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charts/chart9.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689" r:id="rId2"/>
    <p:sldMasterId id="2147483701" r:id="rId3"/>
  </p:sldMasterIdLst>
  <p:notesMasterIdLst>
    <p:notesMasterId r:id="rId65"/>
  </p:notesMasterIdLst>
  <p:sldIdLst>
    <p:sldId id="365" r:id="rId4"/>
    <p:sldId id="271" r:id="rId5"/>
    <p:sldId id="272" r:id="rId6"/>
    <p:sldId id="319" r:id="rId7"/>
    <p:sldId id="400" r:id="rId8"/>
    <p:sldId id="357" r:id="rId9"/>
    <p:sldId id="359" r:id="rId10"/>
    <p:sldId id="402" r:id="rId11"/>
    <p:sldId id="361" r:id="rId12"/>
    <p:sldId id="338" r:id="rId13"/>
    <p:sldId id="339" r:id="rId14"/>
    <p:sldId id="412" r:id="rId15"/>
    <p:sldId id="413" r:id="rId16"/>
    <p:sldId id="340" r:id="rId17"/>
    <p:sldId id="409" r:id="rId18"/>
    <p:sldId id="407" r:id="rId19"/>
    <p:sldId id="408" r:id="rId20"/>
    <p:sldId id="406" r:id="rId21"/>
    <p:sldId id="360" r:id="rId22"/>
    <p:sldId id="362" r:id="rId23"/>
    <p:sldId id="363" r:id="rId24"/>
    <p:sldId id="364" r:id="rId25"/>
    <p:sldId id="366" r:id="rId26"/>
    <p:sldId id="367" r:id="rId27"/>
    <p:sldId id="371" r:id="rId28"/>
    <p:sldId id="368" r:id="rId29"/>
    <p:sldId id="369"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389" r:id="rId48"/>
    <p:sldId id="390" r:id="rId49"/>
    <p:sldId id="391" r:id="rId50"/>
    <p:sldId id="274" r:id="rId51"/>
    <p:sldId id="286" r:id="rId52"/>
    <p:sldId id="282" r:id="rId53"/>
    <p:sldId id="411" r:id="rId54"/>
    <p:sldId id="404" r:id="rId55"/>
    <p:sldId id="410" r:id="rId56"/>
    <p:sldId id="403" r:id="rId57"/>
    <p:sldId id="313" r:id="rId58"/>
    <p:sldId id="314" r:id="rId59"/>
    <p:sldId id="299" r:id="rId60"/>
    <p:sldId id="300" r:id="rId61"/>
    <p:sldId id="304" r:id="rId62"/>
    <p:sldId id="316" r:id="rId63"/>
    <p:sldId id="273" r:id="rId64"/>
  </p:sldIdLst>
  <p:sldSz cx="9144000" cy="5143500" type="screen16x9"/>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18">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0033CC"/>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1" autoAdjust="0"/>
    <p:restoredTop sz="92400" autoAdjust="0"/>
  </p:normalViewPr>
  <p:slideViewPr>
    <p:cSldViewPr>
      <p:cViewPr>
        <p:scale>
          <a:sx n="165" d="100"/>
          <a:sy n="165" d="100"/>
        </p:scale>
        <p:origin x="-1936" y="-248"/>
      </p:cViewPr>
      <p:guideLst>
        <p:guide orient="horz" pos="1618"/>
        <p:guide pos="28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oleObject" Target="file:///C:\data\agr\MEiC\salida\VARIABLES_ESTANDARIZADAS.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Hoja_de_c_lculo_de_Microsoft_Excel5.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Hoja_de_c_lculo_de_Microsoft_Excel6.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Hoja_de_c_lculo_de_Microsoft_Excel7.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Hoja_de_c_lculo_de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dirty="0" smtClean="0"/>
              <a:t>Características </a:t>
            </a:r>
            <a:r>
              <a:rPr lang="es-CO" dirty="0"/>
              <a:t>de los</a:t>
            </a:r>
            <a:r>
              <a:rPr lang="es-CO" baseline="0" dirty="0"/>
              <a:t> grupos de CT</a:t>
            </a:r>
            <a:endParaRPr lang="es-CO" dirty="0"/>
          </a:p>
        </c:rich>
      </c:tx>
      <c:layout/>
      <c:overlay val="0"/>
      <c:spPr>
        <a:noFill/>
        <a:ln>
          <a:noFill/>
        </a:ln>
        <a:effectLst/>
      </c:spPr>
    </c:title>
    <c:autoTitleDeleted val="0"/>
    <c:plotArea>
      <c:layout/>
      <c:barChart>
        <c:barDir val="col"/>
        <c:grouping val="clustered"/>
        <c:varyColors val="0"/>
        <c:ser>
          <c:idx val="0"/>
          <c:order val="0"/>
          <c:tx>
            <c:strRef>
              <c:f>Sheet1!$J$45</c:f>
              <c:strCache>
                <c:ptCount val="1"/>
                <c:pt idx="0">
                  <c:v>Presupuesto CT</c:v>
                </c:pt>
              </c:strCache>
            </c:strRef>
          </c:tx>
          <c:spPr>
            <a:solidFill>
              <a:schemeClr val="accent1"/>
            </a:solidFill>
            <a:ln>
              <a:noFill/>
            </a:ln>
            <a:effectLst/>
          </c:spPr>
          <c:invertIfNegative val="0"/>
          <c:cat>
            <c:strRef>
              <c:f>Sheet1!$I$46:$I$49</c:f>
              <c:strCache>
                <c:ptCount val="4"/>
                <c:pt idx="0">
                  <c:v>Colibrí</c:v>
                </c:pt>
                <c:pt idx="1">
                  <c:v>Tangara</c:v>
                </c:pt>
                <c:pt idx="2">
                  <c:v>Tucán</c:v>
                </c:pt>
                <c:pt idx="3">
                  <c:v>Canario</c:v>
                </c:pt>
              </c:strCache>
            </c:strRef>
          </c:cat>
          <c:val>
            <c:numRef>
              <c:f>Sheet1!$J$46:$J$49</c:f>
              <c:numCache>
                <c:formatCode>0.00</c:formatCode>
                <c:ptCount val="4"/>
                <c:pt idx="0">
                  <c:v>8.045568767192298</c:v>
                </c:pt>
                <c:pt idx="1">
                  <c:v>4.22085948696576</c:v>
                </c:pt>
                <c:pt idx="2">
                  <c:v>37.33576041034586</c:v>
                </c:pt>
                <c:pt idx="3">
                  <c:v>97.60043450458242</c:v>
                </c:pt>
              </c:numCache>
            </c:numRef>
          </c:val>
          <c:extLst xmlns:c16r2="http://schemas.microsoft.com/office/drawing/2015/06/chart">
            <c:ext xmlns:c16="http://schemas.microsoft.com/office/drawing/2014/chart" uri="{C3380CC4-5D6E-409C-BE32-E72D297353CC}">
              <c16:uniqueId val="{00000000-0EF2-4431-BD01-1C46F0BD0547}"/>
            </c:ext>
          </c:extLst>
        </c:ser>
        <c:ser>
          <c:idx val="1"/>
          <c:order val="1"/>
          <c:tx>
            <c:strRef>
              <c:f>Sheet1!$K$45</c:f>
              <c:strCache>
                <c:ptCount val="1"/>
                <c:pt idx="0">
                  <c:v>Planta CT</c:v>
                </c:pt>
              </c:strCache>
            </c:strRef>
          </c:tx>
          <c:spPr>
            <a:solidFill>
              <a:schemeClr val="accent2"/>
            </a:solidFill>
            <a:ln>
              <a:noFill/>
            </a:ln>
            <a:effectLst/>
          </c:spPr>
          <c:invertIfNegative val="0"/>
          <c:cat>
            <c:strRef>
              <c:f>Sheet1!$I$46:$I$49</c:f>
              <c:strCache>
                <c:ptCount val="4"/>
                <c:pt idx="0">
                  <c:v>Colibrí</c:v>
                </c:pt>
                <c:pt idx="1">
                  <c:v>Tangara</c:v>
                </c:pt>
                <c:pt idx="2">
                  <c:v>Tucán</c:v>
                </c:pt>
                <c:pt idx="3">
                  <c:v>Canario</c:v>
                </c:pt>
              </c:strCache>
            </c:strRef>
          </c:cat>
          <c:val>
            <c:numRef>
              <c:f>Sheet1!$K$46:$K$49</c:f>
              <c:numCache>
                <c:formatCode>0.00</c:formatCode>
                <c:ptCount val="4"/>
                <c:pt idx="0">
                  <c:v>11.35014836795252</c:v>
                </c:pt>
                <c:pt idx="1">
                  <c:v>6.865854906374697</c:v>
                </c:pt>
                <c:pt idx="2">
                  <c:v>47.83382789317508</c:v>
                </c:pt>
                <c:pt idx="3">
                  <c:v>97.32937685459915</c:v>
                </c:pt>
              </c:numCache>
            </c:numRef>
          </c:val>
          <c:extLst xmlns:c16r2="http://schemas.microsoft.com/office/drawing/2015/06/chart">
            <c:ext xmlns:c16="http://schemas.microsoft.com/office/drawing/2014/chart" uri="{C3380CC4-5D6E-409C-BE32-E72D297353CC}">
              <c16:uniqueId val="{00000001-0EF2-4431-BD01-1C46F0BD0547}"/>
            </c:ext>
          </c:extLst>
        </c:ser>
        <c:ser>
          <c:idx val="2"/>
          <c:order val="2"/>
          <c:tx>
            <c:strRef>
              <c:f>Sheet1!$L$45</c:f>
              <c:strCache>
                <c:ptCount val="1"/>
                <c:pt idx="0">
                  <c:v>#Número Sujetos</c:v>
                </c:pt>
              </c:strCache>
            </c:strRef>
          </c:tx>
          <c:spPr>
            <a:solidFill>
              <a:schemeClr val="accent3"/>
            </a:solidFill>
            <a:ln>
              <a:noFill/>
            </a:ln>
            <a:effectLst/>
          </c:spPr>
          <c:invertIfNegative val="0"/>
          <c:cat>
            <c:strRef>
              <c:f>Sheet1!$I$46:$I$49</c:f>
              <c:strCache>
                <c:ptCount val="4"/>
                <c:pt idx="0">
                  <c:v>Colibrí</c:v>
                </c:pt>
                <c:pt idx="1">
                  <c:v>Tangara</c:v>
                </c:pt>
                <c:pt idx="2">
                  <c:v>Tucán</c:v>
                </c:pt>
                <c:pt idx="3">
                  <c:v>Canario</c:v>
                </c:pt>
              </c:strCache>
            </c:strRef>
          </c:cat>
          <c:val>
            <c:numRef>
              <c:f>Sheet1!$L$46:$L$49</c:f>
              <c:numCache>
                <c:formatCode>0.00</c:formatCode>
                <c:ptCount val="4"/>
                <c:pt idx="0">
                  <c:v>16.4193943101866</c:v>
                </c:pt>
                <c:pt idx="1">
                  <c:v>2.960939230598834</c:v>
                </c:pt>
                <c:pt idx="2">
                  <c:v>20.72805139186295</c:v>
                </c:pt>
                <c:pt idx="3">
                  <c:v>55.13918629550321</c:v>
                </c:pt>
              </c:numCache>
            </c:numRef>
          </c:val>
          <c:extLst xmlns:c16r2="http://schemas.microsoft.com/office/drawing/2015/06/chart">
            <c:ext xmlns:c16="http://schemas.microsoft.com/office/drawing/2014/chart" uri="{C3380CC4-5D6E-409C-BE32-E72D297353CC}">
              <c16:uniqueId val="{00000002-0EF2-4431-BD01-1C46F0BD0547}"/>
            </c:ext>
          </c:extLst>
        </c:ser>
        <c:ser>
          <c:idx val="3"/>
          <c:order val="3"/>
          <c:tx>
            <c:strRef>
              <c:f>Sheet1!$M$45</c:f>
              <c:strCache>
                <c:ptCount val="1"/>
                <c:pt idx="0">
                  <c:v>Recursos a vigilar</c:v>
                </c:pt>
              </c:strCache>
            </c:strRef>
          </c:tx>
          <c:spPr>
            <a:solidFill>
              <a:schemeClr val="accent4"/>
            </a:solidFill>
            <a:ln>
              <a:noFill/>
            </a:ln>
            <a:effectLst/>
          </c:spPr>
          <c:invertIfNegative val="0"/>
          <c:cat>
            <c:strRef>
              <c:f>Sheet1!$I$46:$I$49</c:f>
              <c:strCache>
                <c:ptCount val="4"/>
                <c:pt idx="0">
                  <c:v>Colibrí</c:v>
                </c:pt>
                <c:pt idx="1">
                  <c:v>Tangara</c:v>
                </c:pt>
                <c:pt idx="2">
                  <c:v>Tucán</c:v>
                </c:pt>
                <c:pt idx="3">
                  <c:v>Canario</c:v>
                </c:pt>
              </c:strCache>
            </c:strRef>
          </c:cat>
          <c:val>
            <c:numRef>
              <c:f>Sheet1!$M$46:$M$49</c:f>
              <c:numCache>
                <c:formatCode>0.00</c:formatCode>
                <c:ptCount val="4"/>
                <c:pt idx="0">
                  <c:v>2.506226184126559</c:v>
                </c:pt>
                <c:pt idx="1">
                  <c:v>1.271480906888814</c:v>
                </c:pt>
                <c:pt idx="2">
                  <c:v>13.96513497535016</c:v>
                </c:pt>
                <c:pt idx="3">
                  <c:v>62.93153232562395</c:v>
                </c:pt>
              </c:numCache>
            </c:numRef>
          </c:val>
          <c:extLst xmlns:c16r2="http://schemas.microsoft.com/office/drawing/2015/06/chart">
            <c:ext xmlns:c16="http://schemas.microsoft.com/office/drawing/2014/chart" uri="{C3380CC4-5D6E-409C-BE32-E72D297353CC}">
              <c16:uniqueId val="{00000003-0EF2-4431-BD01-1C46F0BD0547}"/>
            </c:ext>
          </c:extLst>
        </c:ser>
        <c:ser>
          <c:idx val="4"/>
          <c:order val="4"/>
          <c:tx>
            <c:strRef>
              <c:f>Sheet1!$N$45</c:f>
              <c:strCache>
                <c:ptCount val="1"/>
                <c:pt idx="0">
                  <c:v>Población</c:v>
                </c:pt>
              </c:strCache>
            </c:strRef>
          </c:tx>
          <c:spPr>
            <a:solidFill>
              <a:schemeClr val="accent5"/>
            </a:solidFill>
            <a:ln>
              <a:noFill/>
            </a:ln>
            <a:effectLst/>
          </c:spPr>
          <c:invertIfNegative val="0"/>
          <c:cat>
            <c:strRef>
              <c:f>Sheet1!$I$46:$I$49</c:f>
              <c:strCache>
                <c:ptCount val="4"/>
                <c:pt idx="0">
                  <c:v>Colibrí</c:v>
                </c:pt>
                <c:pt idx="1">
                  <c:v>Tangara</c:v>
                </c:pt>
                <c:pt idx="2">
                  <c:v>Tucán</c:v>
                </c:pt>
                <c:pt idx="3">
                  <c:v>Canario</c:v>
                </c:pt>
              </c:strCache>
            </c:strRef>
          </c:cat>
          <c:val>
            <c:numRef>
              <c:f>Sheet1!$N$46:$N$49</c:f>
              <c:numCache>
                <c:formatCode>0.00</c:formatCode>
                <c:ptCount val="4"/>
                <c:pt idx="0">
                  <c:v>13.87127058564023</c:v>
                </c:pt>
                <c:pt idx="1">
                  <c:v>5.787003769766406</c:v>
                </c:pt>
                <c:pt idx="2">
                  <c:v>36.43547395231612</c:v>
                </c:pt>
                <c:pt idx="3">
                  <c:v>68.74189188233991</c:v>
                </c:pt>
              </c:numCache>
            </c:numRef>
          </c:val>
          <c:extLst xmlns:c16r2="http://schemas.microsoft.com/office/drawing/2015/06/chart">
            <c:ext xmlns:c16="http://schemas.microsoft.com/office/drawing/2014/chart" uri="{C3380CC4-5D6E-409C-BE32-E72D297353CC}">
              <c16:uniqueId val="{00000004-0EF2-4431-BD01-1C46F0BD0547}"/>
            </c:ext>
          </c:extLst>
        </c:ser>
        <c:ser>
          <c:idx val="5"/>
          <c:order val="5"/>
          <c:tx>
            <c:strRef>
              <c:f>Sheet1!$O$45</c:f>
              <c:strCache>
                <c:ptCount val="1"/>
                <c:pt idx="0">
                  <c:v>Banda Ancha</c:v>
                </c:pt>
              </c:strCache>
            </c:strRef>
          </c:tx>
          <c:spPr>
            <a:solidFill>
              <a:schemeClr val="accent6"/>
            </a:solidFill>
            <a:ln>
              <a:noFill/>
            </a:ln>
            <a:effectLst/>
          </c:spPr>
          <c:invertIfNegative val="0"/>
          <c:cat>
            <c:strRef>
              <c:f>Sheet1!$I$46:$I$49</c:f>
              <c:strCache>
                <c:ptCount val="4"/>
                <c:pt idx="0">
                  <c:v>Colibrí</c:v>
                </c:pt>
                <c:pt idx="1">
                  <c:v>Tangara</c:v>
                </c:pt>
                <c:pt idx="2">
                  <c:v>Tucán</c:v>
                </c:pt>
                <c:pt idx="3">
                  <c:v>Canario</c:v>
                </c:pt>
              </c:strCache>
            </c:strRef>
          </c:cat>
          <c:val>
            <c:numRef>
              <c:f>Sheet1!$O$46:$O$49</c:f>
              <c:numCache>
                <c:formatCode>0.00</c:formatCode>
                <c:ptCount val="4"/>
                <c:pt idx="0">
                  <c:v>21.85560274420122</c:v>
                </c:pt>
                <c:pt idx="1">
                  <c:v>62.92624677533819</c:v>
                </c:pt>
                <c:pt idx="2">
                  <c:v>54.83828814113036</c:v>
                </c:pt>
                <c:pt idx="3">
                  <c:v>68.68670369160405</c:v>
                </c:pt>
              </c:numCache>
            </c:numRef>
          </c:val>
          <c:extLst xmlns:c16r2="http://schemas.microsoft.com/office/drawing/2015/06/chart">
            <c:ext xmlns:c16="http://schemas.microsoft.com/office/drawing/2014/chart" uri="{C3380CC4-5D6E-409C-BE32-E72D297353CC}">
              <c16:uniqueId val="{00000005-0EF2-4431-BD01-1C46F0BD0547}"/>
            </c:ext>
          </c:extLst>
        </c:ser>
        <c:dLbls>
          <c:showLegendKey val="0"/>
          <c:showVal val="0"/>
          <c:showCatName val="0"/>
          <c:showSerName val="0"/>
          <c:showPercent val="0"/>
          <c:showBubbleSize val="0"/>
        </c:dLbls>
        <c:gapWidth val="219"/>
        <c:overlap val="-27"/>
        <c:axId val="-2116050184"/>
        <c:axId val="-2116046376"/>
      </c:barChart>
      <c:catAx>
        <c:axId val="-2116050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S"/>
          </a:p>
        </c:txPr>
        <c:crossAx val="-2116046376"/>
        <c:crosses val="autoZero"/>
        <c:auto val="1"/>
        <c:lblAlgn val="ctr"/>
        <c:lblOffset val="100"/>
        <c:noMultiLvlLbl val="0"/>
      </c:catAx>
      <c:valAx>
        <c:axId val="-2116046376"/>
        <c:scaling>
          <c:orientation val="minMax"/>
          <c:max val="10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160501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BD82D-93ED-4ADA-92D3-874B5C7344A8}" type="datetimeFigureOut">
              <a:rPr lang="en-US" smtClean="0"/>
              <a:t>9/07/20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844BB-AFEA-4633-938C-E73995586E5F}" type="slidenum">
              <a:rPr lang="en-US" smtClean="0"/>
              <a:t>‹Nr.›</a:t>
            </a:fld>
            <a:endParaRPr lang="en-US"/>
          </a:p>
        </p:txBody>
      </p:sp>
    </p:spTree>
    <p:extLst>
      <p:ext uri="{BB962C8B-B14F-4D97-AF65-F5344CB8AC3E}">
        <p14:creationId xmlns:p14="http://schemas.microsoft.com/office/powerpoint/2010/main" val="345547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D5844BB-AFEA-4633-938C-E73995586E5F}" type="slidenum">
              <a:rPr lang="en-US" smtClean="0"/>
              <a:t>12</a:t>
            </a:fld>
            <a:endParaRPr lang="en-US"/>
          </a:p>
        </p:txBody>
      </p:sp>
    </p:spTree>
    <p:extLst>
      <p:ext uri="{BB962C8B-B14F-4D97-AF65-F5344CB8AC3E}">
        <p14:creationId xmlns:p14="http://schemas.microsoft.com/office/powerpoint/2010/main" val="503809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D5844BB-AFEA-4633-938C-E73995586E5F}" type="slidenum">
              <a:rPr lang="en-US" smtClean="0"/>
              <a:t>45</a:t>
            </a:fld>
            <a:endParaRPr lang="en-US"/>
          </a:p>
        </p:txBody>
      </p:sp>
    </p:spTree>
    <p:extLst>
      <p:ext uri="{BB962C8B-B14F-4D97-AF65-F5344CB8AC3E}">
        <p14:creationId xmlns:p14="http://schemas.microsoft.com/office/powerpoint/2010/main" val="2250242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D5844BB-AFEA-4633-938C-E73995586E5F}" type="slidenum">
              <a:rPr lang="en-US" smtClean="0"/>
              <a:t>46</a:t>
            </a:fld>
            <a:endParaRPr lang="en-US"/>
          </a:p>
        </p:txBody>
      </p:sp>
    </p:spTree>
    <p:extLst>
      <p:ext uri="{BB962C8B-B14F-4D97-AF65-F5344CB8AC3E}">
        <p14:creationId xmlns:p14="http://schemas.microsoft.com/office/powerpoint/2010/main" val="2250242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D5844BB-AFEA-4633-938C-E73995586E5F}" type="slidenum">
              <a:rPr lang="en-US" smtClean="0"/>
              <a:t>47</a:t>
            </a:fld>
            <a:endParaRPr lang="en-US"/>
          </a:p>
        </p:txBody>
      </p:sp>
    </p:spTree>
    <p:extLst>
      <p:ext uri="{BB962C8B-B14F-4D97-AF65-F5344CB8AC3E}">
        <p14:creationId xmlns:p14="http://schemas.microsoft.com/office/powerpoint/2010/main" val="2250242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9D5844BB-AFEA-4633-938C-E73995586E5F}" type="slidenum">
              <a:rPr lang="en-US" smtClean="0"/>
              <a:t>56</a:t>
            </a:fld>
            <a:endParaRPr lang="en-US"/>
          </a:p>
        </p:txBody>
      </p:sp>
    </p:spTree>
    <p:extLst>
      <p:ext uri="{BB962C8B-B14F-4D97-AF65-F5344CB8AC3E}">
        <p14:creationId xmlns:p14="http://schemas.microsoft.com/office/powerpoint/2010/main" val="1433813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C973F26E-DD26-4D74-878E-EF038721E319}" type="datetimeFigureOut">
              <a:rPr lang="es-CO" smtClean="0"/>
              <a:t>9/07/20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984CCB6-C75F-48A9-BB88-34CD5F3B674C}" type="slidenum">
              <a:rPr lang="es-CO" smtClean="0"/>
              <a:t>‹Nr.›</a:t>
            </a:fld>
            <a:endParaRPr lang="es-CO"/>
          </a:p>
        </p:txBody>
      </p:sp>
    </p:spTree>
    <p:extLst>
      <p:ext uri="{BB962C8B-B14F-4D97-AF65-F5344CB8AC3E}">
        <p14:creationId xmlns:p14="http://schemas.microsoft.com/office/powerpoint/2010/main" val="255561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C973F26E-DD26-4D74-878E-EF038721E319}" type="datetimeFigureOut">
              <a:rPr lang="es-CO" smtClean="0"/>
              <a:t>9/07/20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984CCB6-C75F-48A9-BB88-34CD5F3B674C}" type="slidenum">
              <a:rPr lang="es-CO" smtClean="0"/>
              <a:t>‹Nr.›</a:t>
            </a:fld>
            <a:endParaRPr lang="es-CO"/>
          </a:p>
        </p:txBody>
      </p:sp>
    </p:spTree>
    <p:extLst>
      <p:ext uri="{BB962C8B-B14F-4D97-AF65-F5344CB8AC3E}">
        <p14:creationId xmlns:p14="http://schemas.microsoft.com/office/powerpoint/2010/main" val="304342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C973F26E-DD26-4D74-878E-EF038721E319}" type="datetimeFigureOut">
              <a:rPr lang="es-CO" smtClean="0"/>
              <a:t>9/07/20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984CCB6-C75F-48A9-BB88-34CD5F3B674C}" type="slidenum">
              <a:rPr lang="es-CO" smtClean="0"/>
              <a:t>‹Nr.›</a:t>
            </a:fld>
            <a:endParaRPr lang="es-CO"/>
          </a:p>
        </p:txBody>
      </p:sp>
    </p:spTree>
    <p:extLst>
      <p:ext uri="{BB962C8B-B14F-4D97-AF65-F5344CB8AC3E}">
        <p14:creationId xmlns:p14="http://schemas.microsoft.com/office/powerpoint/2010/main" val="3974412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04999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435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20"/>
            <a:ext cx="7772400" cy="1102519"/>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5544FFB1-FB20-4D95-81A3-286CD864E488}" type="datetimeFigureOut">
              <a:rPr lang="es-CO" smtClean="0"/>
              <a:t>9/07/20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9151216-DC90-475E-8C48-99F58672ABC8}" type="slidenum">
              <a:rPr lang="es-CO" smtClean="0"/>
              <a:t>‹Nr.›</a:t>
            </a:fld>
            <a:endParaRPr lang="es-CO"/>
          </a:p>
        </p:txBody>
      </p:sp>
    </p:spTree>
    <p:extLst>
      <p:ext uri="{BB962C8B-B14F-4D97-AF65-F5344CB8AC3E}">
        <p14:creationId xmlns:p14="http://schemas.microsoft.com/office/powerpoint/2010/main" val="2286777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544FFB1-FB20-4D95-81A3-286CD864E488}" type="datetimeFigureOut">
              <a:rPr lang="es-CO" smtClean="0"/>
              <a:t>9/07/20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9151216-DC90-475E-8C48-99F58672ABC8}" type="slidenum">
              <a:rPr lang="es-CO" smtClean="0"/>
              <a:t>‹Nr.›</a:t>
            </a:fld>
            <a:endParaRPr lang="es-CO"/>
          </a:p>
        </p:txBody>
      </p:sp>
    </p:spTree>
    <p:extLst>
      <p:ext uri="{BB962C8B-B14F-4D97-AF65-F5344CB8AC3E}">
        <p14:creationId xmlns:p14="http://schemas.microsoft.com/office/powerpoint/2010/main" val="4175254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544FFB1-FB20-4D95-81A3-286CD864E488}" type="datetimeFigureOut">
              <a:rPr lang="es-CO" smtClean="0"/>
              <a:t>9/07/20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9151216-DC90-475E-8C48-99F58672ABC8}" type="slidenum">
              <a:rPr lang="es-CO" smtClean="0"/>
              <a:t>‹Nr.›</a:t>
            </a:fld>
            <a:endParaRPr lang="es-CO"/>
          </a:p>
        </p:txBody>
      </p:sp>
    </p:spTree>
    <p:extLst>
      <p:ext uri="{BB962C8B-B14F-4D97-AF65-F5344CB8AC3E}">
        <p14:creationId xmlns:p14="http://schemas.microsoft.com/office/powerpoint/2010/main" val="4248122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5544FFB1-FB20-4D95-81A3-286CD864E488}" type="datetimeFigureOut">
              <a:rPr lang="es-CO" smtClean="0"/>
              <a:t>9/07/20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9151216-DC90-475E-8C48-99F58672ABC8}" type="slidenum">
              <a:rPr lang="es-CO" smtClean="0"/>
              <a:t>‹Nr.›</a:t>
            </a:fld>
            <a:endParaRPr lang="es-CO"/>
          </a:p>
        </p:txBody>
      </p:sp>
    </p:spTree>
    <p:extLst>
      <p:ext uri="{BB962C8B-B14F-4D97-AF65-F5344CB8AC3E}">
        <p14:creationId xmlns:p14="http://schemas.microsoft.com/office/powerpoint/2010/main" val="435208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5544FFB1-FB20-4D95-81A3-286CD864E488}" type="datetimeFigureOut">
              <a:rPr lang="es-CO" smtClean="0"/>
              <a:t>9/07/20</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E9151216-DC90-475E-8C48-99F58672ABC8}" type="slidenum">
              <a:rPr lang="es-CO" smtClean="0"/>
              <a:t>‹Nr.›</a:t>
            </a:fld>
            <a:endParaRPr lang="es-CO"/>
          </a:p>
        </p:txBody>
      </p:sp>
    </p:spTree>
    <p:extLst>
      <p:ext uri="{BB962C8B-B14F-4D97-AF65-F5344CB8AC3E}">
        <p14:creationId xmlns:p14="http://schemas.microsoft.com/office/powerpoint/2010/main" val="2522815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5544FFB1-FB20-4D95-81A3-286CD864E488}" type="datetimeFigureOut">
              <a:rPr lang="es-CO" smtClean="0"/>
              <a:t>9/07/20</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E9151216-DC90-475E-8C48-99F58672ABC8}" type="slidenum">
              <a:rPr lang="es-CO" smtClean="0"/>
              <a:t>‹Nr.›</a:t>
            </a:fld>
            <a:endParaRPr lang="es-CO"/>
          </a:p>
        </p:txBody>
      </p:sp>
    </p:spTree>
    <p:extLst>
      <p:ext uri="{BB962C8B-B14F-4D97-AF65-F5344CB8AC3E}">
        <p14:creationId xmlns:p14="http://schemas.microsoft.com/office/powerpoint/2010/main" val="284528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C973F26E-DD26-4D74-878E-EF038721E319}" type="datetimeFigureOut">
              <a:rPr lang="es-CO" smtClean="0"/>
              <a:t>9/07/20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984CCB6-C75F-48A9-BB88-34CD5F3B674C}" type="slidenum">
              <a:rPr lang="es-CO" smtClean="0"/>
              <a:t>‹Nr.›</a:t>
            </a:fld>
            <a:endParaRPr lang="es-CO"/>
          </a:p>
        </p:txBody>
      </p:sp>
    </p:spTree>
    <p:extLst>
      <p:ext uri="{BB962C8B-B14F-4D97-AF65-F5344CB8AC3E}">
        <p14:creationId xmlns:p14="http://schemas.microsoft.com/office/powerpoint/2010/main" val="2045243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544FFB1-FB20-4D95-81A3-286CD864E488}" type="datetimeFigureOut">
              <a:rPr lang="es-CO" smtClean="0"/>
              <a:t>9/07/20</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E9151216-DC90-475E-8C48-99F58672ABC8}" type="slidenum">
              <a:rPr lang="es-CO" smtClean="0"/>
              <a:t>‹Nr.›</a:t>
            </a:fld>
            <a:endParaRPr lang="es-CO"/>
          </a:p>
        </p:txBody>
      </p:sp>
    </p:spTree>
    <p:extLst>
      <p:ext uri="{BB962C8B-B14F-4D97-AF65-F5344CB8AC3E}">
        <p14:creationId xmlns:p14="http://schemas.microsoft.com/office/powerpoint/2010/main" val="3902619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04787"/>
            <a:ext cx="3008313" cy="871538"/>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544FFB1-FB20-4D95-81A3-286CD864E488}" type="datetimeFigureOut">
              <a:rPr lang="es-CO" smtClean="0"/>
              <a:t>9/07/20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9151216-DC90-475E-8C48-99F58672ABC8}" type="slidenum">
              <a:rPr lang="es-CO" smtClean="0"/>
              <a:t>‹Nr.›</a:t>
            </a:fld>
            <a:endParaRPr lang="es-CO"/>
          </a:p>
        </p:txBody>
      </p:sp>
    </p:spTree>
    <p:extLst>
      <p:ext uri="{BB962C8B-B14F-4D97-AF65-F5344CB8AC3E}">
        <p14:creationId xmlns:p14="http://schemas.microsoft.com/office/powerpoint/2010/main" val="3783207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1"/>
            <a:ext cx="5486400" cy="425054"/>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544FFB1-FB20-4D95-81A3-286CD864E488}" type="datetimeFigureOut">
              <a:rPr lang="es-CO" smtClean="0"/>
              <a:t>9/07/20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9151216-DC90-475E-8C48-99F58672ABC8}" type="slidenum">
              <a:rPr lang="es-CO" smtClean="0"/>
              <a:t>‹Nr.›</a:t>
            </a:fld>
            <a:endParaRPr lang="es-CO"/>
          </a:p>
        </p:txBody>
      </p:sp>
    </p:spTree>
    <p:extLst>
      <p:ext uri="{BB962C8B-B14F-4D97-AF65-F5344CB8AC3E}">
        <p14:creationId xmlns:p14="http://schemas.microsoft.com/office/powerpoint/2010/main" val="3904296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544FFB1-FB20-4D95-81A3-286CD864E488}" type="datetimeFigureOut">
              <a:rPr lang="es-CO" smtClean="0"/>
              <a:t>9/07/20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9151216-DC90-475E-8C48-99F58672ABC8}" type="slidenum">
              <a:rPr lang="es-CO" smtClean="0"/>
              <a:t>‹Nr.›</a:t>
            </a:fld>
            <a:endParaRPr lang="es-CO"/>
          </a:p>
        </p:txBody>
      </p:sp>
    </p:spTree>
    <p:extLst>
      <p:ext uri="{BB962C8B-B14F-4D97-AF65-F5344CB8AC3E}">
        <p14:creationId xmlns:p14="http://schemas.microsoft.com/office/powerpoint/2010/main" val="1414926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544FFB1-FB20-4D95-81A3-286CD864E488}" type="datetimeFigureOut">
              <a:rPr lang="es-CO" smtClean="0"/>
              <a:t>9/07/20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9151216-DC90-475E-8C48-99F58672ABC8}" type="slidenum">
              <a:rPr lang="es-CO" smtClean="0"/>
              <a:t>‹Nr.›</a:t>
            </a:fld>
            <a:endParaRPr lang="es-CO"/>
          </a:p>
        </p:txBody>
      </p:sp>
    </p:spTree>
    <p:extLst>
      <p:ext uri="{BB962C8B-B14F-4D97-AF65-F5344CB8AC3E}">
        <p14:creationId xmlns:p14="http://schemas.microsoft.com/office/powerpoint/2010/main" val="2599549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8613"/>
            <a:ext cx="7772400" cy="11017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16164FFC-434B-4165-8806-6F086B32DDE0}" type="datetimeFigureOut">
              <a:rPr lang="es-CO" smtClean="0"/>
              <a:t>9/07/20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331787E-1A51-4B42-846B-F14ECCABA37C}" type="slidenum">
              <a:rPr lang="es-CO" smtClean="0"/>
              <a:t>‹Nr.›</a:t>
            </a:fld>
            <a:endParaRPr lang="es-CO"/>
          </a:p>
        </p:txBody>
      </p:sp>
    </p:spTree>
    <p:extLst>
      <p:ext uri="{BB962C8B-B14F-4D97-AF65-F5344CB8AC3E}">
        <p14:creationId xmlns:p14="http://schemas.microsoft.com/office/powerpoint/2010/main" val="1894656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16164FFC-434B-4165-8806-6F086B32DDE0}" type="datetimeFigureOut">
              <a:rPr lang="es-CO" smtClean="0"/>
              <a:t>9/07/20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331787E-1A51-4B42-846B-F14ECCABA37C}" type="slidenum">
              <a:rPr lang="es-CO" smtClean="0"/>
              <a:t>‹Nr.›</a:t>
            </a:fld>
            <a:endParaRPr lang="es-CO"/>
          </a:p>
        </p:txBody>
      </p:sp>
    </p:spTree>
    <p:extLst>
      <p:ext uri="{BB962C8B-B14F-4D97-AF65-F5344CB8AC3E}">
        <p14:creationId xmlns:p14="http://schemas.microsoft.com/office/powerpoint/2010/main" val="2547941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5"/>
            <a:ext cx="7772400" cy="1022350"/>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164FFC-434B-4165-8806-6F086B32DDE0}" type="datetimeFigureOut">
              <a:rPr lang="es-CO" smtClean="0"/>
              <a:t>9/07/20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331787E-1A51-4B42-846B-F14ECCABA37C}" type="slidenum">
              <a:rPr lang="es-CO" smtClean="0"/>
              <a:t>‹Nr.›</a:t>
            </a:fld>
            <a:endParaRPr lang="es-CO"/>
          </a:p>
        </p:txBody>
      </p:sp>
    </p:spTree>
    <p:extLst>
      <p:ext uri="{BB962C8B-B14F-4D97-AF65-F5344CB8AC3E}">
        <p14:creationId xmlns:p14="http://schemas.microsoft.com/office/powerpoint/2010/main" val="383455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16164FFC-434B-4165-8806-6F086B32DDE0}" type="datetimeFigureOut">
              <a:rPr lang="es-CO" smtClean="0"/>
              <a:t>9/07/20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331787E-1A51-4B42-846B-F14ECCABA37C}" type="slidenum">
              <a:rPr lang="es-CO" smtClean="0"/>
              <a:t>‹Nr.›</a:t>
            </a:fld>
            <a:endParaRPr lang="es-CO"/>
          </a:p>
        </p:txBody>
      </p:sp>
    </p:spTree>
    <p:extLst>
      <p:ext uri="{BB962C8B-B14F-4D97-AF65-F5344CB8AC3E}">
        <p14:creationId xmlns:p14="http://schemas.microsoft.com/office/powerpoint/2010/main" val="2676952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16164FFC-434B-4165-8806-6F086B32DDE0}" type="datetimeFigureOut">
              <a:rPr lang="es-CO" smtClean="0"/>
              <a:t>9/07/20</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6331787E-1A51-4B42-846B-F14ECCABA37C}" type="slidenum">
              <a:rPr lang="es-CO" smtClean="0"/>
              <a:t>‹Nr.›</a:t>
            </a:fld>
            <a:endParaRPr lang="es-CO"/>
          </a:p>
        </p:txBody>
      </p:sp>
    </p:spTree>
    <p:extLst>
      <p:ext uri="{BB962C8B-B14F-4D97-AF65-F5344CB8AC3E}">
        <p14:creationId xmlns:p14="http://schemas.microsoft.com/office/powerpoint/2010/main" val="24897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973F26E-DD26-4D74-878E-EF038721E319}" type="datetimeFigureOut">
              <a:rPr lang="es-CO" smtClean="0"/>
              <a:t>9/07/20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984CCB6-C75F-48A9-BB88-34CD5F3B674C}" type="slidenum">
              <a:rPr lang="es-CO" smtClean="0"/>
              <a:t>‹Nr.›</a:t>
            </a:fld>
            <a:endParaRPr lang="es-CO"/>
          </a:p>
        </p:txBody>
      </p:sp>
    </p:spTree>
    <p:extLst>
      <p:ext uri="{BB962C8B-B14F-4D97-AF65-F5344CB8AC3E}">
        <p14:creationId xmlns:p14="http://schemas.microsoft.com/office/powerpoint/2010/main" val="946961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16164FFC-434B-4165-8806-6F086B32DDE0}" type="datetimeFigureOut">
              <a:rPr lang="es-CO" smtClean="0"/>
              <a:t>9/07/20</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6331787E-1A51-4B42-846B-F14ECCABA37C}" type="slidenum">
              <a:rPr lang="es-CO" smtClean="0"/>
              <a:t>‹Nr.›</a:t>
            </a:fld>
            <a:endParaRPr lang="es-CO"/>
          </a:p>
        </p:txBody>
      </p:sp>
    </p:spTree>
    <p:extLst>
      <p:ext uri="{BB962C8B-B14F-4D97-AF65-F5344CB8AC3E}">
        <p14:creationId xmlns:p14="http://schemas.microsoft.com/office/powerpoint/2010/main" val="192571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164FFC-434B-4165-8806-6F086B32DDE0}" type="datetimeFigureOut">
              <a:rPr lang="es-CO" smtClean="0"/>
              <a:t>9/07/20</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6331787E-1A51-4B42-846B-F14ECCABA37C}" type="slidenum">
              <a:rPr lang="es-CO" smtClean="0"/>
              <a:t>‹Nr.›</a:t>
            </a:fld>
            <a:endParaRPr lang="es-CO"/>
          </a:p>
        </p:txBody>
      </p:sp>
    </p:spTree>
    <p:extLst>
      <p:ext uri="{BB962C8B-B14F-4D97-AF65-F5344CB8AC3E}">
        <p14:creationId xmlns:p14="http://schemas.microsoft.com/office/powerpoint/2010/main" val="2773551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3008313" cy="871537"/>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164FFC-434B-4165-8806-6F086B32DDE0}" type="datetimeFigureOut">
              <a:rPr lang="es-CO" smtClean="0"/>
              <a:t>9/07/20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331787E-1A51-4B42-846B-F14ECCABA37C}" type="slidenum">
              <a:rPr lang="es-CO" smtClean="0"/>
              <a:t>‹Nr.›</a:t>
            </a:fld>
            <a:endParaRPr lang="es-CO"/>
          </a:p>
        </p:txBody>
      </p:sp>
    </p:spTree>
    <p:extLst>
      <p:ext uri="{BB962C8B-B14F-4D97-AF65-F5344CB8AC3E}">
        <p14:creationId xmlns:p14="http://schemas.microsoft.com/office/powerpoint/2010/main" val="3600475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450"/>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164FFC-434B-4165-8806-6F086B32DDE0}" type="datetimeFigureOut">
              <a:rPr lang="es-CO" smtClean="0"/>
              <a:t>9/07/20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331787E-1A51-4B42-846B-F14ECCABA37C}" type="slidenum">
              <a:rPr lang="es-CO" smtClean="0"/>
              <a:t>‹Nr.›</a:t>
            </a:fld>
            <a:endParaRPr lang="es-CO"/>
          </a:p>
        </p:txBody>
      </p:sp>
    </p:spTree>
    <p:extLst>
      <p:ext uri="{BB962C8B-B14F-4D97-AF65-F5344CB8AC3E}">
        <p14:creationId xmlns:p14="http://schemas.microsoft.com/office/powerpoint/2010/main" val="1433332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16164FFC-434B-4165-8806-6F086B32DDE0}" type="datetimeFigureOut">
              <a:rPr lang="es-CO" smtClean="0"/>
              <a:t>9/07/20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331787E-1A51-4B42-846B-F14ECCABA37C}" type="slidenum">
              <a:rPr lang="es-CO" smtClean="0"/>
              <a:t>‹Nr.›</a:t>
            </a:fld>
            <a:endParaRPr lang="es-CO"/>
          </a:p>
        </p:txBody>
      </p:sp>
    </p:spTree>
    <p:extLst>
      <p:ext uri="{BB962C8B-B14F-4D97-AF65-F5344CB8AC3E}">
        <p14:creationId xmlns:p14="http://schemas.microsoft.com/office/powerpoint/2010/main" val="1027063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6375"/>
            <a:ext cx="2057400" cy="4387850"/>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06375"/>
            <a:ext cx="6019800" cy="43878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16164FFC-434B-4165-8806-6F086B32DDE0}" type="datetimeFigureOut">
              <a:rPr lang="es-CO" smtClean="0"/>
              <a:t>9/07/20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331787E-1A51-4B42-846B-F14ECCABA37C}" type="slidenum">
              <a:rPr lang="es-CO" smtClean="0"/>
              <a:t>‹Nr.›</a:t>
            </a:fld>
            <a:endParaRPr lang="es-CO"/>
          </a:p>
        </p:txBody>
      </p:sp>
    </p:spTree>
    <p:extLst>
      <p:ext uri="{BB962C8B-B14F-4D97-AF65-F5344CB8AC3E}">
        <p14:creationId xmlns:p14="http://schemas.microsoft.com/office/powerpoint/2010/main" val="410318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C973F26E-DD26-4D74-878E-EF038721E319}" type="datetimeFigureOut">
              <a:rPr lang="es-CO" smtClean="0"/>
              <a:t>9/07/20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984CCB6-C75F-48A9-BB88-34CD5F3B674C}" type="slidenum">
              <a:rPr lang="es-CO" smtClean="0"/>
              <a:t>‹Nr.›</a:t>
            </a:fld>
            <a:endParaRPr lang="es-CO"/>
          </a:p>
        </p:txBody>
      </p:sp>
    </p:spTree>
    <p:extLst>
      <p:ext uri="{BB962C8B-B14F-4D97-AF65-F5344CB8AC3E}">
        <p14:creationId xmlns:p14="http://schemas.microsoft.com/office/powerpoint/2010/main" val="255515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C973F26E-DD26-4D74-878E-EF038721E319}" type="datetimeFigureOut">
              <a:rPr lang="es-CO" smtClean="0"/>
              <a:t>9/07/20</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0984CCB6-C75F-48A9-BB88-34CD5F3B674C}" type="slidenum">
              <a:rPr lang="es-CO" smtClean="0"/>
              <a:t>‹Nr.›</a:t>
            </a:fld>
            <a:endParaRPr lang="es-CO"/>
          </a:p>
        </p:txBody>
      </p:sp>
    </p:spTree>
    <p:extLst>
      <p:ext uri="{BB962C8B-B14F-4D97-AF65-F5344CB8AC3E}">
        <p14:creationId xmlns:p14="http://schemas.microsoft.com/office/powerpoint/2010/main" val="394610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C973F26E-DD26-4D74-878E-EF038721E319}" type="datetimeFigureOut">
              <a:rPr lang="es-CO" smtClean="0"/>
              <a:t>9/07/20</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0984CCB6-C75F-48A9-BB88-34CD5F3B674C}" type="slidenum">
              <a:rPr lang="es-CO" smtClean="0"/>
              <a:t>‹Nr.›</a:t>
            </a:fld>
            <a:endParaRPr lang="es-CO"/>
          </a:p>
        </p:txBody>
      </p:sp>
    </p:spTree>
    <p:extLst>
      <p:ext uri="{BB962C8B-B14F-4D97-AF65-F5344CB8AC3E}">
        <p14:creationId xmlns:p14="http://schemas.microsoft.com/office/powerpoint/2010/main" val="127898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73F26E-DD26-4D74-878E-EF038721E319}" type="datetimeFigureOut">
              <a:rPr lang="es-CO" smtClean="0"/>
              <a:t>9/07/20</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0984CCB6-C75F-48A9-BB88-34CD5F3B674C}" type="slidenum">
              <a:rPr lang="es-CO" smtClean="0"/>
              <a:t>‹Nr.›</a:t>
            </a:fld>
            <a:endParaRPr lang="es-CO"/>
          </a:p>
        </p:txBody>
      </p:sp>
    </p:spTree>
    <p:extLst>
      <p:ext uri="{BB962C8B-B14F-4D97-AF65-F5344CB8AC3E}">
        <p14:creationId xmlns:p14="http://schemas.microsoft.com/office/powerpoint/2010/main" val="17497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973F26E-DD26-4D74-878E-EF038721E319}" type="datetimeFigureOut">
              <a:rPr lang="es-CO" smtClean="0"/>
              <a:t>9/07/20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984CCB6-C75F-48A9-BB88-34CD5F3B674C}" type="slidenum">
              <a:rPr lang="es-CO" smtClean="0"/>
              <a:t>‹Nr.›</a:t>
            </a:fld>
            <a:endParaRPr lang="es-CO"/>
          </a:p>
        </p:txBody>
      </p:sp>
    </p:spTree>
    <p:extLst>
      <p:ext uri="{BB962C8B-B14F-4D97-AF65-F5344CB8AC3E}">
        <p14:creationId xmlns:p14="http://schemas.microsoft.com/office/powerpoint/2010/main" val="111474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973F26E-DD26-4D74-878E-EF038721E319}" type="datetimeFigureOut">
              <a:rPr lang="es-CO" smtClean="0"/>
              <a:t>9/07/20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984CCB6-C75F-48A9-BB88-34CD5F3B674C}" type="slidenum">
              <a:rPr lang="es-CO" smtClean="0"/>
              <a:t>‹Nr.›</a:t>
            </a:fld>
            <a:endParaRPr lang="es-CO"/>
          </a:p>
        </p:txBody>
      </p:sp>
    </p:spTree>
    <p:extLst>
      <p:ext uri="{BB962C8B-B14F-4D97-AF65-F5344CB8AC3E}">
        <p14:creationId xmlns:p14="http://schemas.microsoft.com/office/powerpoint/2010/main" val="26415971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3" Type="http://schemas.openxmlformats.org/officeDocument/2006/relationships/image" Target="../media/image1.jp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73F26E-DD26-4D74-878E-EF038721E319}" type="datetimeFigureOut">
              <a:rPr lang="es-CO" smtClean="0"/>
              <a:t>9/07/20</a:t>
            </a:fld>
            <a:endParaRPr lang="es-CO"/>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984CCB6-C75F-48A9-BB88-34CD5F3B674C}" type="slidenum">
              <a:rPr lang="es-CO" smtClean="0"/>
              <a:t>‹Nr.›</a:t>
            </a:fld>
            <a:endParaRPr lang="es-CO"/>
          </a:p>
        </p:txBody>
      </p:sp>
    </p:spTree>
    <p:extLst>
      <p:ext uri="{BB962C8B-B14F-4D97-AF65-F5344CB8AC3E}">
        <p14:creationId xmlns:p14="http://schemas.microsoft.com/office/powerpoint/2010/main" val="2536576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3" r:id="rId12"/>
    <p:sldLayoutId id="214748371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44FFB1-FB20-4D95-81A3-286CD864E488}" type="datetimeFigureOut">
              <a:rPr lang="es-CO" smtClean="0"/>
              <a:t>9/07/20</a:t>
            </a:fld>
            <a:endParaRPr lang="es-CO"/>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9151216-DC90-475E-8C48-99F58672ABC8}" type="slidenum">
              <a:rPr lang="es-CO" smtClean="0"/>
              <a:t>‹Nr.›</a:t>
            </a:fld>
            <a:endParaRPr lang="es-CO"/>
          </a:p>
        </p:txBody>
      </p:sp>
    </p:spTree>
    <p:extLst>
      <p:ext uri="{BB962C8B-B14F-4D97-AF65-F5344CB8AC3E}">
        <p14:creationId xmlns:p14="http://schemas.microsoft.com/office/powerpoint/2010/main" val="227105498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6164FFC-434B-4165-8806-6F086B32DDE0}" type="datetimeFigureOut">
              <a:rPr lang="es-CO" smtClean="0"/>
              <a:t>9/07/20</a:t>
            </a:fld>
            <a:endParaRPr lang="es-CO"/>
          </a:p>
        </p:txBody>
      </p:sp>
      <p:sp>
        <p:nvSpPr>
          <p:cNvPr id="5" name="4 Marcador de pie de página"/>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331787E-1A51-4B42-846B-F14ECCABA37C}" type="slidenum">
              <a:rPr lang="es-CO" smtClean="0"/>
              <a:t>‹Nr.›</a:t>
            </a:fld>
            <a:endParaRPr lang="es-CO"/>
          </a:p>
        </p:txBody>
      </p:sp>
    </p:spTree>
    <p:extLst>
      <p:ext uri="{BB962C8B-B14F-4D97-AF65-F5344CB8AC3E}">
        <p14:creationId xmlns:p14="http://schemas.microsoft.com/office/powerpoint/2010/main" val="24471469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12.xml"/><Relationship Id="rId2" Type="http://schemas.openxmlformats.org/officeDocument/2006/relationships/chart" Target="../charts/chart1.xml"/></Relationships>
</file>

<file path=ppt/slides/_rels/slide54.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9" Type="http://schemas.openxmlformats.org/officeDocument/2006/relationships/image" Target="../media/image17.jpg"/><Relationship Id="rId1" Type="http://schemas.openxmlformats.org/officeDocument/2006/relationships/slideLayout" Target="../slideLayouts/slideLayout12.xml"/><Relationship Id="rId2" Type="http://schemas.openxmlformats.org/officeDocument/2006/relationships/chart" Target="../charts/chart4.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emf"/><Relationship Id="rId6" Type="http://schemas.openxmlformats.org/officeDocument/2006/relationships/image" Target="../media/image21.emf"/><Relationship Id="rId1" Type="http://schemas.openxmlformats.org/officeDocument/2006/relationships/slideLayout" Target="../slideLayouts/slideLayout12.xml"/><Relationship Id="rId2" Type="http://schemas.openxmlformats.org/officeDocument/2006/relationships/chart" Target="../charts/chart8.xml"/></Relationships>
</file>

<file path=ppt/slides/_rels/slide56.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emf"/><Relationship Id="rId7" Type="http://schemas.openxmlformats.org/officeDocument/2006/relationships/image" Target="../media/image25.emf"/><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
            <a:extLst>
              <a:ext uri="{FF2B5EF4-FFF2-40B4-BE49-F238E27FC236}">
                <a16:creationId xmlns="" xmlns:a16="http://schemas.microsoft.com/office/drawing/2014/main" id="{892249F8-1A72-8944-AAEA-6496D3DAB843}"/>
              </a:ext>
            </a:extLst>
          </p:cNvPr>
          <p:cNvSpPr>
            <a:spLocks noChangeArrowheads="1"/>
          </p:cNvSpPr>
          <p:nvPr/>
        </p:nvSpPr>
        <p:spPr bwMode="auto">
          <a:xfrm>
            <a:off x="467544" y="1131590"/>
            <a:ext cx="1842571" cy="3654405"/>
          </a:xfrm>
          <a:custGeom>
            <a:avLst/>
            <a:gdLst>
              <a:gd name="T0" fmla="*/ 17436 w 17437"/>
              <a:gd name="T1" fmla="*/ 0 h 11618"/>
              <a:gd name="T2" fmla="*/ 0 w 17437"/>
              <a:gd name="T3" fmla="*/ 0 h 11618"/>
              <a:gd name="T4" fmla="*/ 0 w 17437"/>
              <a:gd name="T5" fmla="*/ 11617 h 11618"/>
              <a:gd name="T6" fmla="*/ 17436 w 17437"/>
              <a:gd name="T7" fmla="*/ 11617 h 11618"/>
              <a:gd name="T8" fmla="*/ 17436 w 17437"/>
              <a:gd name="T9" fmla="*/ 0 h 11618"/>
            </a:gdLst>
            <a:ahLst/>
            <a:cxnLst>
              <a:cxn ang="0">
                <a:pos x="T0" y="T1"/>
              </a:cxn>
              <a:cxn ang="0">
                <a:pos x="T2" y="T3"/>
              </a:cxn>
              <a:cxn ang="0">
                <a:pos x="T4" y="T5"/>
              </a:cxn>
              <a:cxn ang="0">
                <a:pos x="T6" y="T7"/>
              </a:cxn>
              <a:cxn ang="0">
                <a:pos x="T8" y="T9"/>
              </a:cxn>
            </a:cxnLst>
            <a:rect l="0" t="0" r="r" b="b"/>
            <a:pathLst>
              <a:path w="17437" h="11618">
                <a:moveTo>
                  <a:pt x="17436" y="0"/>
                </a:moveTo>
                <a:lnTo>
                  <a:pt x="0" y="0"/>
                </a:lnTo>
                <a:lnTo>
                  <a:pt x="0" y="11617"/>
                </a:lnTo>
                <a:lnTo>
                  <a:pt x="17436" y="11617"/>
                </a:lnTo>
                <a:lnTo>
                  <a:pt x="17436" y="0"/>
                </a:lnTo>
              </a:path>
            </a:pathLst>
          </a:custGeom>
          <a:solidFill>
            <a:schemeClr val="accent2">
              <a:lumMod val="20000"/>
              <a:lumOff val="80000"/>
              <a:alpha val="50000"/>
            </a:schemeClr>
          </a:solidFill>
          <a:ln>
            <a:noFill/>
          </a:ln>
          <a:effectLst/>
        </p:spPr>
        <p:txBody>
          <a:bodyPr wrap="none" lIns="34290" tIns="17145" rIns="34290" bIns="17145" anchor="ctr"/>
          <a:lstStyle/>
          <a:p>
            <a:endParaRPr lang="en-US" sz="2400" dirty="0"/>
          </a:p>
        </p:txBody>
      </p:sp>
      <p:sp>
        <p:nvSpPr>
          <p:cNvPr id="10" name="Freeform 3">
            <a:extLst>
              <a:ext uri="{FF2B5EF4-FFF2-40B4-BE49-F238E27FC236}">
                <a16:creationId xmlns="" xmlns:a16="http://schemas.microsoft.com/office/drawing/2014/main" id="{C7728163-5C89-3F41-B92B-CE930FE9D2A2}"/>
              </a:ext>
            </a:extLst>
          </p:cNvPr>
          <p:cNvSpPr>
            <a:spLocks noChangeArrowheads="1"/>
          </p:cNvSpPr>
          <p:nvPr/>
        </p:nvSpPr>
        <p:spPr bwMode="auto">
          <a:xfrm>
            <a:off x="467544" y="2120445"/>
            <a:ext cx="1842571" cy="879140"/>
          </a:xfrm>
          <a:custGeom>
            <a:avLst/>
            <a:gdLst>
              <a:gd name="T0" fmla="*/ 4358 w 4359"/>
              <a:gd name="T1" fmla="*/ 2753 h 2754"/>
              <a:gd name="T2" fmla="*/ 0 w 4359"/>
              <a:gd name="T3" fmla="*/ 2753 h 2754"/>
              <a:gd name="T4" fmla="*/ 0 w 4359"/>
              <a:gd name="T5" fmla="*/ 0 h 2754"/>
              <a:gd name="T6" fmla="*/ 4358 w 4359"/>
              <a:gd name="T7" fmla="*/ 0 h 2754"/>
              <a:gd name="T8" fmla="*/ 4358 w 4359"/>
              <a:gd name="T9" fmla="*/ 2753 h 2754"/>
            </a:gdLst>
            <a:ahLst/>
            <a:cxnLst>
              <a:cxn ang="0">
                <a:pos x="T0" y="T1"/>
              </a:cxn>
              <a:cxn ang="0">
                <a:pos x="T2" y="T3"/>
              </a:cxn>
              <a:cxn ang="0">
                <a:pos x="T4" y="T5"/>
              </a:cxn>
              <a:cxn ang="0">
                <a:pos x="T6" y="T7"/>
              </a:cxn>
              <a:cxn ang="0">
                <a:pos x="T8" y="T9"/>
              </a:cxn>
            </a:cxnLst>
            <a:rect l="0" t="0" r="r" b="b"/>
            <a:pathLst>
              <a:path w="4359" h="2754">
                <a:moveTo>
                  <a:pt x="4358" y="2753"/>
                </a:moveTo>
                <a:lnTo>
                  <a:pt x="0" y="2753"/>
                </a:lnTo>
                <a:lnTo>
                  <a:pt x="0" y="0"/>
                </a:lnTo>
                <a:lnTo>
                  <a:pt x="4358" y="0"/>
                </a:lnTo>
                <a:lnTo>
                  <a:pt x="4358" y="2753"/>
                </a:lnTo>
              </a:path>
            </a:pathLst>
          </a:custGeom>
          <a:solidFill>
            <a:schemeClr val="accent2"/>
          </a:solidFill>
          <a:ln>
            <a:noFill/>
          </a:ln>
          <a:effectLst/>
        </p:spPr>
        <p:txBody>
          <a:bodyPr wrap="none" lIns="34290" tIns="17145" rIns="34290" bIns="17145" anchor="ctr"/>
          <a:lstStyle/>
          <a:p>
            <a:endParaRPr lang="en-US" sz="2400"/>
          </a:p>
        </p:txBody>
      </p:sp>
      <p:sp>
        <p:nvSpPr>
          <p:cNvPr id="11" name="Freeform 7">
            <a:extLst>
              <a:ext uri="{FF2B5EF4-FFF2-40B4-BE49-F238E27FC236}">
                <a16:creationId xmlns="" xmlns:a16="http://schemas.microsoft.com/office/drawing/2014/main" id="{7777CD7C-FC30-524F-8725-9D1CD135B4E7}"/>
              </a:ext>
            </a:extLst>
          </p:cNvPr>
          <p:cNvSpPr>
            <a:spLocks noChangeArrowheads="1"/>
          </p:cNvSpPr>
          <p:nvPr/>
        </p:nvSpPr>
        <p:spPr bwMode="auto">
          <a:xfrm>
            <a:off x="467544" y="4785995"/>
            <a:ext cx="1842571" cy="56265"/>
          </a:xfrm>
          <a:custGeom>
            <a:avLst/>
            <a:gdLst>
              <a:gd name="T0" fmla="*/ 4358 w 4359"/>
              <a:gd name="T1" fmla="*/ 177 h 178"/>
              <a:gd name="T2" fmla="*/ 0 w 4359"/>
              <a:gd name="T3" fmla="*/ 177 h 178"/>
              <a:gd name="T4" fmla="*/ 0 w 4359"/>
              <a:gd name="T5" fmla="*/ 0 h 178"/>
              <a:gd name="T6" fmla="*/ 4358 w 4359"/>
              <a:gd name="T7" fmla="*/ 0 h 178"/>
              <a:gd name="T8" fmla="*/ 4358 w 4359"/>
              <a:gd name="T9" fmla="*/ 177 h 178"/>
            </a:gdLst>
            <a:ahLst/>
            <a:cxnLst>
              <a:cxn ang="0">
                <a:pos x="T0" y="T1"/>
              </a:cxn>
              <a:cxn ang="0">
                <a:pos x="T2" y="T3"/>
              </a:cxn>
              <a:cxn ang="0">
                <a:pos x="T4" y="T5"/>
              </a:cxn>
              <a:cxn ang="0">
                <a:pos x="T6" y="T7"/>
              </a:cxn>
              <a:cxn ang="0">
                <a:pos x="T8" y="T9"/>
              </a:cxn>
            </a:cxnLst>
            <a:rect l="0" t="0" r="r" b="b"/>
            <a:pathLst>
              <a:path w="4359" h="178">
                <a:moveTo>
                  <a:pt x="4358" y="177"/>
                </a:moveTo>
                <a:lnTo>
                  <a:pt x="0" y="177"/>
                </a:lnTo>
                <a:lnTo>
                  <a:pt x="0" y="0"/>
                </a:lnTo>
                <a:lnTo>
                  <a:pt x="4358" y="0"/>
                </a:lnTo>
                <a:lnTo>
                  <a:pt x="4358" y="177"/>
                </a:lnTo>
              </a:path>
            </a:pathLst>
          </a:custGeom>
          <a:solidFill>
            <a:schemeClr val="accent2"/>
          </a:solidFill>
          <a:ln>
            <a:noFill/>
          </a:ln>
          <a:effectLst/>
        </p:spPr>
        <p:txBody>
          <a:bodyPr wrap="none" lIns="34290" tIns="17145" rIns="34290" bIns="17145" anchor="ctr"/>
          <a:lstStyle/>
          <a:p>
            <a:endParaRPr lang="en-US" sz="2400"/>
          </a:p>
        </p:txBody>
      </p:sp>
      <p:sp>
        <p:nvSpPr>
          <p:cNvPr id="13" name="Freeform 1">
            <a:extLst>
              <a:ext uri="{FF2B5EF4-FFF2-40B4-BE49-F238E27FC236}">
                <a16:creationId xmlns="" xmlns:a16="http://schemas.microsoft.com/office/drawing/2014/main" id="{7D703420-7E5A-9D40-8651-7E72B596BF2D}"/>
              </a:ext>
            </a:extLst>
          </p:cNvPr>
          <p:cNvSpPr>
            <a:spLocks noChangeArrowheads="1"/>
          </p:cNvSpPr>
          <p:nvPr/>
        </p:nvSpPr>
        <p:spPr bwMode="auto">
          <a:xfrm>
            <a:off x="2486978" y="1116100"/>
            <a:ext cx="1842571" cy="3654405"/>
          </a:xfrm>
          <a:custGeom>
            <a:avLst/>
            <a:gdLst>
              <a:gd name="T0" fmla="*/ 17436 w 17437"/>
              <a:gd name="T1" fmla="*/ 0 h 11618"/>
              <a:gd name="T2" fmla="*/ 0 w 17437"/>
              <a:gd name="T3" fmla="*/ 0 h 11618"/>
              <a:gd name="T4" fmla="*/ 0 w 17437"/>
              <a:gd name="T5" fmla="*/ 11617 h 11618"/>
              <a:gd name="T6" fmla="*/ 17436 w 17437"/>
              <a:gd name="T7" fmla="*/ 11617 h 11618"/>
              <a:gd name="T8" fmla="*/ 17436 w 17437"/>
              <a:gd name="T9" fmla="*/ 0 h 11618"/>
            </a:gdLst>
            <a:ahLst/>
            <a:cxnLst>
              <a:cxn ang="0">
                <a:pos x="T0" y="T1"/>
              </a:cxn>
              <a:cxn ang="0">
                <a:pos x="T2" y="T3"/>
              </a:cxn>
              <a:cxn ang="0">
                <a:pos x="T4" y="T5"/>
              </a:cxn>
              <a:cxn ang="0">
                <a:pos x="T6" y="T7"/>
              </a:cxn>
              <a:cxn ang="0">
                <a:pos x="T8" y="T9"/>
              </a:cxn>
            </a:cxnLst>
            <a:rect l="0" t="0" r="r" b="b"/>
            <a:pathLst>
              <a:path w="17437" h="11618">
                <a:moveTo>
                  <a:pt x="17436" y="0"/>
                </a:moveTo>
                <a:lnTo>
                  <a:pt x="0" y="0"/>
                </a:lnTo>
                <a:lnTo>
                  <a:pt x="0" y="11617"/>
                </a:lnTo>
                <a:lnTo>
                  <a:pt x="17436" y="11617"/>
                </a:lnTo>
                <a:lnTo>
                  <a:pt x="17436" y="0"/>
                </a:lnTo>
              </a:path>
            </a:pathLst>
          </a:custGeom>
          <a:solidFill>
            <a:schemeClr val="accent3">
              <a:lumMod val="20000"/>
              <a:lumOff val="80000"/>
              <a:alpha val="50000"/>
            </a:schemeClr>
          </a:solidFill>
          <a:ln>
            <a:noFill/>
          </a:ln>
          <a:effectLst/>
        </p:spPr>
        <p:txBody>
          <a:bodyPr wrap="none" lIns="34290" tIns="17145" rIns="34290" bIns="17145" anchor="ctr"/>
          <a:lstStyle/>
          <a:p>
            <a:endParaRPr lang="en-US" sz="2400" dirty="0"/>
          </a:p>
        </p:txBody>
      </p:sp>
      <p:sp>
        <p:nvSpPr>
          <p:cNvPr id="14" name="Freeform 4">
            <a:extLst>
              <a:ext uri="{FF2B5EF4-FFF2-40B4-BE49-F238E27FC236}">
                <a16:creationId xmlns="" xmlns:a16="http://schemas.microsoft.com/office/drawing/2014/main" id="{C6920239-FDD1-E848-BA95-D48FC4A153BB}"/>
              </a:ext>
            </a:extLst>
          </p:cNvPr>
          <p:cNvSpPr>
            <a:spLocks noChangeArrowheads="1"/>
          </p:cNvSpPr>
          <p:nvPr/>
        </p:nvSpPr>
        <p:spPr bwMode="auto">
          <a:xfrm>
            <a:off x="2520437" y="2120445"/>
            <a:ext cx="1842571" cy="879140"/>
          </a:xfrm>
          <a:custGeom>
            <a:avLst/>
            <a:gdLst>
              <a:gd name="T0" fmla="*/ 4359 w 4360"/>
              <a:gd name="T1" fmla="*/ 2753 h 2754"/>
              <a:gd name="T2" fmla="*/ 0 w 4360"/>
              <a:gd name="T3" fmla="*/ 2753 h 2754"/>
              <a:gd name="T4" fmla="*/ 0 w 4360"/>
              <a:gd name="T5" fmla="*/ 0 h 2754"/>
              <a:gd name="T6" fmla="*/ 4359 w 4360"/>
              <a:gd name="T7" fmla="*/ 0 h 2754"/>
              <a:gd name="T8" fmla="*/ 4359 w 4360"/>
              <a:gd name="T9" fmla="*/ 2753 h 2754"/>
            </a:gdLst>
            <a:ahLst/>
            <a:cxnLst>
              <a:cxn ang="0">
                <a:pos x="T0" y="T1"/>
              </a:cxn>
              <a:cxn ang="0">
                <a:pos x="T2" y="T3"/>
              </a:cxn>
              <a:cxn ang="0">
                <a:pos x="T4" y="T5"/>
              </a:cxn>
              <a:cxn ang="0">
                <a:pos x="T6" y="T7"/>
              </a:cxn>
              <a:cxn ang="0">
                <a:pos x="T8" y="T9"/>
              </a:cxn>
            </a:cxnLst>
            <a:rect l="0" t="0" r="r" b="b"/>
            <a:pathLst>
              <a:path w="4360" h="2754">
                <a:moveTo>
                  <a:pt x="4359" y="2753"/>
                </a:moveTo>
                <a:lnTo>
                  <a:pt x="0" y="2753"/>
                </a:lnTo>
                <a:lnTo>
                  <a:pt x="0" y="0"/>
                </a:lnTo>
                <a:lnTo>
                  <a:pt x="4359" y="0"/>
                </a:lnTo>
                <a:lnTo>
                  <a:pt x="4359" y="2753"/>
                </a:lnTo>
              </a:path>
            </a:pathLst>
          </a:custGeom>
          <a:solidFill>
            <a:schemeClr val="accent3"/>
          </a:solidFill>
          <a:ln>
            <a:noFill/>
          </a:ln>
          <a:effectLst/>
        </p:spPr>
        <p:txBody>
          <a:bodyPr wrap="none" lIns="34290" tIns="17145" rIns="34290" bIns="17145" anchor="ctr"/>
          <a:lstStyle/>
          <a:p>
            <a:endParaRPr lang="en-US" sz="2400">
              <a:solidFill>
                <a:schemeClr val="bg1"/>
              </a:solidFill>
            </a:endParaRPr>
          </a:p>
        </p:txBody>
      </p:sp>
      <p:sp>
        <p:nvSpPr>
          <p:cNvPr id="15" name="Freeform 8">
            <a:extLst>
              <a:ext uri="{FF2B5EF4-FFF2-40B4-BE49-F238E27FC236}">
                <a16:creationId xmlns="" xmlns:a16="http://schemas.microsoft.com/office/drawing/2014/main" id="{93952FC1-4911-2540-97D5-D9DD29D36E9A}"/>
              </a:ext>
            </a:extLst>
          </p:cNvPr>
          <p:cNvSpPr>
            <a:spLocks noChangeArrowheads="1"/>
          </p:cNvSpPr>
          <p:nvPr/>
        </p:nvSpPr>
        <p:spPr bwMode="auto">
          <a:xfrm>
            <a:off x="2486978" y="4788508"/>
            <a:ext cx="1842571" cy="56265"/>
          </a:xfrm>
          <a:custGeom>
            <a:avLst/>
            <a:gdLst>
              <a:gd name="T0" fmla="*/ 4359 w 4360"/>
              <a:gd name="T1" fmla="*/ 177 h 178"/>
              <a:gd name="T2" fmla="*/ 0 w 4360"/>
              <a:gd name="T3" fmla="*/ 177 h 178"/>
              <a:gd name="T4" fmla="*/ 0 w 4360"/>
              <a:gd name="T5" fmla="*/ 0 h 178"/>
              <a:gd name="T6" fmla="*/ 4359 w 4360"/>
              <a:gd name="T7" fmla="*/ 0 h 178"/>
              <a:gd name="T8" fmla="*/ 4359 w 4360"/>
              <a:gd name="T9" fmla="*/ 177 h 178"/>
            </a:gdLst>
            <a:ahLst/>
            <a:cxnLst>
              <a:cxn ang="0">
                <a:pos x="T0" y="T1"/>
              </a:cxn>
              <a:cxn ang="0">
                <a:pos x="T2" y="T3"/>
              </a:cxn>
              <a:cxn ang="0">
                <a:pos x="T4" y="T5"/>
              </a:cxn>
              <a:cxn ang="0">
                <a:pos x="T6" y="T7"/>
              </a:cxn>
              <a:cxn ang="0">
                <a:pos x="T8" y="T9"/>
              </a:cxn>
            </a:cxnLst>
            <a:rect l="0" t="0" r="r" b="b"/>
            <a:pathLst>
              <a:path w="4360" h="178">
                <a:moveTo>
                  <a:pt x="4359" y="177"/>
                </a:moveTo>
                <a:lnTo>
                  <a:pt x="0" y="177"/>
                </a:lnTo>
                <a:lnTo>
                  <a:pt x="0" y="0"/>
                </a:lnTo>
                <a:lnTo>
                  <a:pt x="4359" y="0"/>
                </a:lnTo>
                <a:lnTo>
                  <a:pt x="4359" y="177"/>
                </a:lnTo>
              </a:path>
            </a:pathLst>
          </a:custGeom>
          <a:solidFill>
            <a:schemeClr val="accent3"/>
          </a:solidFill>
          <a:ln>
            <a:noFill/>
          </a:ln>
          <a:effectLst/>
        </p:spPr>
        <p:txBody>
          <a:bodyPr wrap="none" lIns="34290" tIns="17145" rIns="34290" bIns="17145" anchor="ctr"/>
          <a:lstStyle/>
          <a:p>
            <a:endParaRPr lang="en-US" sz="2400"/>
          </a:p>
        </p:txBody>
      </p:sp>
      <p:sp>
        <p:nvSpPr>
          <p:cNvPr id="21" name="TextBox 20">
            <a:extLst>
              <a:ext uri="{FF2B5EF4-FFF2-40B4-BE49-F238E27FC236}">
                <a16:creationId xmlns="" xmlns:a16="http://schemas.microsoft.com/office/drawing/2014/main" id="{5934B073-AD1E-5E46-BB5B-BF0DDF89307B}"/>
              </a:ext>
            </a:extLst>
          </p:cNvPr>
          <p:cNvSpPr txBox="1"/>
          <p:nvPr/>
        </p:nvSpPr>
        <p:spPr>
          <a:xfrm>
            <a:off x="520273" y="1773547"/>
            <a:ext cx="1737149" cy="219291"/>
          </a:xfrm>
          <a:prstGeom prst="rect">
            <a:avLst/>
          </a:prstGeom>
          <a:noFill/>
        </p:spPr>
        <p:txBody>
          <a:bodyPr wrap="none" lIns="34290" tIns="17145" rIns="34290" bIns="17145" rtlCol="0" anchor="ctr">
            <a:spAutoFit/>
          </a:bodyPr>
          <a:lstStyle/>
          <a:p>
            <a:pPr algn="ctr"/>
            <a:r>
              <a:rPr lang="en-US" sz="1200" b="1" dirty="0" err="1" smtClean="0">
                <a:solidFill>
                  <a:schemeClr val="accent2"/>
                </a:solidFill>
                <a:latin typeface="Poppins SemiBold" pitchFamily="2" charset="77"/>
                <a:ea typeface="League Spartan" charset="0"/>
                <a:cs typeface="Poppins SemiBold" pitchFamily="2" charset="77"/>
              </a:rPr>
              <a:t>Planeación</a:t>
            </a:r>
            <a:r>
              <a:rPr lang="en-US" sz="1200" b="1" dirty="0" smtClean="0">
                <a:solidFill>
                  <a:schemeClr val="accent2"/>
                </a:solidFill>
                <a:latin typeface="Poppins SemiBold" pitchFamily="2" charset="77"/>
                <a:ea typeface="League Spartan" charset="0"/>
                <a:cs typeface="Poppins SemiBold" pitchFamily="2" charset="77"/>
              </a:rPr>
              <a:t> </a:t>
            </a:r>
            <a:r>
              <a:rPr lang="en-US" sz="1200" b="1" dirty="0" err="1" smtClean="0">
                <a:solidFill>
                  <a:schemeClr val="accent2"/>
                </a:solidFill>
                <a:latin typeface="Poppins SemiBold" pitchFamily="2" charset="77"/>
                <a:ea typeface="League Spartan" charset="0"/>
                <a:cs typeface="Poppins SemiBold" pitchFamily="2" charset="77"/>
              </a:rPr>
              <a:t>estratégica</a:t>
            </a:r>
            <a:endParaRPr lang="en-US" sz="1200" b="1" dirty="0">
              <a:solidFill>
                <a:schemeClr val="accent2"/>
              </a:solidFill>
              <a:latin typeface="Poppins SemiBold" pitchFamily="2" charset="77"/>
              <a:ea typeface="League Spartan" charset="0"/>
              <a:cs typeface="Poppins SemiBold" pitchFamily="2" charset="77"/>
            </a:endParaRPr>
          </a:p>
        </p:txBody>
      </p:sp>
      <p:sp>
        <p:nvSpPr>
          <p:cNvPr id="22" name="TextBox 21">
            <a:extLst>
              <a:ext uri="{FF2B5EF4-FFF2-40B4-BE49-F238E27FC236}">
                <a16:creationId xmlns="" xmlns:a16="http://schemas.microsoft.com/office/drawing/2014/main" id="{98A83D9A-28C5-1749-9FB4-D1CFE8080788}"/>
              </a:ext>
            </a:extLst>
          </p:cNvPr>
          <p:cNvSpPr txBox="1"/>
          <p:nvPr/>
        </p:nvSpPr>
        <p:spPr>
          <a:xfrm>
            <a:off x="2558986" y="1784497"/>
            <a:ext cx="1800200" cy="219291"/>
          </a:xfrm>
          <a:prstGeom prst="rect">
            <a:avLst/>
          </a:prstGeom>
          <a:noFill/>
        </p:spPr>
        <p:txBody>
          <a:bodyPr wrap="square" lIns="34290" tIns="17145" rIns="34290" bIns="17145" rtlCol="0" anchor="ctr">
            <a:spAutoFit/>
          </a:bodyPr>
          <a:lstStyle/>
          <a:p>
            <a:pPr algn="ctr"/>
            <a:r>
              <a:rPr lang="en-US" sz="1200" b="1" dirty="0" err="1" smtClean="0">
                <a:solidFill>
                  <a:schemeClr val="accent3"/>
                </a:solidFill>
                <a:latin typeface="Poppins SemiBold" pitchFamily="2" charset="77"/>
                <a:ea typeface="League Spartan" charset="0"/>
                <a:cs typeface="Poppins SemiBold" pitchFamily="2" charset="77"/>
              </a:rPr>
              <a:t>Metodologías</a:t>
            </a:r>
            <a:r>
              <a:rPr lang="en-US" sz="1200" b="1" dirty="0" smtClean="0">
                <a:solidFill>
                  <a:schemeClr val="accent3"/>
                </a:solidFill>
                <a:latin typeface="Poppins SemiBold" pitchFamily="2" charset="77"/>
                <a:ea typeface="League Spartan" charset="0"/>
                <a:cs typeface="Poppins SemiBold" pitchFamily="2" charset="77"/>
              </a:rPr>
              <a:t> SINACOF</a:t>
            </a:r>
            <a:endParaRPr lang="en-US" sz="1200" b="1" dirty="0">
              <a:solidFill>
                <a:schemeClr val="accent3"/>
              </a:solidFill>
              <a:latin typeface="Poppins SemiBold" pitchFamily="2" charset="77"/>
              <a:ea typeface="League Spartan" charset="0"/>
              <a:cs typeface="Poppins SemiBold" pitchFamily="2" charset="77"/>
            </a:endParaRPr>
          </a:p>
        </p:txBody>
      </p:sp>
      <p:sp>
        <p:nvSpPr>
          <p:cNvPr id="25" name="TextBox 24">
            <a:extLst>
              <a:ext uri="{FF2B5EF4-FFF2-40B4-BE49-F238E27FC236}">
                <a16:creationId xmlns="" xmlns:a16="http://schemas.microsoft.com/office/drawing/2014/main" id="{F0D2756B-AAF3-3547-93EE-1807116CB91C}"/>
              </a:ext>
            </a:extLst>
          </p:cNvPr>
          <p:cNvSpPr txBox="1"/>
          <p:nvPr/>
        </p:nvSpPr>
        <p:spPr>
          <a:xfrm>
            <a:off x="1122521" y="2350342"/>
            <a:ext cx="532618" cy="419346"/>
          </a:xfrm>
          <a:prstGeom prst="rect">
            <a:avLst/>
          </a:prstGeom>
          <a:noFill/>
        </p:spPr>
        <p:txBody>
          <a:bodyPr wrap="none" lIns="34290" tIns="17145" rIns="34290" bIns="17145" rtlCol="0" anchor="ctr">
            <a:spAutoFit/>
          </a:bodyPr>
          <a:lstStyle/>
          <a:p>
            <a:pPr algn="ctr"/>
            <a:r>
              <a:rPr lang="en-US" sz="2500" b="1" dirty="0" smtClean="0">
                <a:solidFill>
                  <a:schemeClr val="bg1"/>
                </a:solidFill>
                <a:latin typeface="Poppins SemiBold" pitchFamily="2" charset="77"/>
                <a:ea typeface="League Spartan" charset="0"/>
                <a:cs typeface="Poppins SemiBold" pitchFamily="2" charset="77"/>
              </a:rPr>
              <a:t>3%</a:t>
            </a:r>
            <a:endParaRPr lang="en-US" sz="2500" b="1" dirty="0">
              <a:solidFill>
                <a:schemeClr val="bg1"/>
              </a:solidFill>
              <a:latin typeface="Poppins SemiBold" pitchFamily="2" charset="77"/>
              <a:ea typeface="League Spartan" charset="0"/>
              <a:cs typeface="Poppins SemiBold" pitchFamily="2" charset="77"/>
            </a:endParaRPr>
          </a:p>
        </p:txBody>
      </p:sp>
      <p:sp>
        <p:nvSpPr>
          <p:cNvPr id="26" name="TextBox 25">
            <a:extLst>
              <a:ext uri="{FF2B5EF4-FFF2-40B4-BE49-F238E27FC236}">
                <a16:creationId xmlns="" xmlns:a16="http://schemas.microsoft.com/office/drawing/2014/main" id="{3B8C98D4-9194-EB48-B8A7-8CC06FB21759}"/>
              </a:ext>
            </a:extLst>
          </p:cNvPr>
          <p:cNvSpPr txBox="1"/>
          <p:nvPr/>
        </p:nvSpPr>
        <p:spPr>
          <a:xfrm>
            <a:off x="3175415" y="2350342"/>
            <a:ext cx="532618" cy="419346"/>
          </a:xfrm>
          <a:prstGeom prst="rect">
            <a:avLst/>
          </a:prstGeom>
          <a:noFill/>
        </p:spPr>
        <p:txBody>
          <a:bodyPr wrap="none" lIns="34290" tIns="17145" rIns="34290" bIns="17145" rtlCol="0" anchor="ctr">
            <a:spAutoFit/>
          </a:bodyPr>
          <a:lstStyle/>
          <a:p>
            <a:pPr algn="ctr"/>
            <a:r>
              <a:rPr lang="en-US" sz="2500" b="1" dirty="0" smtClean="0">
                <a:solidFill>
                  <a:schemeClr val="bg1"/>
                </a:solidFill>
                <a:latin typeface="Poppins SemiBold" pitchFamily="2" charset="77"/>
                <a:ea typeface="League Spartan" charset="0"/>
                <a:cs typeface="Poppins SemiBold" pitchFamily="2" charset="77"/>
              </a:rPr>
              <a:t>3%</a:t>
            </a:r>
            <a:endParaRPr lang="en-US" sz="2500" b="1" dirty="0">
              <a:solidFill>
                <a:schemeClr val="bg1"/>
              </a:solidFill>
              <a:latin typeface="Poppins SemiBold" pitchFamily="2" charset="77"/>
              <a:ea typeface="League Spartan" charset="0"/>
              <a:cs typeface="Poppins SemiBold" pitchFamily="2" charset="77"/>
            </a:endParaRPr>
          </a:p>
        </p:txBody>
      </p:sp>
      <p:sp>
        <p:nvSpPr>
          <p:cNvPr id="89" name="Freeform 119"/>
          <p:cNvSpPr>
            <a:spLocks noEditPoints="1"/>
          </p:cNvSpPr>
          <p:nvPr/>
        </p:nvSpPr>
        <p:spPr bwMode="auto">
          <a:xfrm>
            <a:off x="1118826" y="1332124"/>
            <a:ext cx="360040" cy="360040"/>
          </a:xfrm>
          <a:custGeom>
            <a:avLst/>
            <a:gdLst>
              <a:gd name="T0" fmla="*/ 76 w 176"/>
              <a:gd name="T1" fmla="*/ 132 h 176"/>
              <a:gd name="T2" fmla="*/ 76 w 176"/>
              <a:gd name="T3" fmla="*/ 140 h 176"/>
              <a:gd name="T4" fmla="*/ 152 w 176"/>
              <a:gd name="T5" fmla="*/ 136 h 176"/>
              <a:gd name="T6" fmla="*/ 40 w 176"/>
              <a:gd name="T7" fmla="*/ 24 h 176"/>
              <a:gd name="T8" fmla="*/ 24 w 176"/>
              <a:gd name="T9" fmla="*/ 36 h 176"/>
              <a:gd name="T10" fmla="*/ 29 w 176"/>
              <a:gd name="T11" fmla="*/ 56 h 176"/>
              <a:gd name="T12" fmla="*/ 51 w 176"/>
              <a:gd name="T13" fmla="*/ 56 h 176"/>
              <a:gd name="T14" fmla="*/ 56 w 176"/>
              <a:gd name="T15" fmla="*/ 36 h 176"/>
              <a:gd name="T16" fmla="*/ 40 w 176"/>
              <a:gd name="T17" fmla="*/ 24 h 176"/>
              <a:gd name="T18" fmla="*/ 36 w 176"/>
              <a:gd name="T19" fmla="*/ 84 h 176"/>
              <a:gd name="T20" fmla="*/ 33 w 176"/>
              <a:gd name="T21" fmla="*/ 91 h 176"/>
              <a:gd name="T22" fmla="*/ 40 w 176"/>
              <a:gd name="T23" fmla="*/ 96 h 176"/>
              <a:gd name="T24" fmla="*/ 47 w 176"/>
              <a:gd name="T25" fmla="*/ 91 h 176"/>
              <a:gd name="T26" fmla="*/ 44 w 176"/>
              <a:gd name="T27" fmla="*/ 84 h 176"/>
              <a:gd name="T28" fmla="*/ 44 w 176"/>
              <a:gd name="T29" fmla="*/ 132 h 176"/>
              <a:gd name="T30" fmla="*/ 36 w 176"/>
              <a:gd name="T31" fmla="*/ 132 h 176"/>
              <a:gd name="T32" fmla="*/ 33 w 176"/>
              <a:gd name="T33" fmla="*/ 139 h 176"/>
              <a:gd name="T34" fmla="*/ 40 w 176"/>
              <a:gd name="T35" fmla="*/ 144 h 176"/>
              <a:gd name="T36" fmla="*/ 47 w 176"/>
              <a:gd name="T37" fmla="*/ 139 h 176"/>
              <a:gd name="T38" fmla="*/ 44 w 176"/>
              <a:gd name="T39" fmla="*/ 132 h 176"/>
              <a:gd name="T40" fmla="*/ 76 w 176"/>
              <a:gd name="T41" fmla="*/ 84 h 176"/>
              <a:gd name="T42" fmla="*/ 76 w 176"/>
              <a:gd name="T43" fmla="*/ 92 h 176"/>
              <a:gd name="T44" fmla="*/ 152 w 176"/>
              <a:gd name="T45" fmla="*/ 88 h 176"/>
              <a:gd name="T46" fmla="*/ 160 w 176"/>
              <a:gd name="T47" fmla="*/ 0 h 176"/>
              <a:gd name="T48" fmla="*/ 0 w 176"/>
              <a:gd name="T49" fmla="*/ 16 h 176"/>
              <a:gd name="T50" fmla="*/ 16 w 176"/>
              <a:gd name="T51" fmla="*/ 176 h 176"/>
              <a:gd name="T52" fmla="*/ 176 w 176"/>
              <a:gd name="T53" fmla="*/ 160 h 176"/>
              <a:gd name="T54" fmla="*/ 160 w 176"/>
              <a:gd name="T55" fmla="*/ 0 h 176"/>
              <a:gd name="T56" fmla="*/ 160 w 176"/>
              <a:gd name="T57" fmla="*/ 168 h 176"/>
              <a:gd name="T58" fmla="*/ 8 w 176"/>
              <a:gd name="T59" fmla="*/ 160 h 176"/>
              <a:gd name="T60" fmla="*/ 16 w 176"/>
              <a:gd name="T61" fmla="*/ 8 h 176"/>
              <a:gd name="T62" fmla="*/ 168 w 176"/>
              <a:gd name="T63" fmla="*/ 16 h 176"/>
              <a:gd name="T64" fmla="*/ 148 w 176"/>
              <a:gd name="T65" fmla="*/ 36 h 176"/>
              <a:gd name="T66" fmla="*/ 72 w 176"/>
              <a:gd name="T67" fmla="*/ 40 h 176"/>
              <a:gd name="T68" fmla="*/ 148 w 176"/>
              <a:gd name="T69" fmla="*/ 44 h 176"/>
              <a:gd name="T70" fmla="*/ 148 w 176"/>
              <a:gd name="T71" fmla="*/ 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48" y="132"/>
                </a:moveTo>
                <a:cubicBezTo>
                  <a:pt x="76" y="132"/>
                  <a:pt x="76" y="132"/>
                  <a:pt x="76" y="132"/>
                </a:cubicBezTo>
                <a:cubicBezTo>
                  <a:pt x="74" y="132"/>
                  <a:pt x="72" y="134"/>
                  <a:pt x="72" y="136"/>
                </a:cubicBezTo>
                <a:cubicBezTo>
                  <a:pt x="72" y="138"/>
                  <a:pt x="74" y="140"/>
                  <a:pt x="76" y="140"/>
                </a:cubicBezTo>
                <a:cubicBezTo>
                  <a:pt x="148" y="140"/>
                  <a:pt x="148" y="140"/>
                  <a:pt x="148" y="140"/>
                </a:cubicBezTo>
                <a:cubicBezTo>
                  <a:pt x="150" y="140"/>
                  <a:pt x="152" y="138"/>
                  <a:pt x="152" y="136"/>
                </a:cubicBezTo>
                <a:cubicBezTo>
                  <a:pt x="152" y="134"/>
                  <a:pt x="150" y="132"/>
                  <a:pt x="148" y="132"/>
                </a:cubicBezTo>
                <a:moveTo>
                  <a:pt x="40" y="24"/>
                </a:moveTo>
                <a:cubicBezTo>
                  <a:pt x="36" y="36"/>
                  <a:pt x="36" y="36"/>
                  <a:pt x="36" y="36"/>
                </a:cubicBezTo>
                <a:cubicBezTo>
                  <a:pt x="24" y="36"/>
                  <a:pt x="24" y="36"/>
                  <a:pt x="24" y="36"/>
                </a:cubicBezTo>
                <a:cubicBezTo>
                  <a:pt x="33" y="43"/>
                  <a:pt x="33" y="43"/>
                  <a:pt x="33" y="43"/>
                </a:cubicBezTo>
                <a:cubicBezTo>
                  <a:pt x="29" y="56"/>
                  <a:pt x="29" y="56"/>
                  <a:pt x="29" y="56"/>
                </a:cubicBezTo>
                <a:cubicBezTo>
                  <a:pt x="40" y="48"/>
                  <a:pt x="40" y="48"/>
                  <a:pt x="40" y="48"/>
                </a:cubicBezTo>
                <a:cubicBezTo>
                  <a:pt x="51" y="56"/>
                  <a:pt x="51" y="56"/>
                  <a:pt x="51" y="56"/>
                </a:cubicBezTo>
                <a:cubicBezTo>
                  <a:pt x="47" y="43"/>
                  <a:pt x="47" y="43"/>
                  <a:pt x="47" y="43"/>
                </a:cubicBezTo>
                <a:cubicBezTo>
                  <a:pt x="56" y="36"/>
                  <a:pt x="56" y="36"/>
                  <a:pt x="56" y="36"/>
                </a:cubicBezTo>
                <a:cubicBezTo>
                  <a:pt x="44" y="36"/>
                  <a:pt x="44" y="36"/>
                  <a:pt x="44" y="36"/>
                </a:cubicBezTo>
                <a:lnTo>
                  <a:pt x="40" y="24"/>
                </a:lnTo>
                <a:close/>
                <a:moveTo>
                  <a:pt x="40" y="72"/>
                </a:moveTo>
                <a:cubicBezTo>
                  <a:pt x="36" y="84"/>
                  <a:pt x="36" y="84"/>
                  <a:pt x="36" y="84"/>
                </a:cubicBezTo>
                <a:cubicBezTo>
                  <a:pt x="24" y="84"/>
                  <a:pt x="24" y="84"/>
                  <a:pt x="24" y="84"/>
                </a:cubicBezTo>
                <a:cubicBezTo>
                  <a:pt x="33" y="91"/>
                  <a:pt x="33" y="91"/>
                  <a:pt x="33" y="91"/>
                </a:cubicBezTo>
                <a:cubicBezTo>
                  <a:pt x="29" y="104"/>
                  <a:pt x="29" y="104"/>
                  <a:pt x="29" y="104"/>
                </a:cubicBezTo>
                <a:cubicBezTo>
                  <a:pt x="40" y="96"/>
                  <a:pt x="40" y="96"/>
                  <a:pt x="40" y="96"/>
                </a:cubicBezTo>
                <a:cubicBezTo>
                  <a:pt x="51" y="104"/>
                  <a:pt x="51" y="104"/>
                  <a:pt x="51" y="104"/>
                </a:cubicBezTo>
                <a:cubicBezTo>
                  <a:pt x="47" y="91"/>
                  <a:pt x="47" y="91"/>
                  <a:pt x="47" y="91"/>
                </a:cubicBezTo>
                <a:cubicBezTo>
                  <a:pt x="56" y="84"/>
                  <a:pt x="56" y="84"/>
                  <a:pt x="56" y="84"/>
                </a:cubicBezTo>
                <a:cubicBezTo>
                  <a:pt x="44" y="84"/>
                  <a:pt x="44" y="84"/>
                  <a:pt x="44" y="84"/>
                </a:cubicBezTo>
                <a:lnTo>
                  <a:pt x="40" y="72"/>
                </a:lnTo>
                <a:close/>
                <a:moveTo>
                  <a:pt x="44" y="132"/>
                </a:moveTo>
                <a:cubicBezTo>
                  <a:pt x="40" y="120"/>
                  <a:pt x="40" y="120"/>
                  <a:pt x="40" y="120"/>
                </a:cubicBezTo>
                <a:cubicBezTo>
                  <a:pt x="36" y="132"/>
                  <a:pt x="36" y="132"/>
                  <a:pt x="36" y="132"/>
                </a:cubicBezTo>
                <a:cubicBezTo>
                  <a:pt x="24" y="132"/>
                  <a:pt x="24" y="132"/>
                  <a:pt x="24" y="132"/>
                </a:cubicBezTo>
                <a:cubicBezTo>
                  <a:pt x="33" y="139"/>
                  <a:pt x="33" y="139"/>
                  <a:pt x="33" y="139"/>
                </a:cubicBezTo>
                <a:cubicBezTo>
                  <a:pt x="29" y="152"/>
                  <a:pt x="29" y="152"/>
                  <a:pt x="29" y="152"/>
                </a:cubicBezTo>
                <a:cubicBezTo>
                  <a:pt x="40" y="144"/>
                  <a:pt x="40" y="144"/>
                  <a:pt x="40" y="144"/>
                </a:cubicBezTo>
                <a:cubicBezTo>
                  <a:pt x="51" y="152"/>
                  <a:pt x="51" y="152"/>
                  <a:pt x="51" y="152"/>
                </a:cubicBezTo>
                <a:cubicBezTo>
                  <a:pt x="47" y="139"/>
                  <a:pt x="47" y="139"/>
                  <a:pt x="47" y="139"/>
                </a:cubicBezTo>
                <a:cubicBezTo>
                  <a:pt x="56" y="132"/>
                  <a:pt x="56" y="132"/>
                  <a:pt x="56" y="132"/>
                </a:cubicBezTo>
                <a:lnTo>
                  <a:pt x="44" y="132"/>
                </a:lnTo>
                <a:close/>
                <a:moveTo>
                  <a:pt x="148" y="84"/>
                </a:moveTo>
                <a:cubicBezTo>
                  <a:pt x="76" y="84"/>
                  <a:pt x="76" y="84"/>
                  <a:pt x="76" y="84"/>
                </a:cubicBezTo>
                <a:cubicBezTo>
                  <a:pt x="74" y="84"/>
                  <a:pt x="72" y="86"/>
                  <a:pt x="72" y="88"/>
                </a:cubicBezTo>
                <a:cubicBezTo>
                  <a:pt x="72" y="90"/>
                  <a:pt x="74" y="92"/>
                  <a:pt x="76" y="92"/>
                </a:cubicBezTo>
                <a:cubicBezTo>
                  <a:pt x="148" y="92"/>
                  <a:pt x="148" y="92"/>
                  <a:pt x="148" y="92"/>
                </a:cubicBezTo>
                <a:cubicBezTo>
                  <a:pt x="150" y="92"/>
                  <a:pt x="152" y="90"/>
                  <a:pt x="152" y="88"/>
                </a:cubicBezTo>
                <a:cubicBezTo>
                  <a:pt x="152" y="86"/>
                  <a:pt x="150" y="84"/>
                  <a:pt x="148" y="84"/>
                </a:cubicBezTo>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16"/>
                  <a:pt x="8" y="16"/>
                  <a:pt x="8" y="16"/>
                </a:cubicBezTo>
                <a:cubicBezTo>
                  <a:pt x="8" y="12"/>
                  <a:pt x="12" y="8"/>
                  <a:pt x="16" y="8"/>
                </a:cubicBezTo>
                <a:cubicBezTo>
                  <a:pt x="160" y="8"/>
                  <a:pt x="160" y="8"/>
                  <a:pt x="160" y="8"/>
                </a:cubicBezTo>
                <a:cubicBezTo>
                  <a:pt x="164" y="8"/>
                  <a:pt x="168" y="12"/>
                  <a:pt x="168" y="16"/>
                </a:cubicBezTo>
                <a:lnTo>
                  <a:pt x="168" y="160"/>
                </a:lnTo>
                <a:close/>
                <a:moveTo>
                  <a:pt x="148" y="36"/>
                </a:moveTo>
                <a:cubicBezTo>
                  <a:pt x="76" y="36"/>
                  <a:pt x="76" y="36"/>
                  <a:pt x="76" y="36"/>
                </a:cubicBezTo>
                <a:cubicBezTo>
                  <a:pt x="74" y="36"/>
                  <a:pt x="72" y="38"/>
                  <a:pt x="72" y="40"/>
                </a:cubicBezTo>
                <a:cubicBezTo>
                  <a:pt x="72" y="42"/>
                  <a:pt x="74" y="44"/>
                  <a:pt x="76" y="44"/>
                </a:cubicBezTo>
                <a:cubicBezTo>
                  <a:pt x="148" y="44"/>
                  <a:pt x="148" y="44"/>
                  <a:pt x="148" y="44"/>
                </a:cubicBezTo>
                <a:cubicBezTo>
                  <a:pt x="150" y="44"/>
                  <a:pt x="152" y="42"/>
                  <a:pt x="152" y="40"/>
                </a:cubicBezTo>
                <a:cubicBezTo>
                  <a:pt x="152" y="38"/>
                  <a:pt x="150" y="36"/>
                  <a:pt x="148" y="36"/>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0"/>
          <p:cNvSpPr>
            <a:spLocks noEditPoints="1"/>
          </p:cNvSpPr>
          <p:nvPr/>
        </p:nvSpPr>
        <p:spPr bwMode="auto">
          <a:xfrm>
            <a:off x="3207058" y="1332124"/>
            <a:ext cx="360040" cy="360040"/>
          </a:xfrm>
          <a:custGeom>
            <a:avLst/>
            <a:gdLst>
              <a:gd name="T0" fmla="*/ 0 w 176"/>
              <a:gd name="T1" fmla="*/ 16 h 176"/>
              <a:gd name="T2" fmla="*/ 160 w 176"/>
              <a:gd name="T3" fmla="*/ 176 h 176"/>
              <a:gd name="T4" fmla="*/ 160 w 176"/>
              <a:gd name="T5" fmla="*/ 0 h 176"/>
              <a:gd name="T6" fmla="*/ 36 w 176"/>
              <a:gd name="T7" fmla="*/ 8 h 176"/>
              <a:gd name="T8" fmla="*/ 8 w 176"/>
              <a:gd name="T9" fmla="*/ 44 h 176"/>
              <a:gd name="T10" fmla="*/ 84 w 176"/>
              <a:gd name="T11" fmla="*/ 14 h 176"/>
              <a:gd name="T12" fmla="*/ 70 w 176"/>
              <a:gd name="T13" fmla="*/ 22 h 176"/>
              <a:gd name="T14" fmla="*/ 68 w 176"/>
              <a:gd name="T15" fmla="*/ 54 h 176"/>
              <a:gd name="T16" fmla="*/ 46 w 176"/>
              <a:gd name="T17" fmla="*/ 63 h 176"/>
              <a:gd name="T18" fmla="*/ 22 w 176"/>
              <a:gd name="T19" fmla="*/ 70 h 176"/>
              <a:gd name="T20" fmla="*/ 14 w 176"/>
              <a:gd name="T21" fmla="*/ 84 h 176"/>
              <a:gd name="T22" fmla="*/ 140 w 176"/>
              <a:gd name="T23" fmla="*/ 168 h 176"/>
              <a:gd name="T24" fmla="*/ 107 w 176"/>
              <a:gd name="T25" fmla="*/ 128 h 176"/>
              <a:gd name="T26" fmla="*/ 140 w 176"/>
              <a:gd name="T27" fmla="*/ 159 h 176"/>
              <a:gd name="T28" fmla="*/ 144 w 176"/>
              <a:gd name="T29" fmla="*/ 136 h 176"/>
              <a:gd name="T30" fmla="*/ 136 w 176"/>
              <a:gd name="T31" fmla="*/ 144 h 176"/>
              <a:gd name="T32" fmla="*/ 148 w 176"/>
              <a:gd name="T33" fmla="*/ 168 h 176"/>
              <a:gd name="T34" fmla="*/ 159 w 176"/>
              <a:gd name="T35" fmla="*/ 140 h 176"/>
              <a:gd name="T36" fmla="*/ 168 w 176"/>
              <a:gd name="T37" fmla="*/ 126 h 176"/>
              <a:gd name="T38" fmla="*/ 132 w 176"/>
              <a:gd name="T39" fmla="*/ 133 h 176"/>
              <a:gd name="T40" fmla="*/ 168 w 176"/>
              <a:gd name="T41" fmla="*/ 112 h 176"/>
              <a:gd name="T42" fmla="*/ 144 w 176"/>
              <a:gd name="T43" fmla="*/ 96 h 176"/>
              <a:gd name="T44" fmla="*/ 68 w 176"/>
              <a:gd name="T45" fmla="*/ 168 h 176"/>
              <a:gd name="T46" fmla="*/ 76 w 176"/>
              <a:gd name="T47" fmla="*/ 144 h 176"/>
              <a:gd name="T48" fmla="*/ 70 w 176"/>
              <a:gd name="T49" fmla="*/ 113 h 176"/>
              <a:gd name="T50" fmla="*/ 88 w 176"/>
              <a:gd name="T51" fmla="*/ 98 h 176"/>
              <a:gd name="T52" fmla="*/ 114 w 176"/>
              <a:gd name="T53" fmla="*/ 78 h 176"/>
              <a:gd name="T54" fmla="*/ 133 w 176"/>
              <a:gd name="T55" fmla="*/ 64 h 176"/>
              <a:gd name="T56" fmla="*/ 144 w 176"/>
              <a:gd name="T57" fmla="*/ 76 h 176"/>
              <a:gd name="T58" fmla="*/ 168 w 176"/>
              <a:gd name="T59" fmla="*/ 103 h 176"/>
              <a:gd name="T60" fmla="*/ 144 w 176"/>
              <a:gd name="T61" fmla="*/ 68 h 176"/>
              <a:gd name="T62" fmla="*/ 133 w 176"/>
              <a:gd name="T63" fmla="*/ 56 h 176"/>
              <a:gd name="T64" fmla="*/ 106 w 176"/>
              <a:gd name="T65" fmla="*/ 78 h 176"/>
              <a:gd name="T66" fmla="*/ 74 w 176"/>
              <a:gd name="T67" fmla="*/ 90 h 176"/>
              <a:gd name="T68" fmla="*/ 70 w 176"/>
              <a:gd name="T69" fmla="*/ 124 h 176"/>
              <a:gd name="T70" fmla="*/ 56 w 176"/>
              <a:gd name="T71" fmla="*/ 155 h 176"/>
              <a:gd name="T72" fmla="*/ 8 w 176"/>
              <a:gd name="T73" fmla="*/ 160 h 176"/>
              <a:gd name="T74" fmla="*/ 22 w 176"/>
              <a:gd name="T75" fmla="*/ 86 h 176"/>
              <a:gd name="T76" fmla="*/ 50 w 176"/>
              <a:gd name="T77" fmla="*/ 75 h 176"/>
              <a:gd name="T78" fmla="*/ 75 w 176"/>
              <a:gd name="T79" fmla="*/ 58 h 176"/>
              <a:gd name="T80" fmla="*/ 78 w 176"/>
              <a:gd name="T81" fmla="*/ 24 h 176"/>
              <a:gd name="T82" fmla="*/ 92 w 176"/>
              <a:gd name="T83" fmla="*/ 8 h 176"/>
              <a:gd name="T84" fmla="*/ 168 w 176"/>
              <a:gd name="T85" fmla="*/ 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8" y="16"/>
                </a:moveTo>
                <a:cubicBezTo>
                  <a:pt x="8" y="12"/>
                  <a:pt x="12" y="8"/>
                  <a:pt x="16" y="8"/>
                </a:cubicBezTo>
                <a:cubicBezTo>
                  <a:pt x="36" y="8"/>
                  <a:pt x="36" y="8"/>
                  <a:pt x="36" y="8"/>
                </a:cubicBezTo>
                <a:cubicBezTo>
                  <a:pt x="34" y="22"/>
                  <a:pt x="22" y="34"/>
                  <a:pt x="8" y="36"/>
                </a:cubicBezTo>
                <a:lnTo>
                  <a:pt x="8" y="16"/>
                </a:lnTo>
                <a:close/>
                <a:moveTo>
                  <a:pt x="8" y="44"/>
                </a:moveTo>
                <a:cubicBezTo>
                  <a:pt x="27" y="42"/>
                  <a:pt x="42" y="27"/>
                  <a:pt x="44" y="8"/>
                </a:cubicBezTo>
                <a:cubicBezTo>
                  <a:pt x="84" y="8"/>
                  <a:pt x="84" y="8"/>
                  <a:pt x="84" y="8"/>
                </a:cubicBezTo>
                <a:cubicBezTo>
                  <a:pt x="84" y="14"/>
                  <a:pt x="84" y="14"/>
                  <a:pt x="84" y="14"/>
                </a:cubicBezTo>
                <a:cubicBezTo>
                  <a:pt x="84" y="14"/>
                  <a:pt x="84" y="14"/>
                  <a:pt x="84" y="14"/>
                </a:cubicBezTo>
                <a:cubicBezTo>
                  <a:pt x="76" y="16"/>
                  <a:pt x="76" y="16"/>
                  <a:pt x="76" y="16"/>
                </a:cubicBezTo>
                <a:cubicBezTo>
                  <a:pt x="73" y="17"/>
                  <a:pt x="71" y="19"/>
                  <a:pt x="70" y="22"/>
                </a:cubicBezTo>
                <a:cubicBezTo>
                  <a:pt x="68" y="27"/>
                  <a:pt x="66" y="33"/>
                  <a:pt x="63" y="38"/>
                </a:cubicBezTo>
                <a:cubicBezTo>
                  <a:pt x="62" y="41"/>
                  <a:pt x="62" y="44"/>
                  <a:pt x="63" y="46"/>
                </a:cubicBezTo>
                <a:cubicBezTo>
                  <a:pt x="68" y="54"/>
                  <a:pt x="68" y="54"/>
                  <a:pt x="68" y="54"/>
                </a:cubicBezTo>
                <a:cubicBezTo>
                  <a:pt x="54" y="68"/>
                  <a:pt x="54" y="68"/>
                  <a:pt x="54" y="68"/>
                </a:cubicBezTo>
                <a:cubicBezTo>
                  <a:pt x="54" y="68"/>
                  <a:pt x="54" y="68"/>
                  <a:pt x="54" y="68"/>
                </a:cubicBezTo>
                <a:cubicBezTo>
                  <a:pt x="46" y="63"/>
                  <a:pt x="46" y="63"/>
                  <a:pt x="46" y="63"/>
                </a:cubicBezTo>
                <a:cubicBezTo>
                  <a:pt x="45" y="62"/>
                  <a:pt x="44" y="62"/>
                  <a:pt x="42" y="62"/>
                </a:cubicBezTo>
                <a:cubicBezTo>
                  <a:pt x="41" y="62"/>
                  <a:pt x="39" y="62"/>
                  <a:pt x="38" y="63"/>
                </a:cubicBezTo>
                <a:cubicBezTo>
                  <a:pt x="33" y="66"/>
                  <a:pt x="27" y="68"/>
                  <a:pt x="22" y="70"/>
                </a:cubicBezTo>
                <a:cubicBezTo>
                  <a:pt x="19" y="71"/>
                  <a:pt x="17" y="73"/>
                  <a:pt x="16" y="76"/>
                </a:cubicBezTo>
                <a:cubicBezTo>
                  <a:pt x="14" y="84"/>
                  <a:pt x="14" y="84"/>
                  <a:pt x="14" y="84"/>
                </a:cubicBezTo>
                <a:cubicBezTo>
                  <a:pt x="14" y="84"/>
                  <a:pt x="14" y="84"/>
                  <a:pt x="14" y="84"/>
                </a:cubicBezTo>
                <a:cubicBezTo>
                  <a:pt x="8" y="84"/>
                  <a:pt x="8" y="84"/>
                  <a:pt x="8" y="84"/>
                </a:cubicBezTo>
                <a:lnTo>
                  <a:pt x="8" y="44"/>
                </a:lnTo>
                <a:close/>
                <a:moveTo>
                  <a:pt x="140" y="168"/>
                </a:moveTo>
                <a:cubicBezTo>
                  <a:pt x="112" y="168"/>
                  <a:pt x="112" y="168"/>
                  <a:pt x="112" y="168"/>
                </a:cubicBezTo>
                <a:cubicBezTo>
                  <a:pt x="107" y="161"/>
                  <a:pt x="104" y="153"/>
                  <a:pt x="104" y="144"/>
                </a:cubicBezTo>
                <a:cubicBezTo>
                  <a:pt x="104" y="138"/>
                  <a:pt x="105" y="133"/>
                  <a:pt x="107" y="128"/>
                </a:cubicBezTo>
                <a:cubicBezTo>
                  <a:pt x="129" y="140"/>
                  <a:pt x="129" y="140"/>
                  <a:pt x="129" y="140"/>
                </a:cubicBezTo>
                <a:cubicBezTo>
                  <a:pt x="128" y="141"/>
                  <a:pt x="128" y="143"/>
                  <a:pt x="128" y="144"/>
                </a:cubicBezTo>
                <a:cubicBezTo>
                  <a:pt x="128" y="151"/>
                  <a:pt x="133" y="158"/>
                  <a:pt x="140" y="159"/>
                </a:cubicBezTo>
                <a:lnTo>
                  <a:pt x="140" y="168"/>
                </a:lnTo>
                <a:close/>
                <a:moveTo>
                  <a:pt x="136" y="144"/>
                </a:moveTo>
                <a:cubicBezTo>
                  <a:pt x="136" y="140"/>
                  <a:pt x="140" y="136"/>
                  <a:pt x="144" y="136"/>
                </a:cubicBezTo>
                <a:cubicBezTo>
                  <a:pt x="148" y="136"/>
                  <a:pt x="152" y="140"/>
                  <a:pt x="152" y="144"/>
                </a:cubicBezTo>
                <a:cubicBezTo>
                  <a:pt x="152" y="148"/>
                  <a:pt x="148" y="152"/>
                  <a:pt x="144" y="152"/>
                </a:cubicBezTo>
                <a:cubicBezTo>
                  <a:pt x="140" y="152"/>
                  <a:pt x="136" y="148"/>
                  <a:pt x="136" y="144"/>
                </a:cubicBezTo>
                <a:moveTo>
                  <a:pt x="168" y="160"/>
                </a:moveTo>
                <a:cubicBezTo>
                  <a:pt x="168" y="164"/>
                  <a:pt x="164" y="168"/>
                  <a:pt x="160" y="168"/>
                </a:cubicBezTo>
                <a:cubicBezTo>
                  <a:pt x="148" y="168"/>
                  <a:pt x="148" y="168"/>
                  <a:pt x="148" y="168"/>
                </a:cubicBezTo>
                <a:cubicBezTo>
                  <a:pt x="148" y="159"/>
                  <a:pt x="148" y="159"/>
                  <a:pt x="148" y="159"/>
                </a:cubicBezTo>
                <a:cubicBezTo>
                  <a:pt x="155" y="158"/>
                  <a:pt x="160" y="151"/>
                  <a:pt x="160" y="144"/>
                </a:cubicBezTo>
                <a:cubicBezTo>
                  <a:pt x="160" y="143"/>
                  <a:pt x="160" y="141"/>
                  <a:pt x="159" y="140"/>
                </a:cubicBezTo>
                <a:cubicBezTo>
                  <a:pt x="168" y="135"/>
                  <a:pt x="168" y="135"/>
                  <a:pt x="168" y="135"/>
                </a:cubicBezTo>
                <a:lnTo>
                  <a:pt x="168" y="160"/>
                </a:lnTo>
                <a:close/>
                <a:moveTo>
                  <a:pt x="168" y="126"/>
                </a:moveTo>
                <a:cubicBezTo>
                  <a:pt x="156" y="133"/>
                  <a:pt x="156" y="133"/>
                  <a:pt x="156" y="133"/>
                </a:cubicBezTo>
                <a:cubicBezTo>
                  <a:pt x="153" y="130"/>
                  <a:pt x="149" y="128"/>
                  <a:pt x="144" y="128"/>
                </a:cubicBezTo>
                <a:cubicBezTo>
                  <a:pt x="139" y="128"/>
                  <a:pt x="135" y="130"/>
                  <a:pt x="132" y="133"/>
                </a:cubicBezTo>
                <a:cubicBezTo>
                  <a:pt x="111" y="121"/>
                  <a:pt x="111" y="121"/>
                  <a:pt x="111" y="121"/>
                </a:cubicBezTo>
                <a:cubicBezTo>
                  <a:pt x="118" y="111"/>
                  <a:pt x="130" y="104"/>
                  <a:pt x="144" y="104"/>
                </a:cubicBezTo>
                <a:cubicBezTo>
                  <a:pt x="153" y="104"/>
                  <a:pt x="161" y="107"/>
                  <a:pt x="168" y="112"/>
                </a:cubicBezTo>
                <a:lnTo>
                  <a:pt x="168" y="126"/>
                </a:lnTo>
                <a:close/>
                <a:moveTo>
                  <a:pt x="168" y="103"/>
                </a:moveTo>
                <a:cubicBezTo>
                  <a:pt x="161" y="98"/>
                  <a:pt x="153" y="96"/>
                  <a:pt x="144" y="96"/>
                </a:cubicBezTo>
                <a:cubicBezTo>
                  <a:pt x="117" y="96"/>
                  <a:pt x="96" y="117"/>
                  <a:pt x="96" y="144"/>
                </a:cubicBezTo>
                <a:cubicBezTo>
                  <a:pt x="96" y="153"/>
                  <a:pt x="98" y="161"/>
                  <a:pt x="103" y="168"/>
                </a:cubicBezTo>
                <a:cubicBezTo>
                  <a:pt x="68" y="168"/>
                  <a:pt x="68" y="168"/>
                  <a:pt x="68" y="168"/>
                </a:cubicBezTo>
                <a:cubicBezTo>
                  <a:pt x="64" y="155"/>
                  <a:pt x="64" y="155"/>
                  <a:pt x="64" y="155"/>
                </a:cubicBezTo>
                <a:cubicBezTo>
                  <a:pt x="72" y="151"/>
                  <a:pt x="72" y="151"/>
                  <a:pt x="72" y="151"/>
                </a:cubicBezTo>
                <a:cubicBezTo>
                  <a:pt x="74" y="150"/>
                  <a:pt x="76" y="147"/>
                  <a:pt x="76" y="144"/>
                </a:cubicBezTo>
                <a:cubicBezTo>
                  <a:pt x="76" y="138"/>
                  <a:pt x="77" y="132"/>
                  <a:pt x="78" y="126"/>
                </a:cubicBezTo>
                <a:cubicBezTo>
                  <a:pt x="79" y="124"/>
                  <a:pt x="78" y="121"/>
                  <a:pt x="76" y="118"/>
                </a:cubicBezTo>
                <a:cubicBezTo>
                  <a:pt x="70" y="113"/>
                  <a:pt x="70" y="113"/>
                  <a:pt x="70" y="113"/>
                </a:cubicBezTo>
                <a:cubicBezTo>
                  <a:pt x="70" y="113"/>
                  <a:pt x="70" y="113"/>
                  <a:pt x="70" y="113"/>
                </a:cubicBezTo>
                <a:cubicBezTo>
                  <a:pt x="80" y="95"/>
                  <a:pt x="80" y="95"/>
                  <a:pt x="80" y="95"/>
                </a:cubicBezTo>
                <a:cubicBezTo>
                  <a:pt x="88" y="98"/>
                  <a:pt x="88" y="98"/>
                  <a:pt x="88" y="98"/>
                </a:cubicBezTo>
                <a:cubicBezTo>
                  <a:pt x="91" y="99"/>
                  <a:pt x="94" y="98"/>
                  <a:pt x="96" y="96"/>
                </a:cubicBezTo>
                <a:cubicBezTo>
                  <a:pt x="100" y="92"/>
                  <a:pt x="105" y="88"/>
                  <a:pt x="110" y="85"/>
                </a:cubicBezTo>
                <a:cubicBezTo>
                  <a:pt x="112" y="83"/>
                  <a:pt x="114" y="81"/>
                  <a:pt x="114" y="78"/>
                </a:cubicBezTo>
                <a:cubicBezTo>
                  <a:pt x="114" y="69"/>
                  <a:pt x="114" y="69"/>
                  <a:pt x="114" y="69"/>
                </a:cubicBezTo>
                <a:cubicBezTo>
                  <a:pt x="114" y="69"/>
                  <a:pt x="114" y="69"/>
                  <a:pt x="114" y="69"/>
                </a:cubicBezTo>
                <a:cubicBezTo>
                  <a:pt x="133" y="64"/>
                  <a:pt x="133" y="64"/>
                  <a:pt x="133" y="64"/>
                </a:cubicBezTo>
                <a:cubicBezTo>
                  <a:pt x="137" y="72"/>
                  <a:pt x="137" y="72"/>
                  <a:pt x="137" y="72"/>
                </a:cubicBezTo>
                <a:cubicBezTo>
                  <a:pt x="138" y="73"/>
                  <a:pt x="139" y="74"/>
                  <a:pt x="140" y="75"/>
                </a:cubicBezTo>
                <a:cubicBezTo>
                  <a:pt x="141" y="75"/>
                  <a:pt x="143" y="76"/>
                  <a:pt x="144" y="76"/>
                </a:cubicBezTo>
                <a:cubicBezTo>
                  <a:pt x="150" y="76"/>
                  <a:pt x="156" y="77"/>
                  <a:pt x="162" y="78"/>
                </a:cubicBezTo>
                <a:cubicBezTo>
                  <a:pt x="164" y="79"/>
                  <a:pt x="166" y="78"/>
                  <a:pt x="168" y="77"/>
                </a:cubicBezTo>
                <a:lnTo>
                  <a:pt x="168" y="103"/>
                </a:lnTo>
                <a:close/>
                <a:moveTo>
                  <a:pt x="168" y="66"/>
                </a:moveTo>
                <a:cubicBezTo>
                  <a:pt x="164" y="70"/>
                  <a:pt x="164" y="70"/>
                  <a:pt x="164" y="70"/>
                </a:cubicBezTo>
                <a:cubicBezTo>
                  <a:pt x="157" y="69"/>
                  <a:pt x="151" y="68"/>
                  <a:pt x="144" y="68"/>
                </a:cubicBezTo>
                <a:cubicBezTo>
                  <a:pt x="140" y="60"/>
                  <a:pt x="140" y="60"/>
                  <a:pt x="140" y="60"/>
                </a:cubicBezTo>
                <a:cubicBezTo>
                  <a:pt x="139" y="59"/>
                  <a:pt x="138" y="57"/>
                  <a:pt x="136" y="57"/>
                </a:cubicBezTo>
                <a:cubicBezTo>
                  <a:pt x="135" y="56"/>
                  <a:pt x="134" y="56"/>
                  <a:pt x="133" y="56"/>
                </a:cubicBezTo>
                <a:cubicBezTo>
                  <a:pt x="110" y="62"/>
                  <a:pt x="110" y="62"/>
                  <a:pt x="110" y="62"/>
                </a:cubicBezTo>
                <a:cubicBezTo>
                  <a:pt x="107" y="63"/>
                  <a:pt x="106" y="66"/>
                  <a:pt x="106" y="69"/>
                </a:cubicBezTo>
                <a:cubicBezTo>
                  <a:pt x="106" y="78"/>
                  <a:pt x="106" y="78"/>
                  <a:pt x="106" y="78"/>
                </a:cubicBezTo>
                <a:cubicBezTo>
                  <a:pt x="100" y="81"/>
                  <a:pt x="95" y="85"/>
                  <a:pt x="90" y="90"/>
                </a:cubicBezTo>
                <a:cubicBezTo>
                  <a:pt x="82" y="88"/>
                  <a:pt x="82" y="88"/>
                  <a:pt x="82" y="88"/>
                </a:cubicBezTo>
                <a:cubicBezTo>
                  <a:pt x="79" y="87"/>
                  <a:pt x="75" y="87"/>
                  <a:pt x="74" y="90"/>
                </a:cubicBezTo>
                <a:cubicBezTo>
                  <a:pt x="62" y="110"/>
                  <a:pt x="62" y="110"/>
                  <a:pt x="62" y="110"/>
                </a:cubicBezTo>
                <a:cubicBezTo>
                  <a:pt x="60" y="113"/>
                  <a:pt x="62" y="116"/>
                  <a:pt x="64" y="118"/>
                </a:cubicBezTo>
                <a:cubicBezTo>
                  <a:pt x="70" y="124"/>
                  <a:pt x="70" y="124"/>
                  <a:pt x="70" y="124"/>
                </a:cubicBezTo>
                <a:cubicBezTo>
                  <a:pt x="69" y="131"/>
                  <a:pt x="68" y="137"/>
                  <a:pt x="68" y="144"/>
                </a:cubicBezTo>
                <a:cubicBezTo>
                  <a:pt x="60" y="148"/>
                  <a:pt x="60" y="148"/>
                  <a:pt x="60" y="148"/>
                </a:cubicBezTo>
                <a:cubicBezTo>
                  <a:pt x="58" y="150"/>
                  <a:pt x="55" y="152"/>
                  <a:pt x="56" y="155"/>
                </a:cubicBezTo>
                <a:cubicBezTo>
                  <a:pt x="59" y="168"/>
                  <a:pt x="59" y="168"/>
                  <a:pt x="59" y="168"/>
                </a:cubicBezTo>
                <a:cubicBezTo>
                  <a:pt x="16" y="168"/>
                  <a:pt x="16" y="168"/>
                  <a:pt x="16" y="168"/>
                </a:cubicBezTo>
                <a:cubicBezTo>
                  <a:pt x="12" y="168"/>
                  <a:pt x="8" y="164"/>
                  <a:pt x="8" y="160"/>
                </a:cubicBezTo>
                <a:cubicBezTo>
                  <a:pt x="8" y="92"/>
                  <a:pt x="8" y="92"/>
                  <a:pt x="8" y="92"/>
                </a:cubicBezTo>
                <a:cubicBezTo>
                  <a:pt x="16" y="92"/>
                  <a:pt x="16" y="92"/>
                  <a:pt x="16" y="92"/>
                </a:cubicBezTo>
                <a:cubicBezTo>
                  <a:pt x="19" y="92"/>
                  <a:pt x="21" y="89"/>
                  <a:pt x="22" y="86"/>
                </a:cubicBezTo>
                <a:cubicBezTo>
                  <a:pt x="24" y="78"/>
                  <a:pt x="24" y="78"/>
                  <a:pt x="24" y="78"/>
                </a:cubicBezTo>
                <a:cubicBezTo>
                  <a:pt x="30" y="76"/>
                  <a:pt x="36" y="73"/>
                  <a:pt x="42" y="70"/>
                </a:cubicBezTo>
                <a:cubicBezTo>
                  <a:pt x="50" y="75"/>
                  <a:pt x="50" y="75"/>
                  <a:pt x="50" y="75"/>
                </a:cubicBezTo>
                <a:cubicBezTo>
                  <a:pt x="51" y="75"/>
                  <a:pt x="53" y="76"/>
                  <a:pt x="54" y="76"/>
                </a:cubicBezTo>
                <a:cubicBezTo>
                  <a:pt x="56" y="76"/>
                  <a:pt x="57" y="76"/>
                  <a:pt x="58" y="75"/>
                </a:cubicBezTo>
                <a:cubicBezTo>
                  <a:pt x="75" y="58"/>
                  <a:pt x="75" y="58"/>
                  <a:pt x="75" y="58"/>
                </a:cubicBezTo>
                <a:cubicBezTo>
                  <a:pt x="77" y="56"/>
                  <a:pt x="76" y="52"/>
                  <a:pt x="75" y="50"/>
                </a:cubicBezTo>
                <a:cubicBezTo>
                  <a:pt x="70" y="42"/>
                  <a:pt x="70" y="42"/>
                  <a:pt x="70" y="42"/>
                </a:cubicBezTo>
                <a:cubicBezTo>
                  <a:pt x="73" y="36"/>
                  <a:pt x="76" y="30"/>
                  <a:pt x="78" y="24"/>
                </a:cubicBezTo>
                <a:cubicBezTo>
                  <a:pt x="86" y="22"/>
                  <a:pt x="86" y="22"/>
                  <a:pt x="86" y="22"/>
                </a:cubicBezTo>
                <a:cubicBezTo>
                  <a:pt x="89" y="21"/>
                  <a:pt x="92" y="19"/>
                  <a:pt x="92" y="16"/>
                </a:cubicBezTo>
                <a:cubicBezTo>
                  <a:pt x="92" y="8"/>
                  <a:pt x="92" y="8"/>
                  <a:pt x="92" y="8"/>
                </a:cubicBezTo>
                <a:cubicBezTo>
                  <a:pt x="160" y="8"/>
                  <a:pt x="160" y="8"/>
                  <a:pt x="160" y="8"/>
                </a:cubicBezTo>
                <a:cubicBezTo>
                  <a:pt x="164" y="8"/>
                  <a:pt x="168" y="12"/>
                  <a:pt x="168" y="16"/>
                </a:cubicBezTo>
                <a:lnTo>
                  <a:pt x="168" y="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1 Título"/>
          <p:cNvSpPr txBox="1">
            <a:spLocks/>
          </p:cNvSpPr>
          <p:nvPr/>
        </p:nvSpPr>
        <p:spPr>
          <a:xfrm>
            <a:off x="395536" y="267494"/>
            <a:ext cx="6275040" cy="56557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ponderación </a:t>
            </a:r>
            <a:endParaRPr lang="es-CO" sz="2400" b="1" dirty="0">
              <a:solidFill>
                <a:srgbClr val="1F497D"/>
              </a:solidFill>
              <a:latin typeface="+mn-lt"/>
              <a:ea typeface="+mn-ea"/>
              <a:cs typeface="+mn-cs"/>
            </a:endParaRPr>
          </a:p>
        </p:txBody>
      </p:sp>
      <p:sp>
        <p:nvSpPr>
          <p:cNvPr id="44" name="Shape 2540">
            <a:extLst>
              <a:ext uri="{FF2B5EF4-FFF2-40B4-BE49-F238E27FC236}">
                <a16:creationId xmlns="" xmlns:a16="http://schemas.microsoft.com/office/drawing/2014/main" id="{070FE0DF-D235-334B-A123-146BFDC91B41}"/>
              </a:ext>
            </a:extLst>
          </p:cNvPr>
          <p:cNvSpPr>
            <a:spLocks noChangeAspect="1"/>
          </p:cNvSpPr>
          <p:nvPr/>
        </p:nvSpPr>
        <p:spPr>
          <a:xfrm>
            <a:off x="755576" y="3291830"/>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45" name="Subtitle 2">
            <a:extLst>
              <a:ext uri="{FF2B5EF4-FFF2-40B4-BE49-F238E27FC236}">
                <a16:creationId xmlns="" xmlns:a16="http://schemas.microsoft.com/office/drawing/2014/main" id="{5CCA14A0-6C5F-EA48-AE32-6E25BD7AD81B}"/>
              </a:ext>
            </a:extLst>
          </p:cNvPr>
          <p:cNvSpPr txBox="1">
            <a:spLocks/>
          </p:cNvSpPr>
          <p:nvPr/>
        </p:nvSpPr>
        <p:spPr>
          <a:xfrm>
            <a:off x="827584" y="3136530"/>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primer nivel: </a:t>
            </a:r>
          </a:p>
          <a:p>
            <a:pPr>
              <a:lnSpc>
                <a:spcPts val="1538"/>
              </a:lnSpc>
            </a:pPr>
            <a:r>
              <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rPr>
              <a:t>2</a:t>
            </a:r>
          </a:p>
        </p:txBody>
      </p:sp>
      <p:sp>
        <p:nvSpPr>
          <p:cNvPr id="46" name="Subtitle 2">
            <a:extLst>
              <a:ext uri="{FF2B5EF4-FFF2-40B4-BE49-F238E27FC236}">
                <a16:creationId xmlns="" xmlns:a16="http://schemas.microsoft.com/office/drawing/2014/main" id="{5EEA5E7C-138D-514D-A50A-C9DFCB818C67}"/>
              </a:ext>
            </a:extLst>
          </p:cNvPr>
          <p:cNvSpPr txBox="1">
            <a:spLocks/>
          </p:cNvSpPr>
          <p:nvPr/>
        </p:nvSpPr>
        <p:spPr>
          <a:xfrm>
            <a:off x="827584" y="4011910"/>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segundo nivel:</a:t>
            </a:r>
          </a:p>
          <a:p>
            <a:pPr>
              <a:lnSpc>
                <a:spcPts val="1538"/>
              </a:lnSpc>
            </a:pPr>
            <a:r>
              <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rPr>
              <a:t>1</a:t>
            </a: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 </a:t>
            </a:r>
            <a:endParaRPr lang="es-ES" sz="1600"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47" name="Shape 2540">
            <a:extLst>
              <a:ext uri="{FF2B5EF4-FFF2-40B4-BE49-F238E27FC236}">
                <a16:creationId xmlns="" xmlns:a16="http://schemas.microsoft.com/office/drawing/2014/main" id="{16033F6B-8B52-D74C-8BBE-D263E61AACFE}"/>
              </a:ext>
            </a:extLst>
          </p:cNvPr>
          <p:cNvSpPr>
            <a:spLocks noChangeAspect="1"/>
          </p:cNvSpPr>
          <p:nvPr/>
        </p:nvSpPr>
        <p:spPr>
          <a:xfrm>
            <a:off x="755576" y="4155926"/>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48" name="Shape 2540">
            <a:extLst>
              <a:ext uri="{FF2B5EF4-FFF2-40B4-BE49-F238E27FC236}">
                <a16:creationId xmlns="" xmlns:a16="http://schemas.microsoft.com/office/drawing/2014/main" id="{070FE0DF-D235-334B-A123-146BFDC91B41}"/>
              </a:ext>
            </a:extLst>
          </p:cNvPr>
          <p:cNvSpPr>
            <a:spLocks noChangeAspect="1"/>
          </p:cNvSpPr>
          <p:nvPr/>
        </p:nvSpPr>
        <p:spPr>
          <a:xfrm>
            <a:off x="2843808" y="3303114"/>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49" name="Subtitle 2">
            <a:extLst>
              <a:ext uri="{FF2B5EF4-FFF2-40B4-BE49-F238E27FC236}">
                <a16:creationId xmlns="" xmlns:a16="http://schemas.microsoft.com/office/drawing/2014/main" id="{5CCA14A0-6C5F-EA48-AE32-6E25BD7AD81B}"/>
              </a:ext>
            </a:extLst>
          </p:cNvPr>
          <p:cNvSpPr txBox="1">
            <a:spLocks/>
          </p:cNvSpPr>
          <p:nvPr/>
        </p:nvSpPr>
        <p:spPr>
          <a:xfrm>
            <a:off x="2915816" y="3147814"/>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primer nivel: </a:t>
            </a:r>
          </a:p>
          <a:p>
            <a:pPr>
              <a:lnSpc>
                <a:spcPts val="1538"/>
              </a:lnSpc>
            </a:pPr>
            <a:r>
              <a:rPr lang="es-ES" sz="2000" b="1" dirty="0" smtClean="0">
                <a:solidFill>
                  <a:schemeClr val="accent1">
                    <a:lumMod val="50000"/>
                  </a:schemeClr>
                </a:solidFill>
                <a:latin typeface="+mn-lt"/>
                <a:ea typeface="Open Sans Light" panose="020B0306030504020204" pitchFamily="34" charset="0"/>
                <a:cs typeface="Open Sans Light" panose="020B0306030504020204" pitchFamily="34" charset="0"/>
              </a:rPr>
              <a:t>1</a:t>
            </a:r>
            <a:endPar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50" name="Subtitle 2">
            <a:extLst>
              <a:ext uri="{FF2B5EF4-FFF2-40B4-BE49-F238E27FC236}">
                <a16:creationId xmlns="" xmlns:a16="http://schemas.microsoft.com/office/drawing/2014/main" id="{5EEA5E7C-138D-514D-A50A-C9DFCB818C67}"/>
              </a:ext>
            </a:extLst>
          </p:cNvPr>
          <p:cNvSpPr txBox="1">
            <a:spLocks/>
          </p:cNvSpPr>
          <p:nvPr/>
        </p:nvSpPr>
        <p:spPr>
          <a:xfrm>
            <a:off x="2915816" y="4023194"/>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segundo nivel:</a:t>
            </a:r>
          </a:p>
          <a:p>
            <a:pPr>
              <a:lnSpc>
                <a:spcPts val="1538"/>
              </a:lnSpc>
            </a:pPr>
            <a:r>
              <a:rPr lang="es-ES" sz="2000" b="1" dirty="0" smtClean="0">
                <a:solidFill>
                  <a:schemeClr val="accent1">
                    <a:lumMod val="50000"/>
                  </a:schemeClr>
                </a:solidFill>
                <a:latin typeface="+mn-lt"/>
                <a:ea typeface="Open Sans Light" panose="020B0306030504020204" pitchFamily="34" charset="0"/>
                <a:cs typeface="Open Sans Light" panose="020B0306030504020204" pitchFamily="34" charset="0"/>
              </a:rPr>
              <a:t>1</a:t>
            </a:r>
            <a:endParaRPr lang="es-ES" sz="1600"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51" name="Shape 2540">
            <a:extLst>
              <a:ext uri="{FF2B5EF4-FFF2-40B4-BE49-F238E27FC236}">
                <a16:creationId xmlns="" xmlns:a16="http://schemas.microsoft.com/office/drawing/2014/main" id="{16033F6B-8B52-D74C-8BBE-D263E61AACFE}"/>
              </a:ext>
            </a:extLst>
          </p:cNvPr>
          <p:cNvSpPr>
            <a:spLocks noChangeAspect="1"/>
          </p:cNvSpPr>
          <p:nvPr/>
        </p:nvSpPr>
        <p:spPr>
          <a:xfrm>
            <a:off x="2843808" y="4167210"/>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Tree>
    <p:extLst>
      <p:ext uri="{BB962C8B-B14F-4D97-AF65-F5344CB8AC3E}">
        <p14:creationId xmlns:p14="http://schemas.microsoft.com/office/powerpoint/2010/main" val="3429401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r="50529"/>
          <a:stretch/>
        </p:blipFill>
        <p:spPr>
          <a:xfrm>
            <a:off x="755576" y="967036"/>
            <a:ext cx="3231722" cy="4176464"/>
          </a:xfrm>
          <a:prstGeom prst="rect">
            <a:avLst/>
          </a:prstGeom>
          <a:ln>
            <a:solidFill>
              <a:schemeClr val="bg1">
                <a:lumMod val="75000"/>
              </a:schemeClr>
            </a:solidFill>
          </a:ln>
        </p:spPr>
      </p:pic>
      <p:sp>
        <p:nvSpPr>
          <p:cNvPr id="4" name="1 Título"/>
          <p:cNvSpPr txBox="1">
            <a:spLocks/>
          </p:cNvSpPr>
          <p:nvPr/>
        </p:nvSpPr>
        <p:spPr>
          <a:xfrm>
            <a:off x="395536" y="123478"/>
            <a:ext cx="6552728" cy="5655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smtClean="0">
                <a:solidFill>
                  <a:srgbClr val="1F497D"/>
                </a:solidFill>
                <a:latin typeface="+mn-lt"/>
                <a:ea typeface="+mn-ea"/>
                <a:cs typeface="+mn-cs"/>
              </a:rPr>
              <a:t>Método </a:t>
            </a:r>
            <a:r>
              <a:rPr lang="es-CO" sz="2000" b="1" dirty="0" smtClean="0">
                <a:solidFill>
                  <a:srgbClr val="1F497D"/>
                </a:solidFill>
                <a:latin typeface="+mn-lt"/>
                <a:ea typeface="+mn-ea"/>
                <a:cs typeface="+mn-cs"/>
              </a:rPr>
              <a:t>para evaluar y certificar las contralorías territoriales</a:t>
            </a:r>
            <a:endParaRPr lang="es-CO" sz="2000" b="1" dirty="0">
              <a:solidFill>
                <a:srgbClr val="1F497D"/>
              </a:solidFill>
              <a:latin typeface="+mn-lt"/>
              <a:ea typeface="+mn-ea"/>
              <a:cs typeface="+mn-cs"/>
            </a:endParaRPr>
          </a:p>
        </p:txBody>
      </p:sp>
      <p:sp>
        <p:nvSpPr>
          <p:cNvPr id="2" name="CuadroTexto 1"/>
          <p:cNvSpPr txBox="1"/>
          <p:nvPr/>
        </p:nvSpPr>
        <p:spPr>
          <a:xfrm>
            <a:off x="4644008" y="2427734"/>
            <a:ext cx="3744416" cy="923330"/>
          </a:xfrm>
          <a:prstGeom prst="rect">
            <a:avLst/>
          </a:prstGeom>
          <a:noFill/>
        </p:spPr>
        <p:txBody>
          <a:bodyPr wrap="square" rtlCol="0">
            <a:spAutoFit/>
          </a:bodyPr>
          <a:lstStyle/>
          <a:p>
            <a:r>
              <a:rPr lang="es-ES" dirty="0" smtClean="0"/>
              <a:t>Documento metodológico enviado a las Contralorías Territoriales con Oficio del 25 de junio de 2020</a:t>
            </a:r>
          </a:p>
        </p:txBody>
      </p:sp>
    </p:spTree>
    <p:extLst>
      <p:ext uri="{BB962C8B-B14F-4D97-AF65-F5344CB8AC3E}">
        <p14:creationId xmlns:p14="http://schemas.microsoft.com/office/powerpoint/2010/main" val="13453554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275606"/>
            <a:ext cx="2304256" cy="236026"/>
          </a:xfrm>
        </p:spPr>
        <p:txBody>
          <a:bodyPr>
            <a:noAutofit/>
          </a:bodyPr>
          <a:lstStyle/>
          <a:p>
            <a:r>
              <a:rPr lang="es-CO" sz="1600" b="1" dirty="0"/>
              <a:t>Indicador por proceso</a:t>
            </a:r>
          </a:p>
        </p:txBody>
      </p:sp>
      <p:sp>
        <p:nvSpPr>
          <p:cNvPr id="3" name="Marcador de contenido 2"/>
          <p:cNvSpPr>
            <a:spLocks noGrp="1"/>
          </p:cNvSpPr>
          <p:nvPr>
            <p:ph idx="1"/>
          </p:nvPr>
        </p:nvSpPr>
        <p:spPr>
          <a:xfrm>
            <a:off x="395536" y="1635646"/>
            <a:ext cx="4078432" cy="3263504"/>
          </a:xfrm>
        </p:spPr>
        <p:txBody>
          <a:bodyPr>
            <a:normAutofit fontScale="40000" lnSpcReduction="20000"/>
          </a:bodyPr>
          <a:lstStyle/>
          <a:p>
            <a:pPr lvl="0"/>
            <a:r>
              <a:rPr lang="es-MX" dirty="0"/>
              <a:t>Proceso contable</a:t>
            </a:r>
            <a:endParaRPr lang="es-CO" dirty="0"/>
          </a:p>
          <a:p>
            <a:pPr lvl="0"/>
            <a:r>
              <a:rPr lang="es-MX" dirty="0"/>
              <a:t>Proceso presupuestal</a:t>
            </a:r>
          </a:p>
          <a:p>
            <a:pPr lvl="0"/>
            <a:r>
              <a:rPr lang="es-MX" dirty="0"/>
              <a:t>Proceso de contratación</a:t>
            </a:r>
          </a:p>
          <a:p>
            <a:pPr lvl="0"/>
            <a:r>
              <a:rPr lang="es-MX" dirty="0"/>
              <a:t>Proceso de participación ciudadana</a:t>
            </a:r>
            <a:endParaRPr lang="es-CO" dirty="0"/>
          </a:p>
          <a:p>
            <a:pPr lvl="0"/>
            <a:r>
              <a:rPr lang="es-MX" dirty="0"/>
              <a:t>Proceso auditor</a:t>
            </a:r>
          </a:p>
          <a:p>
            <a:pPr lvl="0"/>
            <a:r>
              <a:rPr lang="es-MX" dirty="0"/>
              <a:t>Proceso de responsabilidad fiscal</a:t>
            </a:r>
          </a:p>
          <a:p>
            <a:pPr lvl="0"/>
            <a:r>
              <a:rPr lang="es-MX" dirty="0"/>
              <a:t>Proceso administrativo sancionatorio fiscal (PASF)</a:t>
            </a:r>
          </a:p>
          <a:p>
            <a:pPr lvl="0"/>
            <a:r>
              <a:rPr lang="es-MX" dirty="0"/>
              <a:t>Proceso de jurisdicción coactiva</a:t>
            </a:r>
            <a:endParaRPr lang="es-CO" dirty="0"/>
          </a:p>
          <a:p>
            <a:pPr lvl="0"/>
            <a:r>
              <a:rPr lang="es-MX" dirty="0"/>
              <a:t>Plan de mejoramiento</a:t>
            </a:r>
          </a:p>
          <a:p>
            <a:pPr lvl="0"/>
            <a:r>
              <a:rPr lang="es-MX" dirty="0"/>
              <a:t>Beneficios del control fiscal</a:t>
            </a:r>
          </a:p>
          <a:p>
            <a:pPr lvl="0"/>
            <a:r>
              <a:rPr lang="es-MX" dirty="0"/>
              <a:t>Control interno</a:t>
            </a:r>
            <a:endParaRPr lang="es-CO" dirty="0"/>
          </a:p>
          <a:p>
            <a:pPr lvl="0"/>
            <a:r>
              <a:rPr lang="es-MX" dirty="0"/>
              <a:t>Proceso macro-fiscal (informes)</a:t>
            </a:r>
            <a:endParaRPr lang="es-CO" dirty="0"/>
          </a:p>
          <a:p>
            <a:pPr lvl="0"/>
            <a:r>
              <a:rPr lang="es-MX" dirty="0"/>
              <a:t>Planeación estratégica</a:t>
            </a:r>
          </a:p>
          <a:p>
            <a:pPr lvl="0"/>
            <a:r>
              <a:rPr lang="es-MX" dirty="0"/>
              <a:t>Metodologías SINACOF</a:t>
            </a:r>
            <a:endParaRPr lang="es-CO" dirty="0"/>
          </a:p>
        </p:txBody>
      </p:sp>
      <p:pic>
        <p:nvPicPr>
          <p:cNvPr id="6" name="Imagen 5"/>
          <p:cNvPicPr>
            <a:picLocks noChangeAspect="1"/>
          </p:cNvPicPr>
          <p:nvPr/>
        </p:nvPicPr>
        <p:blipFill rotWithShape="1">
          <a:blip r:embed="rId2"/>
          <a:srcRect l="17672" t="27292" r="54920" b="10208"/>
          <a:stretch/>
        </p:blipFill>
        <p:spPr>
          <a:xfrm>
            <a:off x="4499993" y="1589927"/>
            <a:ext cx="1631414" cy="2091556"/>
          </a:xfrm>
          <a:prstGeom prst="rect">
            <a:avLst/>
          </a:prstGeom>
        </p:spPr>
      </p:pic>
      <p:sp>
        <p:nvSpPr>
          <p:cNvPr id="7" name="Título 1"/>
          <p:cNvSpPr txBox="1">
            <a:spLocks/>
          </p:cNvSpPr>
          <p:nvPr/>
        </p:nvSpPr>
        <p:spPr>
          <a:xfrm>
            <a:off x="4355976" y="1059582"/>
            <a:ext cx="2058515" cy="47228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1200" b="1" dirty="0"/>
              <a:t>Indicadores bien comportados</a:t>
            </a:r>
          </a:p>
          <a:p>
            <a:pPr algn="ctr"/>
            <a:r>
              <a:rPr lang="es-CO" sz="1200" b="1" dirty="0"/>
              <a:t>Escala [0,100]</a:t>
            </a:r>
          </a:p>
        </p:txBody>
      </p:sp>
      <p:sp>
        <p:nvSpPr>
          <p:cNvPr id="8" name="Título 1"/>
          <p:cNvSpPr txBox="1">
            <a:spLocks/>
          </p:cNvSpPr>
          <p:nvPr/>
        </p:nvSpPr>
        <p:spPr>
          <a:xfrm>
            <a:off x="7034805" y="1117637"/>
            <a:ext cx="1929684" cy="472289"/>
          </a:xfrm>
          <a:prstGeom prst="rect">
            <a:avLst/>
          </a:prstGeom>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1200" b="1" dirty="0"/>
              <a:t>Índice AuditeCT aplicada la certificación</a:t>
            </a:r>
          </a:p>
          <a:p>
            <a:pPr algn="ctr"/>
            <a:r>
              <a:rPr lang="es-CO" sz="1200" b="1" dirty="0"/>
              <a:t>Escala [0,100]</a:t>
            </a:r>
          </a:p>
        </p:txBody>
      </p:sp>
      <p:sp>
        <p:nvSpPr>
          <p:cNvPr id="9" name="Rectángulo 8"/>
          <p:cNvSpPr/>
          <p:nvPr/>
        </p:nvSpPr>
        <p:spPr>
          <a:xfrm>
            <a:off x="8244433" y="1819866"/>
            <a:ext cx="251460" cy="2228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a:p>
        </p:txBody>
      </p:sp>
      <p:sp>
        <p:nvSpPr>
          <p:cNvPr id="10" name="CuadroTexto 9"/>
          <p:cNvSpPr txBox="1"/>
          <p:nvPr/>
        </p:nvSpPr>
        <p:spPr>
          <a:xfrm>
            <a:off x="7194396" y="3914948"/>
            <a:ext cx="1099030" cy="238527"/>
          </a:xfrm>
          <a:prstGeom prst="rect">
            <a:avLst/>
          </a:prstGeom>
          <a:noFill/>
        </p:spPr>
        <p:txBody>
          <a:bodyPr wrap="none" lIns="68580" tIns="34290" rIns="68580" bIns="34290" rtlCol="0">
            <a:spAutoFit/>
          </a:bodyPr>
          <a:lstStyle/>
          <a:p>
            <a:r>
              <a:rPr lang="es-CO" sz="1100" dirty="0"/>
              <a:t>Valor mínimo =0</a:t>
            </a:r>
          </a:p>
        </p:txBody>
      </p:sp>
      <p:sp>
        <p:nvSpPr>
          <p:cNvPr id="11" name="CuadroTexto 10"/>
          <p:cNvSpPr txBox="1"/>
          <p:nvPr/>
        </p:nvSpPr>
        <p:spPr>
          <a:xfrm>
            <a:off x="7034804" y="1720663"/>
            <a:ext cx="1232311" cy="238527"/>
          </a:xfrm>
          <a:prstGeom prst="rect">
            <a:avLst/>
          </a:prstGeom>
          <a:noFill/>
        </p:spPr>
        <p:txBody>
          <a:bodyPr wrap="none" lIns="68580" tIns="34290" rIns="68580" bIns="34290" rtlCol="0">
            <a:spAutoFit/>
          </a:bodyPr>
          <a:lstStyle/>
          <a:p>
            <a:r>
              <a:rPr lang="es-CO" sz="1100" dirty="0"/>
              <a:t>Valor máximo=100</a:t>
            </a:r>
          </a:p>
        </p:txBody>
      </p:sp>
      <p:sp>
        <p:nvSpPr>
          <p:cNvPr id="13" name="Flecha derecha 12"/>
          <p:cNvSpPr/>
          <p:nvPr/>
        </p:nvSpPr>
        <p:spPr>
          <a:xfrm>
            <a:off x="7849223" y="3562867"/>
            <a:ext cx="344987" cy="20793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sz="1100"/>
          </a:p>
        </p:txBody>
      </p:sp>
      <p:cxnSp>
        <p:nvCxnSpPr>
          <p:cNvPr id="15" name="Conector recto 14"/>
          <p:cNvCxnSpPr/>
          <p:nvPr/>
        </p:nvCxnSpPr>
        <p:spPr>
          <a:xfrm>
            <a:off x="7221448" y="3325576"/>
            <a:ext cx="2045970" cy="0"/>
          </a:xfrm>
          <a:prstGeom prst="line">
            <a:avLst/>
          </a:prstGeom>
        </p:spPr>
        <p:style>
          <a:lnRef idx="2">
            <a:schemeClr val="dk1"/>
          </a:lnRef>
          <a:fillRef idx="0">
            <a:schemeClr val="dk1"/>
          </a:fillRef>
          <a:effectRef idx="1">
            <a:schemeClr val="dk1"/>
          </a:effectRef>
          <a:fontRef idx="minor">
            <a:schemeClr val="tx1"/>
          </a:fontRef>
        </p:style>
      </p:cxnSp>
      <p:sp>
        <p:nvSpPr>
          <p:cNvPr id="16" name="CuadroTexto 15"/>
          <p:cNvSpPr txBox="1"/>
          <p:nvPr/>
        </p:nvSpPr>
        <p:spPr>
          <a:xfrm>
            <a:off x="6561272" y="3094744"/>
            <a:ext cx="1748697" cy="238527"/>
          </a:xfrm>
          <a:prstGeom prst="rect">
            <a:avLst/>
          </a:prstGeom>
          <a:noFill/>
        </p:spPr>
        <p:txBody>
          <a:bodyPr wrap="none" lIns="68580" tIns="34290" rIns="68580" bIns="34290" rtlCol="0">
            <a:spAutoFit/>
          </a:bodyPr>
          <a:lstStyle/>
          <a:p>
            <a:r>
              <a:rPr lang="es-CO" sz="1100" dirty="0"/>
              <a:t>Valor crítico de certificación</a:t>
            </a:r>
          </a:p>
        </p:txBody>
      </p:sp>
      <p:sp>
        <p:nvSpPr>
          <p:cNvPr id="17" name="Flecha derecha 16"/>
          <p:cNvSpPr/>
          <p:nvPr/>
        </p:nvSpPr>
        <p:spPr>
          <a:xfrm>
            <a:off x="7849223" y="2528266"/>
            <a:ext cx="344987" cy="20793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sz="1100"/>
          </a:p>
        </p:txBody>
      </p:sp>
      <p:sp>
        <p:nvSpPr>
          <p:cNvPr id="18" name="CuadroTexto 17"/>
          <p:cNvSpPr txBox="1"/>
          <p:nvPr/>
        </p:nvSpPr>
        <p:spPr>
          <a:xfrm>
            <a:off x="6228184" y="3579862"/>
            <a:ext cx="1631521" cy="238527"/>
          </a:xfrm>
          <a:prstGeom prst="rect">
            <a:avLst/>
          </a:prstGeom>
          <a:noFill/>
        </p:spPr>
        <p:txBody>
          <a:bodyPr wrap="none" lIns="68580" tIns="34290" rIns="68580" bIns="34290" rtlCol="0">
            <a:spAutoFit/>
          </a:bodyPr>
          <a:lstStyle/>
          <a:p>
            <a:r>
              <a:rPr lang="es-CO" sz="1100" dirty="0"/>
              <a:t>Contraloría NO certificada</a:t>
            </a:r>
          </a:p>
        </p:txBody>
      </p:sp>
      <p:sp>
        <p:nvSpPr>
          <p:cNvPr id="19" name="CuadroTexto 18"/>
          <p:cNvSpPr txBox="1"/>
          <p:nvPr/>
        </p:nvSpPr>
        <p:spPr>
          <a:xfrm>
            <a:off x="6444208" y="2499742"/>
            <a:ext cx="1415172" cy="238527"/>
          </a:xfrm>
          <a:prstGeom prst="rect">
            <a:avLst/>
          </a:prstGeom>
          <a:noFill/>
        </p:spPr>
        <p:txBody>
          <a:bodyPr wrap="none" lIns="68580" tIns="34290" rIns="68580" bIns="34290" rtlCol="0">
            <a:spAutoFit/>
          </a:bodyPr>
          <a:lstStyle/>
          <a:p>
            <a:r>
              <a:rPr lang="es-CO" sz="1100" dirty="0"/>
              <a:t>Contraloría certificada</a:t>
            </a:r>
          </a:p>
        </p:txBody>
      </p:sp>
      <p:sp>
        <p:nvSpPr>
          <p:cNvPr id="21" name="Flecha derecha 20"/>
          <p:cNvSpPr/>
          <p:nvPr/>
        </p:nvSpPr>
        <p:spPr>
          <a:xfrm>
            <a:off x="3563888" y="1995686"/>
            <a:ext cx="731520" cy="418056"/>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a:p>
        </p:txBody>
      </p:sp>
      <p:sp>
        <p:nvSpPr>
          <p:cNvPr id="24" name="Flecha derecha 23"/>
          <p:cNvSpPr/>
          <p:nvPr/>
        </p:nvSpPr>
        <p:spPr>
          <a:xfrm>
            <a:off x="6234406" y="2053702"/>
            <a:ext cx="443357" cy="332975"/>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a:p>
        </p:txBody>
      </p:sp>
      <p:sp>
        <p:nvSpPr>
          <p:cNvPr id="27" name="Flecha derecha 26"/>
          <p:cNvSpPr/>
          <p:nvPr/>
        </p:nvSpPr>
        <p:spPr>
          <a:xfrm rot="5400000">
            <a:off x="5004048" y="3867894"/>
            <a:ext cx="576064" cy="43204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a:p>
        </p:txBody>
      </p:sp>
      <p:sp>
        <p:nvSpPr>
          <p:cNvPr id="28" name="Título 1"/>
          <p:cNvSpPr txBox="1">
            <a:spLocks/>
          </p:cNvSpPr>
          <p:nvPr/>
        </p:nvSpPr>
        <p:spPr>
          <a:xfrm>
            <a:off x="4427984" y="4443958"/>
            <a:ext cx="2205025" cy="47228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1200" b="1" dirty="0"/>
              <a:t>Índice AuditeCT aplicada la evaluación trimestral parcial</a:t>
            </a:r>
          </a:p>
          <a:p>
            <a:pPr algn="ctr"/>
            <a:r>
              <a:rPr lang="es-CO" sz="1200" b="1" dirty="0"/>
              <a:t>Escala [0,100]</a:t>
            </a:r>
          </a:p>
        </p:txBody>
      </p:sp>
      <p:sp>
        <p:nvSpPr>
          <p:cNvPr id="30" name="CuadroTexto 29"/>
          <p:cNvSpPr txBox="1"/>
          <p:nvPr/>
        </p:nvSpPr>
        <p:spPr>
          <a:xfrm>
            <a:off x="0" y="4891355"/>
            <a:ext cx="4647426" cy="276999"/>
          </a:xfrm>
          <a:prstGeom prst="rect">
            <a:avLst/>
          </a:prstGeom>
          <a:noFill/>
        </p:spPr>
        <p:txBody>
          <a:bodyPr wrap="none" rtlCol="0">
            <a:spAutoFit/>
          </a:bodyPr>
          <a:lstStyle/>
          <a:p>
            <a:r>
              <a:rPr lang="es-ES" sz="1200" dirty="0"/>
              <a:t>Fuente: elaboración propia con base en metodología del Banco Mundial</a:t>
            </a:r>
          </a:p>
        </p:txBody>
      </p:sp>
      <p:pic>
        <p:nvPicPr>
          <p:cNvPr id="14" name="Imagen 13"/>
          <p:cNvPicPr>
            <a:picLocks noChangeAspect="1"/>
          </p:cNvPicPr>
          <p:nvPr/>
        </p:nvPicPr>
        <p:blipFill>
          <a:blip r:embed="rId3"/>
          <a:stretch>
            <a:fillRect/>
          </a:stretch>
        </p:blipFill>
        <p:spPr>
          <a:xfrm>
            <a:off x="4139952" y="3723878"/>
            <a:ext cx="866180" cy="579900"/>
          </a:xfrm>
          <a:prstGeom prst="rect">
            <a:avLst/>
          </a:prstGeom>
        </p:spPr>
      </p:pic>
      <p:pic>
        <p:nvPicPr>
          <p:cNvPr id="31" name="Imagen 30"/>
          <p:cNvPicPr>
            <a:picLocks noChangeAspect="1"/>
          </p:cNvPicPr>
          <p:nvPr/>
        </p:nvPicPr>
        <p:blipFill>
          <a:blip r:embed="rId4"/>
          <a:stretch>
            <a:fillRect/>
          </a:stretch>
        </p:blipFill>
        <p:spPr>
          <a:xfrm>
            <a:off x="5724128" y="3723878"/>
            <a:ext cx="288032" cy="600067"/>
          </a:xfrm>
          <a:prstGeom prst="rect">
            <a:avLst/>
          </a:prstGeom>
        </p:spPr>
      </p:pic>
      <p:sp>
        <p:nvSpPr>
          <p:cNvPr id="25" name="1 Título"/>
          <p:cNvSpPr txBox="1">
            <a:spLocks/>
          </p:cNvSpPr>
          <p:nvPr/>
        </p:nvSpPr>
        <p:spPr>
          <a:xfrm>
            <a:off x="395536" y="123478"/>
            <a:ext cx="6552728" cy="5655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smtClean="0">
                <a:solidFill>
                  <a:srgbClr val="1F497D"/>
                </a:solidFill>
                <a:latin typeface="+mn-lt"/>
                <a:ea typeface="+mn-ea"/>
                <a:cs typeface="+mn-cs"/>
              </a:rPr>
              <a:t>Método </a:t>
            </a:r>
            <a:r>
              <a:rPr lang="es-CO" sz="2000" b="1" dirty="0" smtClean="0">
                <a:solidFill>
                  <a:srgbClr val="1F497D"/>
                </a:solidFill>
                <a:latin typeface="+mn-lt"/>
                <a:ea typeface="+mn-ea"/>
                <a:cs typeface="+mn-cs"/>
              </a:rPr>
              <a:t>para evaluar y certificar las contralorías territoriales</a:t>
            </a:r>
            <a:endParaRPr lang="es-CO" sz="2000" b="1" dirty="0">
              <a:solidFill>
                <a:srgbClr val="1F497D"/>
              </a:solidFill>
              <a:latin typeface="+mn-lt"/>
              <a:ea typeface="+mn-ea"/>
              <a:cs typeface="+mn-cs"/>
            </a:endParaRPr>
          </a:p>
        </p:txBody>
      </p:sp>
    </p:spTree>
    <p:extLst>
      <p:ext uri="{BB962C8B-B14F-4D97-AF65-F5344CB8AC3E}">
        <p14:creationId xmlns:p14="http://schemas.microsoft.com/office/powerpoint/2010/main" val="7198386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06990"/>
            <a:ext cx="6480720" cy="857250"/>
          </a:xfrm>
        </p:spPr>
        <p:txBody>
          <a:bodyPr>
            <a:noAutofit/>
          </a:bodyPr>
          <a:lstStyle/>
          <a:p>
            <a:pPr algn="l"/>
            <a:r>
              <a:rPr lang="es-CO" sz="2000" b="1" dirty="0" smtClean="0">
                <a:solidFill>
                  <a:srgbClr val="1F497D"/>
                </a:solidFill>
              </a:rPr>
              <a:t>Transformación </a:t>
            </a:r>
            <a:r>
              <a:rPr lang="es-CO" sz="2000" b="1" dirty="0" smtClean="0">
                <a:solidFill>
                  <a:srgbClr val="1F497D"/>
                </a:solidFill>
              </a:rPr>
              <a:t>de un indicador cuyo valor máximo </a:t>
            </a:r>
            <a:br>
              <a:rPr lang="es-CO" sz="2000" b="1" dirty="0" smtClean="0">
                <a:solidFill>
                  <a:srgbClr val="1F497D"/>
                </a:solidFill>
              </a:rPr>
            </a:br>
            <a:r>
              <a:rPr lang="es-CO" sz="2000" b="1" dirty="0" smtClean="0">
                <a:solidFill>
                  <a:srgbClr val="1F497D"/>
                </a:solidFill>
              </a:rPr>
              <a:t>no es 100</a:t>
            </a:r>
            <a:endParaRPr lang="es-CO" sz="2000" b="1" dirty="0">
              <a:solidFill>
                <a:srgbClr val="1F497D"/>
              </a:solidFill>
            </a:endParaRPr>
          </a:p>
        </p:txBody>
      </p:sp>
      <p:sp>
        <p:nvSpPr>
          <p:cNvPr id="4" name="Título 1"/>
          <p:cNvSpPr txBox="1">
            <a:spLocks/>
          </p:cNvSpPr>
          <p:nvPr/>
        </p:nvSpPr>
        <p:spPr>
          <a:xfrm>
            <a:off x="6951533" y="1019477"/>
            <a:ext cx="1929684" cy="47228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1200" b="1" dirty="0" smtClean="0"/>
              <a:t>Transformación del indicador a Escala </a:t>
            </a:r>
            <a:r>
              <a:rPr lang="es-CO" sz="1200" b="1" dirty="0"/>
              <a:t>[0,100]</a:t>
            </a:r>
          </a:p>
        </p:txBody>
      </p:sp>
      <p:sp>
        <p:nvSpPr>
          <p:cNvPr id="5" name="Rectángulo 4"/>
          <p:cNvSpPr/>
          <p:nvPr/>
        </p:nvSpPr>
        <p:spPr>
          <a:xfrm>
            <a:off x="6228184" y="1763942"/>
            <a:ext cx="251460" cy="2228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a:p>
        </p:txBody>
      </p:sp>
      <p:sp>
        <p:nvSpPr>
          <p:cNvPr id="6" name="CuadroTexto 5"/>
          <p:cNvSpPr txBox="1"/>
          <p:nvPr/>
        </p:nvSpPr>
        <p:spPr>
          <a:xfrm>
            <a:off x="4915299" y="3632735"/>
            <a:ext cx="1099030" cy="238527"/>
          </a:xfrm>
          <a:prstGeom prst="rect">
            <a:avLst/>
          </a:prstGeom>
          <a:noFill/>
        </p:spPr>
        <p:txBody>
          <a:bodyPr wrap="none" lIns="68580" tIns="34290" rIns="68580" bIns="34290" rtlCol="0">
            <a:spAutoFit/>
          </a:bodyPr>
          <a:lstStyle/>
          <a:p>
            <a:r>
              <a:rPr lang="es-CO" sz="1100" dirty="0"/>
              <a:t>Valor mínimo =0</a:t>
            </a:r>
          </a:p>
        </p:txBody>
      </p:sp>
      <p:sp>
        <p:nvSpPr>
          <p:cNvPr id="7" name="CuadroTexto 6"/>
          <p:cNvSpPr txBox="1"/>
          <p:nvPr/>
        </p:nvSpPr>
        <p:spPr>
          <a:xfrm>
            <a:off x="4922932" y="1431315"/>
            <a:ext cx="1247777" cy="238527"/>
          </a:xfrm>
          <a:prstGeom prst="rect">
            <a:avLst/>
          </a:prstGeom>
          <a:noFill/>
        </p:spPr>
        <p:txBody>
          <a:bodyPr wrap="none" lIns="68580" tIns="34290" rIns="68580" bIns="34290" rtlCol="0">
            <a:spAutoFit/>
          </a:bodyPr>
          <a:lstStyle/>
          <a:p>
            <a:r>
              <a:rPr lang="es-CO" sz="1100" dirty="0"/>
              <a:t>Valor </a:t>
            </a:r>
            <a:r>
              <a:rPr lang="es-CO" sz="1100" dirty="0" smtClean="0"/>
              <a:t>máximo=33%</a:t>
            </a:r>
            <a:endParaRPr lang="es-CO" sz="1100" dirty="0"/>
          </a:p>
        </p:txBody>
      </p:sp>
      <p:pic>
        <p:nvPicPr>
          <p:cNvPr id="15" name="Imagen 14"/>
          <p:cNvPicPr>
            <a:picLocks noChangeAspect="1"/>
          </p:cNvPicPr>
          <p:nvPr/>
        </p:nvPicPr>
        <p:blipFill rotWithShape="1">
          <a:blip r:embed="rId3"/>
          <a:srcRect t="14563" r="53321" b="13578"/>
          <a:stretch/>
        </p:blipFill>
        <p:spPr>
          <a:xfrm>
            <a:off x="14114" y="1063228"/>
            <a:ext cx="4714401" cy="4080272"/>
          </a:xfrm>
          <a:prstGeom prst="rect">
            <a:avLst/>
          </a:prstGeom>
        </p:spPr>
      </p:pic>
      <p:sp>
        <p:nvSpPr>
          <p:cNvPr id="16" name="CuadroTexto 15"/>
          <p:cNvSpPr txBox="1"/>
          <p:nvPr/>
        </p:nvSpPr>
        <p:spPr>
          <a:xfrm>
            <a:off x="7140707" y="1470662"/>
            <a:ext cx="1646926" cy="238527"/>
          </a:xfrm>
          <a:prstGeom prst="rect">
            <a:avLst/>
          </a:prstGeom>
          <a:noFill/>
        </p:spPr>
        <p:txBody>
          <a:bodyPr wrap="none" lIns="68580" tIns="34290" rIns="68580" bIns="34290" rtlCol="0">
            <a:spAutoFit/>
          </a:bodyPr>
          <a:lstStyle/>
          <a:p>
            <a:r>
              <a:rPr lang="es-CO" sz="1100" dirty="0"/>
              <a:t>Valor </a:t>
            </a:r>
            <a:r>
              <a:rPr lang="es-CO" sz="1100" dirty="0" smtClean="0"/>
              <a:t>máximo=100 puntos</a:t>
            </a:r>
            <a:endParaRPr lang="es-CO" sz="1100" dirty="0"/>
          </a:p>
        </p:txBody>
      </p:sp>
      <p:sp>
        <p:nvSpPr>
          <p:cNvPr id="17" name="CuadroTexto 16"/>
          <p:cNvSpPr txBox="1"/>
          <p:nvPr/>
        </p:nvSpPr>
        <p:spPr>
          <a:xfrm>
            <a:off x="7414655" y="3850286"/>
            <a:ext cx="1512273" cy="238527"/>
          </a:xfrm>
          <a:prstGeom prst="rect">
            <a:avLst/>
          </a:prstGeom>
          <a:noFill/>
        </p:spPr>
        <p:txBody>
          <a:bodyPr wrap="none" lIns="68580" tIns="34290" rIns="68580" bIns="34290" rtlCol="0">
            <a:spAutoFit/>
          </a:bodyPr>
          <a:lstStyle/>
          <a:p>
            <a:r>
              <a:rPr lang="es-CO" sz="1100" dirty="0"/>
              <a:t>Valor mínimo =</a:t>
            </a:r>
            <a:r>
              <a:rPr lang="es-CO" sz="1100" dirty="0" smtClean="0"/>
              <a:t>0 puntos</a:t>
            </a:r>
            <a:endParaRPr lang="es-CO" sz="1100" dirty="0"/>
          </a:p>
        </p:txBody>
      </p:sp>
      <p:sp>
        <p:nvSpPr>
          <p:cNvPr id="18" name="Rectángulo 17"/>
          <p:cNvSpPr/>
          <p:nvPr/>
        </p:nvSpPr>
        <p:spPr>
          <a:xfrm>
            <a:off x="7140707" y="1740700"/>
            <a:ext cx="251460" cy="2228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a:p>
        </p:txBody>
      </p:sp>
      <p:sp>
        <p:nvSpPr>
          <p:cNvPr id="19" name="Flecha derecha 18"/>
          <p:cNvSpPr/>
          <p:nvPr/>
        </p:nvSpPr>
        <p:spPr>
          <a:xfrm>
            <a:off x="6795720" y="1636730"/>
            <a:ext cx="344987" cy="20793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sz="1100"/>
          </a:p>
        </p:txBody>
      </p:sp>
      <p:sp>
        <p:nvSpPr>
          <p:cNvPr id="20" name="Flecha derecha 19"/>
          <p:cNvSpPr/>
          <p:nvPr/>
        </p:nvSpPr>
        <p:spPr>
          <a:xfrm>
            <a:off x="5853159" y="1659972"/>
            <a:ext cx="344987" cy="20793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sz="1100"/>
          </a:p>
        </p:txBody>
      </p:sp>
      <p:sp>
        <p:nvSpPr>
          <p:cNvPr id="21" name="Flecha derecha 20"/>
          <p:cNvSpPr/>
          <p:nvPr/>
        </p:nvSpPr>
        <p:spPr>
          <a:xfrm>
            <a:off x="5868178" y="3888822"/>
            <a:ext cx="344987" cy="20793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sz="1100"/>
          </a:p>
        </p:txBody>
      </p:sp>
      <p:sp>
        <p:nvSpPr>
          <p:cNvPr id="22" name="Flecha derecha 21"/>
          <p:cNvSpPr/>
          <p:nvPr/>
        </p:nvSpPr>
        <p:spPr>
          <a:xfrm>
            <a:off x="6767146" y="3844800"/>
            <a:ext cx="344987" cy="20793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sz="1100"/>
          </a:p>
        </p:txBody>
      </p:sp>
      <p:sp>
        <p:nvSpPr>
          <p:cNvPr id="23" name="CuadroTexto 22"/>
          <p:cNvSpPr txBox="1"/>
          <p:nvPr/>
        </p:nvSpPr>
        <p:spPr>
          <a:xfrm>
            <a:off x="5047550" y="2735861"/>
            <a:ext cx="757259" cy="238527"/>
          </a:xfrm>
          <a:prstGeom prst="rect">
            <a:avLst/>
          </a:prstGeom>
          <a:noFill/>
        </p:spPr>
        <p:txBody>
          <a:bodyPr wrap="none" lIns="68580" tIns="34290" rIns="68580" bIns="34290" rtlCol="0">
            <a:spAutoFit/>
          </a:bodyPr>
          <a:lstStyle/>
          <a:p>
            <a:r>
              <a:rPr lang="es-CO" sz="1100" dirty="0" smtClean="0"/>
              <a:t>Valor=14%</a:t>
            </a:r>
            <a:endParaRPr lang="es-CO" sz="1100" dirty="0"/>
          </a:p>
        </p:txBody>
      </p:sp>
      <p:sp>
        <p:nvSpPr>
          <p:cNvPr id="24" name="Flecha derecha 23"/>
          <p:cNvSpPr/>
          <p:nvPr/>
        </p:nvSpPr>
        <p:spPr>
          <a:xfrm>
            <a:off x="5875687" y="2778205"/>
            <a:ext cx="344987" cy="20793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sz="1100"/>
          </a:p>
        </p:txBody>
      </p:sp>
      <p:sp>
        <p:nvSpPr>
          <p:cNvPr id="25" name="Flecha derecha 24"/>
          <p:cNvSpPr/>
          <p:nvPr/>
        </p:nvSpPr>
        <p:spPr>
          <a:xfrm>
            <a:off x="6819301" y="2795859"/>
            <a:ext cx="344987" cy="20793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sz="1100"/>
          </a:p>
        </p:txBody>
      </p:sp>
      <p:sp>
        <p:nvSpPr>
          <p:cNvPr id="26" name="CuadroTexto 25"/>
          <p:cNvSpPr txBox="1"/>
          <p:nvPr/>
        </p:nvSpPr>
        <p:spPr>
          <a:xfrm>
            <a:off x="4686460" y="4585548"/>
            <a:ext cx="2032288" cy="284693"/>
          </a:xfrm>
          <a:prstGeom prst="rect">
            <a:avLst/>
          </a:prstGeom>
          <a:noFill/>
        </p:spPr>
        <p:txBody>
          <a:bodyPr wrap="none" lIns="68580" tIns="34290" rIns="68580" bIns="34290" rtlCol="0">
            <a:spAutoFit/>
          </a:bodyPr>
          <a:lstStyle/>
          <a:p>
            <a:r>
              <a:rPr lang="es-CO" sz="1400" dirty="0" smtClean="0"/>
              <a:t>Indicador transformado = </a:t>
            </a:r>
            <a:endParaRPr lang="es-CO" sz="1400" dirty="0"/>
          </a:p>
        </p:txBody>
      </p:sp>
      <p:cxnSp>
        <p:nvCxnSpPr>
          <p:cNvPr id="28" name="Conector recto 27"/>
          <p:cNvCxnSpPr>
            <a:stCxn id="26" idx="3"/>
          </p:cNvCxnSpPr>
          <p:nvPr/>
        </p:nvCxnSpPr>
        <p:spPr>
          <a:xfrm flipV="1">
            <a:off x="6718748" y="4727894"/>
            <a:ext cx="231774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CuadroTexto 28"/>
          <p:cNvSpPr txBox="1"/>
          <p:nvPr/>
        </p:nvSpPr>
        <p:spPr>
          <a:xfrm>
            <a:off x="6597431" y="4404558"/>
            <a:ext cx="2560381" cy="284693"/>
          </a:xfrm>
          <a:prstGeom prst="rect">
            <a:avLst/>
          </a:prstGeom>
          <a:noFill/>
        </p:spPr>
        <p:txBody>
          <a:bodyPr wrap="none" lIns="68580" tIns="34290" rIns="68580" bIns="34290" rtlCol="0">
            <a:spAutoFit/>
          </a:bodyPr>
          <a:lstStyle/>
          <a:p>
            <a:r>
              <a:rPr lang="es-CO" sz="1400" dirty="0" smtClean="0"/>
              <a:t>Indicador original – Valor mínimo</a:t>
            </a:r>
            <a:endParaRPr lang="es-CO" sz="1400" dirty="0"/>
          </a:p>
        </p:txBody>
      </p:sp>
      <p:sp>
        <p:nvSpPr>
          <p:cNvPr id="31" name="CuadroTexto 30"/>
          <p:cNvSpPr txBox="1"/>
          <p:nvPr/>
        </p:nvSpPr>
        <p:spPr>
          <a:xfrm>
            <a:off x="6749203" y="4719236"/>
            <a:ext cx="2287293" cy="284693"/>
          </a:xfrm>
          <a:prstGeom prst="rect">
            <a:avLst/>
          </a:prstGeom>
          <a:noFill/>
        </p:spPr>
        <p:txBody>
          <a:bodyPr wrap="none" lIns="68580" tIns="34290" rIns="68580" bIns="34290" rtlCol="0">
            <a:spAutoFit/>
          </a:bodyPr>
          <a:lstStyle/>
          <a:p>
            <a:r>
              <a:rPr lang="es-CO" sz="1400" dirty="0" smtClean="0"/>
              <a:t>Valor máximo – Valor mínimo</a:t>
            </a:r>
            <a:endParaRPr lang="es-CO" sz="1400" dirty="0"/>
          </a:p>
        </p:txBody>
      </p:sp>
      <p:sp>
        <p:nvSpPr>
          <p:cNvPr id="32" name="CuadroTexto 31"/>
          <p:cNvSpPr txBox="1"/>
          <p:nvPr/>
        </p:nvSpPr>
        <p:spPr>
          <a:xfrm>
            <a:off x="7187752" y="2765271"/>
            <a:ext cx="2009204" cy="238527"/>
          </a:xfrm>
          <a:prstGeom prst="rect">
            <a:avLst/>
          </a:prstGeom>
          <a:noFill/>
        </p:spPr>
        <p:txBody>
          <a:bodyPr wrap="none" lIns="68580" tIns="34290" rIns="68580" bIns="34290" rtlCol="0">
            <a:spAutoFit/>
          </a:bodyPr>
          <a:lstStyle/>
          <a:p>
            <a:r>
              <a:rPr lang="es-CO" sz="1100" dirty="0" smtClean="0"/>
              <a:t>Valor transformado=42,4 puntos</a:t>
            </a:r>
            <a:endParaRPr lang="es-CO" sz="1100" dirty="0"/>
          </a:p>
        </p:txBody>
      </p:sp>
      <p:sp>
        <p:nvSpPr>
          <p:cNvPr id="33" name="Rectángulo 32"/>
          <p:cNvSpPr/>
          <p:nvPr/>
        </p:nvSpPr>
        <p:spPr>
          <a:xfrm>
            <a:off x="0" y="2241165"/>
            <a:ext cx="4686460" cy="186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8315516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5892" r="56832" b="13233"/>
          <a:stretch/>
        </p:blipFill>
        <p:spPr>
          <a:xfrm>
            <a:off x="26055" y="895773"/>
            <a:ext cx="4545945" cy="4196257"/>
          </a:xfrm>
          <a:prstGeom prst="rect">
            <a:avLst/>
          </a:prstGeom>
        </p:spPr>
      </p:pic>
      <p:sp>
        <p:nvSpPr>
          <p:cNvPr id="5" name="Título 1"/>
          <p:cNvSpPr>
            <a:spLocks noGrp="1"/>
          </p:cNvSpPr>
          <p:nvPr>
            <p:ph type="title"/>
          </p:nvPr>
        </p:nvSpPr>
        <p:spPr>
          <a:xfrm>
            <a:off x="395536" y="80424"/>
            <a:ext cx="6408712" cy="857250"/>
          </a:xfrm>
        </p:spPr>
        <p:txBody>
          <a:bodyPr>
            <a:noAutofit/>
          </a:bodyPr>
          <a:lstStyle/>
          <a:p>
            <a:pPr algn="l"/>
            <a:r>
              <a:rPr lang="es-CO" sz="2000" b="1" dirty="0" smtClean="0">
                <a:solidFill>
                  <a:srgbClr val="1F497D"/>
                </a:solidFill>
              </a:rPr>
              <a:t>Transformación </a:t>
            </a:r>
            <a:r>
              <a:rPr lang="es-CO" sz="2000" b="1" dirty="0">
                <a:solidFill>
                  <a:srgbClr val="1F497D"/>
                </a:solidFill>
              </a:rPr>
              <a:t>de un </a:t>
            </a:r>
            <a:r>
              <a:rPr lang="es-CO" sz="2000" b="1" dirty="0" smtClean="0">
                <a:solidFill>
                  <a:srgbClr val="1F497D"/>
                </a:solidFill>
              </a:rPr>
              <a:t>indicador</a:t>
            </a:r>
            <a:r>
              <a:rPr lang="es-CO" sz="2000" b="1" dirty="0">
                <a:solidFill>
                  <a:srgbClr val="1F497D"/>
                </a:solidFill>
              </a:rPr>
              <a:t> </a:t>
            </a:r>
            <a:r>
              <a:rPr lang="es-CO" sz="2000" b="1" dirty="0" smtClean="0">
                <a:solidFill>
                  <a:srgbClr val="1F497D"/>
                </a:solidFill>
              </a:rPr>
              <a:t>que no tiene escala 0-100 y “menos es mejor”</a:t>
            </a:r>
            <a:endParaRPr lang="es-CO" sz="2000" b="1" dirty="0">
              <a:solidFill>
                <a:srgbClr val="1F497D"/>
              </a:solidFill>
            </a:endParaRPr>
          </a:p>
        </p:txBody>
      </p:sp>
      <p:sp>
        <p:nvSpPr>
          <p:cNvPr id="6" name="Título 1"/>
          <p:cNvSpPr txBox="1">
            <a:spLocks/>
          </p:cNvSpPr>
          <p:nvPr/>
        </p:nvSpPr>
        <p:spPr>
          <a:xfrm>
            <a:off x="6472988" y="980813"/>
            <a:ext cx="1267364" cy="52400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1000" b="1" dirty="0" smtClean="0"/>
              <a:t>Transformación del indicador a Escala </a:t>
            </a:r>
            <a:r>
              <a:rPr lang="es-CO" sz="1000" b="1" dirty="0"/>
              <a:t>[0,100]</a:t>
            </a:r>
          </a:p>
        </p:txBody>
      </p:sp>
      <p:sp>
        <p:nvSpPr>
          <p:cNvPr id="7" name="Rectángulo 6"/>
          <p:cNvSpPr/>
          <p:nvPr/>
        </p:nvSpPr>
        <p:spPr>
          <a:xfrm>
            <a:off x="6228184" y="1763942"/>
            <a:ext cx="251460" cy="2228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a:p>
        </p:txBody>
      </p:sp>
      <p:sp>
        <p:nvSpPr>
          <p:cNvPr id="8" name="CuadroTexto 7"/>
          <p:cNvSpPr txBox="1"/>
          <p:nvPr/>
        </p:nvSpPr>
        <p:spPr>
          <a:xfrm>
            <a:off x="4915299" y="3632735"/>
            <a:ext cx="1343958" cy="238527"/>
          </a:xfrm>
          <a:prstGeom prst="rect">
            <a:avLst/>
          </a:prstGeom>
          <a:noFill/>
        </p:spPr>
        <p:txBody>
          <a:bodyPr wrap="none" lIns="68580" tIns="34290" rIns="68580" bIns="34290" rtlCol="0">
            <a:spAutoFit/>
          </a:bodyPr>
          <a:lstStyle/>
          <a:p>
            <a:r>
              <a:rPr lang="es-CO" sz="1100" dirty="0"/>
              <a:t>Valor mínimo </a:t>
            </a:r>
            <a:r>
              <a:rPr lang="es-CO" sz="1100" dirty="0" smtClean="0"/>
              <a:t>=6 </a:t>
            </a:r>
            <a:r>
              <a:rPr lang="es-CO" sz="1100" dirty="0" err="1" smtClean="0"/>
              <a:t>dias</a:t>
            </a:r>
            <a:endParaRPr lang="es-CO" sz="1100" dirty="0"/>
          </a:p>
        </p:txBody>
      </p:sp>
      <p:sp>
        <p:nvSpPr>
          <p:cNvPr id="9" name="CuadroTexto 8"/>
          <p:cNvSpPr txBox="1"/>
          <p:nvPr/>
        </p:nvSpPr>
        <p:spPr>
          <a:xfrm>
            <a:off x="4922932" y="1431315"/>
            <a:ext cx="1478610" cy="238527"/>
          </a:xfrm>
          <a:prstGeom prst="rect">
            <a:avLst/>
          </a:prstGeom>
          <a:noFill/>
        </p:spPr>
        <p:txBody>
          <a:bodyPr wrap="none" lIns="68580" tIns="34290" rIns="68580" bIns="34290" rtlCol="0">
            <a:spAutoFit/>
          </a:bodyPr>
          <a:lstStyle/>
          <a:p>
            <a:r>
              <a:rPr lang="es-CO" sz="1100" dirty="0"/>
              <a:t>Valor </a:t>
            </a:r>
            <a:r>
              <a:rPr lang="es-CO" sz="1100" dirty="0" smtClean="0"/>
              <a:t>máximo=800 días</a:t>
            </a:r>
            <a:endParaRPr lang="es-CO" sz="1100" dirty="0"/>
          </a:p>
        </p:txBody>
      </p:sp>
      <p:sp>
        <p:nvSpPr>
          <p:cNvPr id="10" name="CuadroTexto 9"/>
          <p:cNvSpPr txBox="1"/>
          <p:nvPr/>
        </p:nvSpPr>
        <p:spPr>
          <a:xfrm>
            <a:off x="6381132" y="1420900"/>
            <a:ext cx="1646926" cy="238527"/>
          </a:xfrm>
          <a:prstGeom prst="rect">
            <a:avLst/>
          </a:prstGeom>
          <a:noFill/>
        </p:spPr>
        <p:txBody>
          <a:bodyPr wrap="none" lIns="68580" tIns="34290" rIns="68580" bIns="34290" rtlCol="0">
            <a:spAutoFit/>
          </a:bodyPr>
          <a:lstStyle/>
          <a:p>
            <a:r>
              <a:rPr lang="es-CO" sz="1100" dirty="0"/>
              <a:t>Valor </a:t>
            </a:r>
            <a:r>
              <a:rPr lang="es-CO" sz="1100" dirty="0" smtClean="0"/>
              <a:t>máximo=100 puntos</a:t>
            </a:r>
            <a:endParaRPr lang="es-CO" sz="1100" dirty="0"/>
          </a:p>
        </p:txBody>
      </p:sp>
      <p:sp>
        <p:nvSpPr>
          <p:cNvPr id="11" name="CuadroTexto 10"/>
          <p:cNvSpPr txBox="1"/>
          <p:nvPr/>
        </p:nvSpPr>
        <p:spPr>
          <a:xfrm>
            <a:off x="7378434" y="3660806"/>
            <a:ext cx="981830" cy="407804"/>
          </a:xfrm>
          <a:prstGeom prst="rect">
            <a:avLst/>
          </a:prstGeom>
          <a:noFill/>
        </p:spPr>
        <p:txBody>
          <a:bodyPr wrap="square" lIns="68580" tIns="34290" rIns="68580" bIns="34290" rtlCol="0">
            <a:spAutoFit/>
          </a:bodyPr>
          <a:lstStyle/>
          <a:p>
            <a:r>
              <a:rPr lang="es-CO" sz="1100" dirty="0"/>
              <a:t>Valor mínimo =</a:t>
            </a:r>
            <a:r>
              <a:rPr lang="es-CO" sz="1100" dirty="0" smtClean="0"/>
              <a:t>0 puntos</a:t>
            </a:r>
            <a:endParaRPr lang="es-CO" sz="1100" dirty="0"/>
          </a:p>
        </p:txBody>
      </p:sp>
      <p:sp>
        <p:nvSpPr>
          <p:cNvPr id="12" name="Rectángulo 11"/>
          <p:cNvSpPr/>
          <p:nvPr/>
        </p:nvSpPr>
        <p:spPr>
          <a:xfrm>
            <a:off x="7140707" y="1740700"/>
            <a:ext cx="251460" cy="2228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a:p>
        </p:txBody>
      </p:sp>
      <p:sp>
        <p:nvSpPr>
          <p:cNvPr id="13" name="Flecha derecha 12"/>
          <p:cNvSpPr/>
          <p:nvPr/>
        </p:nvSpPr>
        <p:spPr>
          <a:xfrm>
            <a:off x="6795720" y="1636730"/>
            <a:ext cx="344987" cy="20793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sz="1100"/>
          </a:p>
        </p:txBody>
      </p:sp>
      <p:sp>
        <p:nvSpPr>
          <p:cNvPr id="14" name="Flecha derecha 13"/>
          <p:cNvSpPr/>
          <p:nvPr/>
        </p:nvSpPr>
        <p:spPr>
          <a:xfrm>
            <a:off x="5853159" y="1659972"/>
            <a:ext cx="344987" cy="20793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sz="1100"/>
          </a:p>
        </p:txBody>
      </p:sp>
      <p:sp>
        <p:nvSpPr>
          <p:cNvPr id="15" name="Flecha derecha 14"/>
          <p:cNvSpPr/>
          <p:nvPr/>
        </p:nvSpPr>
        <p:spPr>
          <a:xfrm>
            <a:off x="5868178" y="3888822"/>
            <a:ext cx="344987" cy="20793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sz="1100"/>
          </a:p>
        </p:txBody>
      </p:sp>
      <p:sp>
        <p:nvSpPr>
          <p:cNvPr id="16" name="Flecha derecha 15"/>
          <p:cNvSpPr/>
          <p:nvPr/>
        </p:nvSpPr>
        <p:spPr>
          <a:xfrm>
            <a:off x="6767146" y="3844800"/>
            <a:ext cx="344987" cy="20793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sz="1100"/>
          </a:p>
        </p:txBody>
      </p:sp>
      <p:sp>
        <p:nvSpPr>
          <p:cNvPr id="17" name="CuadroTexto 16"/>
          <p:cNvSpPr txBox="1"/>
          <p:nvPr/>
        </p:nvSpPr>
        <p:spPr>
          <a:xfrm>
            <a:off x="4834306" y="2165812"/>
            <a:ext cx="988091" cy="238527"/>
          </a:xfrm>
          <a:prstGeom prst="rect">
            <a:avLst/>
          </a:prstGeom>
          <a:noFill/>
        </p:spPr>
        <p:txBody>
          <a:bodyPr wrap="none" lIns="68580" tIns="34290" rIns="68580" bIns="34290" rtlCol="0">
            <a:spAutoFit/>
          </a:bodyPr>
          <a:lstStyle/>
          <a:p>
            <a:r>
              <a:rPr lang="es-CO" sz="1100" dirty="0" smtClean="0"/>
              <a:t>Valor=558 días</a:t>
            </a:r>
            <a:endParaRPr lang="es-CO" sz="1100" dirty="0"/>
          </a:p>
        </p:txBody>
      </p:sp>
      <p:sp>
        <p:nvSpPr>
          <p:cNvPr id="18" name="Flecha derecha 17"/>
          <p:cNvSpPr/>
          <p:nvPr/>
        </p:nvSpPr>
        <p:spPr>
          <a:xfrm>
            <a:off x="5853158" y="2208891"/>
            <a:ext cx="344987" cy="20793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sz="1100"/>
          </a:p>
        </p:txBody>
      </p:sp>
      <p:sp>
        <p:nvSpPr>
          <p:cNvPr id="19" name="Flecha derecha 18"/>
          <p:cNvSpPr/>
          <p:nvPr/>
        </p:nvSpPr>
        <p:spPr>
          <a:xfrm>
            <a:off x="6747293" y="2187181"/>
            <a:ext cx="344987" cy="20793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sz="1100"/>
          </a:p>
        </p:txBody>
      </p:sp>
      <p:sp>
        <p:nvSpPr>
          <p:cNvPr id="20" name="CuadroTexto 19"/>
          <p:cNvSpPr txBox="1"/>
          <p:nvPr/>
        </p:nvSpPr>
        <p:spPr>
          <a:xfrm>
            <a:off x="4480142" y="4294858"/>
            <a:ext cx="1820050" cy="238527"/>
          </a:xfrm>
          <a:prstGeom prst="rect">
            <a:avLst/>
          </a:prstGeom>
          <a:noFill/>
        </p:spPr>
        <p:txBody>
          <a:bodyPr wrap="none" lIns="68580" tIns="34290" rIns="68580" bIns="34290" rtlCol="0">
            <a:spAutoFit/>
          </a:bodyPr>
          <a:lstStyle/>
          <a:p>
            <a:r>
              <a:rPr lang="es-CO" sz="1100" dirty="0" smtClean="0"/>
              <a:t>Indicador transformado [1] = </a:t>
            </a:r>
            <a:endParaRPr lang="es-CO" sz="1100" dirty="0"/>
          </a:p>
        </p:txBody>
      </p:sp>
      <p:cxnSp>
        <p:nvCxnSpPr>
          <p:cNvPr id="21" name="Conector recto 20"/>
          <p:cNvCxnSpPr/>
          <p:nvPr/>
        </p:nvCxnSpPr>
        <p:spPr>
          <a:xfrm>
            <a:off x="6206184" y="4413524"/>
            <a:ext cx="2720744" cy="23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a:xfrm>
            <a:off x="6514890" y="4205431"/>
            <a:ext cx="2041264" cy="238527"/>
          </a:xfrm>
          <a:prstGeom prst="rect">
            <a:avLst/>
          </a:prstGeom>
          <a:noFill/>
        </p:spPr>
        <p:txBody>
          <a:bodyPr wrap="none" lIns="68580" tIns="34290" rIns="68580" bIns="34290" rtlCol="0">
            <a:spAutoFit/>
          </a:bodyPr>
          <a:lstStyle/>
          <a:p>
            <a:r>
              <a:rPr lang="es-CO" sz="1100" dirty="0" smtClean="0"/>
              <a:t>Indicador original – Valor mínimo</a:t>
            </a:r>
            <a:endParaRPr lang="es-CO" sz="1100" dirty="0"/>
          </a:p>
        </p:txBody>
      </p:sp>
      <p:sp>
        <p:nvSpPr>
          <p:cNvPr id="23" name="CuadroTexto 22"/>
          <p:cNvSpPr txBox="1"/>
          <p:nvPr/>
        </p:nvSpPr>
        <p:spPr>
          <a:xfrm>
            <a:off x="6666662" y="4428546"/>
            <a:ext cx="1837683" cy="238527"/>
          </a:xfrm>
          <a:prstGeom prst="rect">
            <a:avLst/>
          </a:prstGeom>
          <a:noFill/>
        </p:spPr>
        <p:txBody>
          <a:bodyPr wrap="none" lIns="68580" tIns="34290" rIns="68580" bIns="34290" rtlCol="0">
            <a:spAutoFit/>
          </a:bodyPr>
          <a:lstStyle/>
          <a:p>
            <a:r>
              <a:rPr lang="es-CO" sz="1100" dirty="0" smtClean="0"/>
              <a:t>Valor máximo – Valor mínimo</a:t>
            </a:r>
            <a:endParaRPr lang="es-CO" sz="1100" dirty="0"/>
          </a:p>
        </p:txBody>
      </p:sp>
      <p:sp>
        <p:nvSpPr>
          <p:cNvPr id="24" name="CuadroTexto 23"/>
          <p:cNvSpPr txBox="1"/>
          <p:nvPr/>
        </p:nvSpPr>
        <p:spPr>
          <a:xfrm>
            <a:off x="6729691" y="2393725"/>
            <a:ext cx="1040577" cy="530915"/>
          </a:xfrm>
          <a:prstGeom prst="rect">
            <a:avLst/>
          </a:prstGeom>
          <a:noFill/>
        </p:spPr>
        <p:txBody>
          <a:bodyPr wrap="square" lIns="68580" tIns="34290" rIns="68580" bIns="34290" rtlCol="0">
            <a:spAutoFit/>
          </a:bodyPr>
          <a:lstStyle/>
          <a:p>
            <a:r>
              <a:rPr lang="es-CO" sz="1000" dirty="0" smtClean="0"/>
              <a:t>Valor transformado [1]=70 puntos</a:t>
            </a:r>
            <a:endParaRPr lang="es-CO" sz="1000" dirty="0"/>
          </a:p>
        </p:txBody>
      </p:sp>
      <p:sp>
        <p:nvSpPr>
          <p:cNvPr id="25" name="CuadroTexto 24"/>
          <p:cNvSpPr txBox="1"/>
          <p:nvPr/>
        </p:nvSpPr>
        <p:spPr>
          <a:xfrm>
            <a:off x="4653449" y="4737761"/>
            <a:ext cx="3482364" cy="238527"/>
          </a:xfrm>
          <a:prstGeom prst="rect">
            <a:avLst/>
          </a:prstGeom>
          <a:noFill/>
        </p:spPr>
        <p:txBody>
          <a:bodyPr wrap="none" lIns="68580" tIns="34290" rIns="68580" bIns="34290" rtlCol="0">
            <a:spAutoFit/>
          </a:bodyPr>
          <a:lstStyle/>
          <a:p>
            <a:r>
              <a:rPr lang="es-CO" sz="1100" dirty="0" smtClean="0"/>
              <a:t>Indicador transformado [2] = 1-Indicador transformado [1]</a:t>
            </a:r>
            <a:endParaRPr lang="es-CO" sz="1100" dirty="0"/>
          </a:p>
        </p:txBody>
      </p:sp>
      <p:sp>
        <p:nvSpPr>
          <p:cNvPr id="26" name="Rectángulo 25"/>
          <p:cNvSpPr/>
          <p:nvPr/>
        </p:nvSpPr>
        <p:spPr>
          <a:xfrm>
            <a:off x="8801198" y="1719919"/>
            <a:ext cx="251460" cy="2228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a:p>
        </p:txBody>
      </p:sp>
      <p:sp>
        <p:nvSpPr>
          <p:cNvPr id="27" name="Flecha derecha 26"/>
          <p:cNvSpPr/>
          <p:nvPr/>
        </p:nvSpPr>
        <p:spPr>
          <a:xfrm>
            <a:off x="8408238" y="3424796"/>
            <a:ext cx="344987" cy="20793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sz="1100"/>
          </a:p>
        </p:txBody>
      </p:sp>
      <p:sp>
        <p:nvSpPr>
          <p:cNvPr id="28" name="Título 1"/>
          <p:cNvSpPr txBox="1">
            <a:spLocks/>
          </p:cNvSpPr>
          <p:nvPr/>
        </p:nvSpPr>
        <p:spPr>
          <a:xfrm>
            <a:off x="7770268" y="983923"/>
            <a:ext cx="1436813" cy="52400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900" b="1" dirty="0" smtClean="0"/>
              <a:t>Transformación del indicador a sentido correcto de la escala [0,100</a:t>
            </a:r>
            <a:r>
              <a:rPr lang="es-CO" sz="900" b="1" dirty="0"/>
              <a:t>]</a:t>
            </a:r>
          </a:p>
        </p:txBody>
      </p:sp>
      <p:cxnSp>
        <p:nvCxnSpPr>
          <p:cNvPr id="30" name="Conector recto 29"/>
          <p:cNvCxnSpPr>
            <a:stCxn id="19" idx="3"/>
            <a:endCxn id="27" idx="1"/>
          </p:cNvCxnSpPr>
          <p:nvPr/>
        </p:nvCxnSpPr>
        <p:spPr>
          <a:xfrm>
            <a:off x="7092280" y="2291151"/>
            <a:ext cx="1315958" cy="1237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CuadroTexto 30"/>
          <p:cNvSpPr txBox="1"/>
          <p:nvPr/>
        </p:nvSpPr>
        <p:spPr>
          <a:xfrm>
            <a:off x="8084430" y="2573756"/>
            <a:ext cx="1040577" cy="530915"/>
          </a:xfrm>
          <a:prstGeom prst="rect">
            <a:avLst/>
          </a:prstGeom>
          <a:noFill/>
        </p:spPr>
        <p:txBody>
          <a:bodyPr wrap="square" lIns="68580" tIns="34290" rIns="68580" bIns="34290" rtlCol="0">
            <a:spAutoFit/>
          </a:bodyPr>
          <a:lstStyle/>
          <a:p>
            <a:r>
              <a:rPr lang="es-CO" sz="1000" dirty="0" smtClean="0"/>
              <a:t>Valor transformado [2]=</a:t>
            </a:r>
            <a:r>
              <a:rPr lang="es-CO" sz="1000" dirty="0"/>
              <a:t>3</a:t>
            </a:r>
            <a:r>
              <a:rPr lang="es-CO" sz="1000" dirty="0" smtClean="0"/>
              <a:t>0 puntos</a:t>
            </a:r>
            <a:endParaRPr lang="es-CO" sz="1000" dirty="0"/>
          </a:p>
        </p:txBody>
      </p:sp>
      <p:sp>
        <p:nvSpPr>
          <p:cNvPr id="32" name="CuadroTexto 31"/>
          <p:cNvSpPr txBox="1"/>
          <p:nvPr/>
        </p:nvSpPr>
        <p:spPr>
          <a:xfrm>
            <a:off x="8344134" y="1494661"/>
            <a:ext cx="782907" cy="238527"/>
          </a:xfrm>
          <a:prstGeom prst="rect">
            <a:avLst/>
          </a:prstGeom>
          <a:noFill/>
        </p:spPr>
        <p:txBody>
          <a:bodyPr wrap="none" lIns="68580" tIns="34290" rIns="68580" bIns="34290" rtlCol="0">
            <a:spAutoFit/>
          </a:bodyPr>
          <a:lstStyle/>
          <a:p>
            <a:r>
              <a:rPr lang="es-CO" sz="1100" dirty="0" smtClean="0"/>
              <a:t>100 puntos</a:t>
            </a:r>
            <a:endParaRPr lang="es-CO" sz="1100" dirty="0"/>
          </a:p>
        </p:txBody>
      </p:sp>
      <p:sp>
        <p:nvSpPr>
          <p:cNvPr id="33" name="CuadroTexto 32"/>
          <p:cNvSpPr txBox="1"/>
          <p:nvPr/>
        </p:nvSpPr>
        <p:spPr>
          <a:xfrm>
            <a:off x="8469868" y="3939902"/>
            <a:ext cx="638636" cy="238527"/>
          </a:xfrm>
          <a:prstGeom prst="rect">
            <a:avLst/>
          </a:prstGeom>
          <a:noFill/>
        </p:spPr>
        <p:txBody>
          <a:bodyPr wrap="none" lIns="68580" tIns="34290" rIns="68580" bIns="34290" rtlCol="0">
            <a:spAutoFit/>
          </a:bodyPr>
          <a:lstStyle/>
          <a:p>
            <a:r>
              <a:rPr lang="es-CO" sz="1100" dirty="0"/>
              <a:t>0</a:t>
            </a:r>
            <a:r>
              <a:rPr lang="es-CO" sz="1100" dirty="0" smtClean="0"/>
              <a:t> puntos</a:t>
            </a:r>
            <a:endParaRPr lang="es-CO" sz="1100" dirty="0"/>
          </a:p>
        </p:txBody>
      </p:sp>
    </p:spTree>
    <p:extLst>
      <p:ext uri="{BB962C8B-B14F-4D97-AF65-F5344CB8AC3E}">
        <p14:creationId xmlns:p14="http://schemas.microsoft.com/office/powerpoint/2010/main" val="34193926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a 19"/>
          <p:cNvGraphicFramePr>
            <a:graphicFrameLocks noGrp="1"/>
          </p:cNvGraphicFramePr>
          <p:nvPr>
            <p:extLst>
              <p:ext uri="{D42A27DB-BD31-4B8C-83A1-F6EECF244321}">
                <p14:modId xmlns:p14="http://schemas.microsoft.com/office/powerpoint/2010/main" val="1633800376"/>
              </p:ext>
            </p:extLst>
          </p:nvPr>
        </p:nvGraphicFramePr>
        <p:xfrm>
          <a:off x="971600" y="1635646"/>
          <a:ext cx="7344816" cy="3312368"/>
        </p:xfrm>
        <a:graphic>
          <a:graphicData uri="http://schemas.openxmlformats.org/drawingml/2006/table">
            <a:tbl>
              <a:tblPr firstRow="1" firstCol="1" bandRow="1">
                <a:tableStyleId>{5C22544A-7EE6-4342-B048-85BDC9FD1C3A}</a:tableStyleId>
              </a:tblPr>
              <a:tblGrid>
                <a:gridCol w="2059445">
                  <a:extLst>
                    <a:ext uri="{9D8B030D-6E8A-4147-A177-3AD203B41FA5}">
                      <a16:colId xmlns="" xmlns:a16="http://schemas.microsoft.com/office/drawing/2014/main" val="20000"/>
                    </a:ext>
                  </a:extLst>
                </a:gridCol>
                <a:gridCol w="5285371">
                  <a:extLst>
                    <a:ext uri="{9D8B030D-6E8A-4147-A177-3AD203B41FA5}">
                      <a16:colId xmlns="" xmlns:a16="http://schemas.microsoft.com/office/drawing/2014/main" val="20001"/>
                    </a:ext>
                  </a:extLst>
                </a:gridCol>
              </a:tblGrid>
              <a:tr h="414046">
                <a:tc>
                  <a:txBody>
                    <a:bodyPr/>
                    <a:lstStyle/>
                    <a:p>
                      <a:pPr algn="ctr" fontAlgn="auto">
                        <a:spcAft>
                          <a:spcPts val="0"/>
                        </a:spcAft>
                      </a:pPr>
                      <a:r>
                        <a:rPr lang="es-ES" sz="1600" dirty="0" smtClean="0">
                          <a:solidFill>
                            <a:schemeClr val="tx1"/>
                          </a:solidFill>
                          <a:effectLst/>
                        </a:rPr>
                        <a:t>Quintiles</a:t>
                      </a:r>
                      <a:endParaRPr lang="es-CO"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fontAlgn="auto">
                        <a:spcAft>
                          <a:spcPts val="0"/>
                        </a:spcAft>
                      </a:pPr>
                      <a:r>
                        <a:rPr lang="es-ES" sz="1200" dirty="0">
                          <a:solidFill>
                            <a:schemeClr val="tx1"/>
                          </a:solidFill>
                          <a:effectLst/>
                        </a:rPr>
                        <a:t>Definición del riesgo de la contraloría territorial en relación con la ejecución de sus procesos</a:t>
                      </a:r>
                      <a:endParaRPr lang="es-CO" sz="10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 xmlns:a16="http://schemas.microsoft.com/office/drawing/2014/main" val="10000"/>
                  </a:ext>
                </a:extLst>
              </a:tr>
              <a:tr h="621069">
                <a:tc>
                  <a:txBody>
                    <a:bodyPr/>
                    <a:lstStyle/>
                    <a:p>
                      <a:pPr algn="ctr" fontAlgn="auto">
                        <a:spcAft>
                          <a:spcPts val="0"/>
                        </a:spcAft>
                      </a:pPr>
                      <a:r>
                        <a:rPr lang="es-ES" sz="1200" dirty="0">
                          <a:solidFill>
                            <a:srgbClr val="000000"/>
                          </a:solidFill>
                          <a:effectLst/>
                        </a:rPr>
                        <a:t>Quintil 5</a:t>
                      </a:r>
                      <a:endParaRPr lang="es-CO"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just" fontAlgn="auto">
                        <a:spcAft>
                          <a:spcPts val="0"/>
                        </a:spcAft>
                      </a:pPr>
                      <a:r>
                        <a:rPr lang="es-ES" sz="1200" dirty="0">
                          <a:effectLst/>
                        </a:rPr>
                        <a:t>Riesgo muy bajo de no ejecutar los procesos. Estas son las contralorías que muestran un alto desempeño en la mayoría de sus procesos. </a:t>
                      </a:r>
                      <a:endParaRPr lang="es-CO"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 xmlns:a16="http://schemas.microsoft.com/office/drawing/2014/main" val="10001"/>
                  </a:ext>
                </a:extLst>
              </a:tr>
              <a:tr h="414046">
                <a:tc>
                  <a:txBody>
                    <a:bodyPr/>
                    <a:lstStyle/>
                    <a:p>
                      <a:pPr algn="ctr" fontAlgn="auto">
                        <a:spcAft>
                          <a:spcPts val="0"/>
                        </a:spcAft>
                      </a:pPr>
                      <a:r>
                        <a:rPr lang="es-ES" sz="1200" dirty="0">
                          <a:solidFill>
                            <a:srgbClr val="000000"/>
                          </a:solidFill>
                          <a:effectLst/>
                        </a:rPr>
                        <a:t>Quintil 4</a:t>
                      </a:r>
                      <a:endParaRPr lang="es-CO"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just" fontAlgn="auto">
                        <a:spcAft>
                          <a:spcPts val="0"/>
                        </a:spcAft>
                      </a:pPr>
                      <a:r>
                        <a:rPr lang="es-ES" sz="1200" dirty="0">
                          <a:effectLst/>
                        </a:rPr>
                        <a:t>Riesgo bajo de no ejecutar los procesos. Estas son las contralorías que muestran indicadores con un nivel medio en los procesos. </a:t>
                      </a:r>
                      <a:endParaRPr lang="es-CO"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 xmlns:a16="http://schemas.microsoft.com/office/drawing/2014/main" val="10002"/>
                  </a:ext>
                </a:extLst>
              </a:tr>
              <a:tr h="828092">
                <a:tc>
                  <a:txBody>
                    <a:bodyPr/>
                    <a:lstStyle/>
                    <a:p>
                      <a:pPr algn="ctr" fontAlgn="auto">
                        <a:spcAft>
                          <a:spcPts val="0"/>
                        </a:spcAft>
                      </a:pPr>
                      <a:r>
                        <a:rPr lang="es-ES" sz="1200" dirty="0">
                          <a:solidFill>
                            <a:srgbClr val="000000"/>
                          </a:solidFill>
                          <a:effectLst/>
                        </a:rPr>
                        <a:t>Quintil 3</a:t>
                      </a:r>
                      <a:endParaRPr lang="es-CO"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just" fontAlgn="auto">
                        <a:spcAft>
                          <a:spcPts val="0"/>
                        </a:spcAft>
                      </a:pPr>
                      <a:r>
                        <a:rPr lang="es-ES" sz="1200" dirty="0">
                          <a:effectLst/>
                        </a:rPr>
                        <a:t>Riesgo medio de no ejecutar los procesos. Estas son las contralorías que logran situarse en el límite del cumplimiento de sus procesos. Dichas contralorías necesitan fortalecer los procesos en los que muestra un bajo desempeño. </a:t>
                      </a:r>
                      <a:endParaRPr lang="es-CO"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 xmlns:a16="http://schemas.microsoft.com/office/drawing/2014/main" val="10003"/>
                  </a:ext>
                </a:extLst>
              </a:tr>
              <a:tr h="414046">
                <a:tc>
                  <a:txBody>
                    <a:bodyPr/>
                    <a:lstStyle/>
                    <a:p>
                      <a:pPr algn="ctr" fontAlgn="auto">
                        <a:spcAft>
                          <a:spcPts val="0"/>
                        </a:spcAft>
                      </a:pPr>
                      <a:r>
                        <a:rPr lang="es-ES" sz="1200" dirty="0">
                          <a:solidFill>
                            <a:srgbClr val="000000"/>
                          </a:solidFill>
                          <a:effectLst/>
                        </a:rPr>
                        <a:t>Quintil 2</a:t>
                      </a:r>
                      <a:endParaRPr lang="es-CO"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just" fontAlgn="auto">
                        <a:spcAft>
                          <a:spcPts val="0"/>
                        </a:spcAft>
                      </a:pPr>
                      <a:r>
                        <a:rPr lang="es-ES" sz="1200" dirty="0">
                          <a:effectLst/>
                        </a:rPr>
                        <a:t>Riesgo alto de no ejecutar los procesos. Estas son las contralorías que presentan un bajo puntaje en sus procesos.</a:t>
                      </a:r>
                      <a:endParaRPr lang="es-CO"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 xmlns:a16="http://schemas.microsoft.com/office/drawing/2014/main" val="10004"/>
                  </a:ext>
                </a:extLst>
              </a:tr>
              <a:tr h="621069">
                <a:tc>
                  <a:txBody>
                    <a:bodyPr/>
                    <a:lstStyle/>
                    <a:p>
                      <a:pPr algn="ctr" fontAlgn="auto">
                        <a:spcAft>
                          <a:spcPts val="0"/>
                        </a:spcAft>
                      </a:pPr>
                      <a:r>
                        <a:rPr lang="es-ES" sz="1200" dirty="0">
                          <a:solidFill>
                            <a:srgbClr val="000000"/>
                          </a:solidFill>
                          <a:effectLst/>
                        </a:rPr>
                        <a:t>Quintil 1</a:t>
                      </a:r>
                      <a:endParaRPr lang="es-CO"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just" fontAlgn="auto">
                        <a:spcAft>
                          <a:spcPts val="0"/>
                        </a:spcAft>
                      </a:pPr>
                      <a:r>
                        <a:rPr lang="es-ES" sz="1200" dirty="0">
                          <a:effectLst/>
                        </a:rPr>
                        <a:t>Riesgo muy alto de no ejecutar los procesos. Estas son las contralorías que muestran los niveles más bajos en la mayoría de sus procesos. </a:t>
                      </a:r>
                      <a:endParaRPr lang="es-CO"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 xmlns:a16="http://schemas.microsoft.com/office/drawing/2014/main" val="10005"/>
                  </a:ext>
                </a:extLst>
              </a:tr>
            </a:tbl>
          </a:graphicData>
        </a:graphic>
      </p:graphicFrame>
      <p:sp>
        <p:nvSpPr>
          <p:cNvPr id="23" name="Flecha derecha 22"/>
          <p:cNvSpPr/>
          <p:nvPr/>
        </p:nvSpPr>
        <p:spPr>
          <a:xfrm rot="5400000">
            <a:off x="4012753" y="1114773"/>
            <a:ext cx="443357" cy="332975"/>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a:p>
        </p:txBody>
      </p:sp>
      <p:sp>
        <p:nvSpPr>
          <p:cNvPr id="25" name="Título 1"/>
          <p:cNvSpPr txBox="1">
            <a:spLocks/>
          </p:cNvSpPr>
          <p:nvPr/>
        </p:nvSpPr>
        <p:spPr>
          <a:xfrm>
            <a:off x="971600" y="987574"/>
            <a:ext cx="2205025" cy="472289"/>
          </a:xfrm>
          <a:prstGeom prst="rect">
            <a:avLst/>
          </a:prstGeom>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1200" b="1" dirty="0"/>
              <a:t>Índice AuditeCT aplicada la evaluación trimestral parcial</a:t>
            </a:r>
          </a:p>
          <a:p>
            <a:pPr algn="ctr"/>
            <a:r>
              <a:rPr lang="es-CO" sz="1200" b="1" dirty="0"/>
              <a:t>Escala [0,100]</a:t>
            </a:r>
          </a:p>
        </p:txBody>
      </p:sp>
      <p:sp>
        <p:nvSpPr>
          <p:cNvPr id="6" name="1 Título"/>
          <p:cNvSpPr txBox="1">
            <a:spLocks/>
          </p:cNvSpPr>
          <p:nvPr/>
        </p:nvSpPr>
        <p:spPr>
          <a:xfrm>
            <a:off x="395536" y="123478"/>
            <a:ext cx="6552728" cy="5655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smtClean="0">
                <a:solidFill>
                  <a:srgbClr val="1F497D"/>
                </a:solidFill>
                <a:latin typeface="+mn-lt"/>
                <a:ea typeface="+mn-ea"/>
                <a:cs typeface="+mn-cs"/>
              </a:rPr>
              <a:t>Método </a:t>
            </a:r>
            <a:r>
              <a:rPr lang="es-CO" sz="2000" b="1" dirty="0" smtClean="0">
                <a:solidFill>
                  <a:srgbClr val="1F497D"/>
                </a:solidFill>
                <a:latin typeface="+mn-lt"/>
                <a:ea typeface="+mn-ea"/>
                <a:cs typeface="+mn-cs"/>
              </a:rPr>
              <a:t>para la  evaluar y certificar las contralorías territoriales</a:t>
            </a:r>
            <a:endParaRPr lang="es-CO" sz="2000" b="1" dirty="0">
              <a:solidFill>
                <a:srgbClr val="1F497D"/>
              </a:solidFill>
              <a:latin typeface="+mn-lt"/>
              <a:ea typeface="+mn-ea"/>
              <a:cs typeface="+mn-cs"/>
            </a:endParaRPr>
          </a:p>
        </p:txBody>
      </p:sp>
    </p:spTree>
    <p:extLst>
      <p:ext uri="{BB962C8B-B14F-4D97-AF65-F5344CB8AC3E}">
        <p14:creationId xmlns:p14="http://schemas.microsoft.com/office/powerpoint/2010/main" val="35508952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2CC7EA75-6B5E-441E-AB16-D0C1D3EB29D5}"/>
              </a:ext>
            </a:extLst>
          </p:cNvPr>
          <p:cNvSpPr>
            <a:spLocks noGrp="1"/>
          </p:cNvSpPr>
          <p:nvPr>
            <p:ph idx="1"/>
          </p:nvPr>
        </p:nvSpPr>
        <p:spPr>
          <a:xfrm>
            <a:off x="31006" y="987574"/>
            <a:ext cx="8861473" cy="3672407"/>
          </a:xfrm>
        </p:spPr>
        <p:txBody>
          <a:bodyPr>
            <a:noAutofit/>
          </a:bodyPr>
          <a:lstStyle/>
          <a:p>
            <a:pPr lvl="1">
              <a:buClr>
                <a:schemeClr val="accent2"/>
              </a:buClr>
              <a:buFont typeface="Wingdings" charset="2"/>
              <a:buChar char="q"/>
            </a:pPr>
            <a:r>
              <a:rPr lang="es-ES" sz="1700" dirty="0"/>
              <a:t>Fundamento Constitucional </a:t>
            </a:r>
          </a:p>
          <a:p>
            <a:pPr lvl="1">
              <a:buClr>
                <a:schemeClr val="accent2"/>
              </a:buClr>
              <a:buFont typeface="Wingdings" charset="2"/>
              <a:buChar char="q"/>
            </a:pPr>
            <a:r>
              <a:rPr lang="es-ES" sz="1700" dirty="0"/>
              <a:t>Insumos históricos AGR: </a:t>
            </a:r>
            <a:r>
              <a:rPr lang="es-ES" sz="1700" b="1" dirty="0"/>
              <a:t>Variables, Estadísticas, Indicadores y Tableros de control, que existían en un módulo llamado EIT </a:t>
            </a:r>
            <a:r>
              <a:rPr lang="es-ES" sz="1700" dirty="0"/>
              <a:t>(Construidos desde 2005, pero aunque desactualizados y en desuso aportaron información valiosa)</a:t>
            </a:r>
          </a:p>
          <a:p>
            <a:pPr lvl="1">
              <a:buClr>
                <a:schemeClr val="accent2"/>
              </a:buClr>
              <a:buFont typeface="Wingdings" charset="2"/>
              <a:buChar char="q"/>
            </a:pPr>
            <a:r>
              <a:rPr lang="es-ES" sz="1700" b="1" dirty="0"/>
              <a:t>Fundamento legal y normatividad vigente en la AGR (Resolución Orgánica 007-2019 AGR – Parámetros anteriores para la certificación del artículo 17 de la Ley 272 de 2000)</a:t>
            </a:r>
          </a:p>
          <a:p>
            <a:pPr lvl="1">
              <a:buClr>
                <a:schemeClr val="accent2"/>
              </a:buClr>
              <a:buFont typeface="Wingdings" charset="2"/>
              <a:buChar char="q"/>
            </a:pPr>
            <a:r>
              <a:rPr lang="es-ES" sz="1700" b="1" dirty="0"/>
              <a:t>Información recopilada en los sistemas de información de la AGR:</a:t>
            </a:r>
          </a:p>
          <a:p>
            <a:pPr lvl="2">
              <a:buClr>
                <a:schemeClr val="accent2"/>
              </a:buClr>
              <a:buFont typeface="Wingdings" charset="2"/>
              <a:buChar char="§"/>
            </a:pPr>
            <a:r>
              <a:rPr lang="es-ES" sz="1700" dirty="0"/>
              <a:t>Sia misional - SIREL  Sistema Electrónico de Rendición de Cuentas.</a:t>
            </a:r>
          </a:p>
          <a:p>
            <a:pPr lvl="2">
              <a:buClr>
                <a:schemeClr val="accent2"/>
              </a:buClr>
              <a:buFont typeface="Wingdings" charset="2"/>
              <a:buChar char="§"/>
            </a:pPr>
            <a:r>
              <a:rPr lang="es-ES" sz="1700" dirty="0"/>
              <a:t>Sia misional -PGA - Plan General de Auditorías </a:t>
            </a:r>
          </a:p>
          <a:p>
            <a:pPr lvl="2">
              <a:buClr>
                <a:schemeClr val="accent2"/>
              </a:buClr>
              <a:buFont typeface="Wingdings" charset="2"/>
              <a:buChar char="§"/>
            </a:pPr>
            <a:r>
              <a:rPr lang="es-ES" sz="1700" dirty="0"/>
              <a:t>Sia misional- PIA-  Plan Integral de Auditorias </a:t>
            </a:r>
          </a:p>
          <a:p>
            <a:pPr lvl="2">
              <a:buClr>
                <a:schemeClr val="accent2"/>
              </a:buClr>
              <a:buFont typeface="Wingdings" charset="2"/>
              <a:buChar char="§"/>
            </a:pPr>
            <a:r>
              <a:rPr lang="es-ES" sz="1700" dirty="0"/>
              <a:t>Sia Observa</a:t>
            </a:r>
          </a:p>
          <a:p>
            <a:pPr lvl="1">
              <a:buClr>
                <a:schemeClr val="accent2"/>
              </a:buClr>
              <a:buFont typeface="Wingdings" charset="2"/>
              <a:buChar char="q"/>
            </a:pPr>
            <a:r>
              <a:rPr lang="es-ES" sz="1700" b="1" dirty="0"/>
              <a:t>Propuesta programática Dra. Alma Carmenza Erazo M.  Plan Estratégico Institucional y Lineamientos Auditoría Delegada para la Vigilancia de la Gestión Fiscal -Circular 002-2020  </a:t>
            </a:r>
          </a:p>
          <a:p>
            <a:pPr marL="457200" lvl="1" indent="0">
              <a:buNone/>
            </a:pPr>
            <a:endParaRPr lang="es-ES" sz="1800" dirty="0"/>
          </a:p>
        </p:txBody>
      </p:sp>
      <p:sp>
        <p:nvSpPr>
          <p:cNvPr id="5" name="Rectángulo 4">
            <a:extLst>
              <a:ext uri="{FF2B5EF4-FFF2-40B4-BE49-F238E27FC236}">
                <a16:creationId xmlns="" xmlns:a16="http://schemas.microsoft.com/office/drawing/2014/main" id="{EE5D5D36-552E-4164-9C4A-F3D1509384A5}"/>
              </a:ext>
            </a:extLst>
          </p:cNvPr>
          <p:cNvSpPr/>
          <p:nvPr/>
        </p:nvSpPr>
        <p:spPr>
          <a:xfrm>
            <a:off x="323528" y="267494"/>
            <a:ext cx="6994268" cy="461665"/>
          </a:xfrm>
          <a:prstGeom prst="rect">
            <a:avLst/>
          </a:prstGeom>
        </p:spPr>
        <p:txBody>
          <a:bodyPr wrap="square">
            <a:spAutoFit/>
          </a:bodyPr>
          <a:lstStyle/>
          <a:p>
            <a:r>
              <a:rPr lang="es-ES" sz="2400" b="1" dirty="0" smtClean="0">
                <a:solidFill>
                  <a:srgbClr val="1F497D"/>
                </a:solidFill>
              </a:rPr>
              <a:t>Insumos para la construcción de indicadores</a:t>
            </a:r>
            <a:endParaRPr lang="es-CO" sz="2400" b="1" dirty="0">
              <a:solidFill>
                <a:srgbClr val="1F497D"/>
              </a:solidFill>
            </a:endParaRPr>
          </a:p>
        </p:txBody>
      </p:sp>
    </p:spTree>
    <p:extLst>
      <p:ext uri="{BB962C8B-B14F-4D97-AF65-F5344CB8AC3E}">
        <p14:creationId xmlns:p14="http://schemas.microsoft.com/office/powerpoint/2010/main" val="22308163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56CC08B1-3077-495C-A459-F7C19AF06941}"/>
              </a:ext>
            </a:extLst>
          </p:cNvPr>
          <p:cNvSpPr/>
          <p:nvPr/>
        </p:nvSpPr>
        <p:spPr>
          <a:xfrm>
            <a:off x="323528" y="195486"/>
            <a:ext cx="6552728" cy="646331"/>
          </a:xfrm>
          <a:prstGeom prst="rect">
            <a:avLst/>
          </a:prstGeom>
        </p:spPr>
        <p:txBody>
          <a:bodyPr wrap="square">
            <a:spAutoFit/>
          </a:bodyPr>
          <a:lstStyle/>
          <a:p>
            <a:r>
              <a:rPr lang="es-ES" b="1" dirty="0" smtClean="0">
                <a:solidFill>
                  <a:srgbClr val="1F497D"/>
                </a:solidFill>
              </a:rPr>
              <a:t>Parámetros </a:t>
            </a:r>
            <a:r>
              <a:rPr lang="es-ES" b="1" dirty="0">
                <a:solidFill>
                  <a:srgbClr val="1F497D"/>
                </a:solidFill>
              </a:rPr>
              <a:t>para la certificación anual de gestión y las evaluaciones parciales trimestrales de las </a:t>
            </a:r>
            <a:r>
              <a:rPr lang="es-ES" b="1" dirty="0" smtClean="0">
                <a:solidFill>
                  <a:srgbClr val="1F497D"/>
                </a:solidFill>
              </a:rPr>
              <a:t>CT</a:t>
            </a:r>
            <a:endParaRPr lang="es-CO" b="1" dirty="0">
              <a:solidFill>
                <a:srgbClr val="17375E"/>
              </a:solidFill>
            </a:endParaRPr>
          </a:p>
        </p:txBody>
      </p:sp>
      <p:sp>
        <p:nvSpPr>
          <p:cNvPr id="5" name="CuadroTexto 4">
            <a:extLst>
              <a:ext uri="{FF2B5EF4-FFF2-40B4-BE49-F238E27FC236}">
                <a16:creationId xmlns="" xmlns:a16="http://schemas.microsoft.com/office/drawing/2014/main" id="{279A614B-A4FB-4850-AB32-6FE193E49AE4}"/>
              </a:ext>
            </a:extLst>
          </p:cNvPr>
          <p:cNvSpPr txBox="1"/>
          <p:nvPr/>
        </p:nvSpPr>
        <p:spPr>
          <a:xfrm>
            <a:off x="467544" y="915566"/>
            <a:ext cx="8352928" cy="3924151"/>
          </a:xfrm>
          <a:prstGeom prst="rect">
            <a:avLst/>
          </a:prstGeom>
          <a:noFill/>
        </p:spPr>
        <p:txBody>
          <a:bodyPr wrap="square" rtlCol="0">
            <a:spAutoFit/>
          </a:bodyPr>
          <a:lstStyle/>
          <a:p>
            <a:pPr algn="just" fontAlgn="auto"/>
            <a:r>
              <a:rPr lang="es-ES" b="1" dirty="0">
                <a:solidFill>
                  <a:srgbClr val="C0504D"/>
                </a:solidFill>
              </a:rPr>
              <a:t>Certificación Anual de Gestión</a:t>
            </a:r>
          </a:p>
          <a:p>
            <a:pPr marL="285750" indent="-285750" algn="just">
              <a:lnSpc>
                <a:spcPct val="80000"/>
              </a:lnSpc>
              <a:buClr>
                <a:schemeClr val="accent2"/>
              </a:buClr>
              <a:buFont typeface="Wingdings" charset="2"/>
              <a:buChar char="§"/>
            </a:pPr>
            <a:r>
              <a:rPr lang="es-MX" dirty="0"/>
              <a:t>A partir de la evaluación de </a:t>
            </a:r>
            <a:r>
              <a:rPr lang="es-MX" b="1" dirty="0"/>
              <a:t>indicadores de gestión </a:t>
            </a:r>
            <a:r>
              <a:rPr lang="es-MX" dirty="0"/>
              <a:t>que permitan </a:t>
            </a:r>
            <a:r>
              <a:rPr lang="es-MX" b="1" dirty="0"/>
              <a:t>medir y calificar </a:t>
            </a:r>
            <a:r>
              <a:rPr lang="es-MX" dirty="0"/>
              <a:t>las capacidades de las CT para el </a:t>
            </a:r>
            <a:r>
              <a:rPr lang="es-MX" b="1" dirty="0"/>
              <a:t>cumplimiento objetivo y eficiente de sus funciones</a:t>
            </a:r>
            <a:r>
              <a:rPr lang="es-MX" dirty="0"/>
              <a:t>.</a:t>
            </a:r>
          </a:p>
          <a:p>
            <a:pPr marL="285750" indent="-285750" algn="just">
              <a:lnSpc>
                <a:spcPct val="80000"/>
              </a:lnSpc>
              <a:buClr>
                <a:schemeClr val="accent2"/>
              </a:buClr>
              <a:buFont typeface="Wingdings" charset="2"/>
              <a:buChar char="§"/>
            </a:pPr>
            <a:endParaRPr lang="es-MX" dirty="0"/>
          </a:p>
          <a:p>
            <a:pPr marL="285750" indent="-285750" algn="just">
              <a:lnSpc>
                <a:spcPct val="80000"/>
              </a:lnSpc>
              <a:buClr>
                <a:schemeClr val="accent2"/>
              </a:buClr>
              <a:buFont typeface="Wingdings" charset="2"/>
              <a:buChar char="§"/>
            </a:pPr>
            <a:r>
              <a:rPr lang="es-ES" b="1" dirty="0"/>
              <a:t>Principal </a:t>
            </a:r>
            <a:r>
              <a:rPr lang="es-ES" dirty="0"/>
              <a:t>fuente de información: la que </a:t>
            </a:r>
            <a:r>
              <a:rPr lang="es-ES" b="1" dirty="0"/>
              <a:t>rindan las CT</a:t>
            </a:r>
            <a:r>
              <a:rPr lang="es-ES" dirty="0"/>
              <a:t> durante la vigencia evaluada.</a:t>
            </a:r>
          </a:p>
          <a:p>
            <a:pPr algn="just">
              <a:lnSpc>
                <a:spcPct val="80000"/>
              </a:lnSpc>
              <a:buClr>
                <a:schemeClr val="accent2"/>
              </a:buClr>
            </a:pPr>
            <a:endParaRPr lang="es-ES" dirty="0"/>
          </a:p>
          <a:p>
            <a:pPr marL="285750" indent="-285750" algn="just">
              <a:lnSpc>
                <a:spcPct val="80000"/>
              </a:lnSpc>
              <a:buClr>
                <a:schemeClr val="accent2"/>
              </a:buClr>
              <a:buFont typeface="Wingdings" charset="2"/>
              <a:buChar char="§"/>
            </a:pPr>
            <a:r>
              <a:rPr lang="es-ES" dirty="0"/>
              <a:t>Será </a:t>
            </a:r>
            <a:r>
              <a:rPr lang="es-ES" b="1" dirty="0"/>
              <a:t>elaborada por </a:t>
            </a:r>
            <a:r>
              <a:rPr lang="es-ES" dirty="0"/>
              <a:t>los Gerentes Seccionales y el Director de Control Fiscal según corresponda, </a:t>
            </a:r>
            <a:r>
              <a:rPr lang="es-ES" b="1" dirty="0"/>
              <a:t>con base en los resultados de la medición de indicadores </a:t>
            </a:r>
            <a:r>
              <a:rPr lang="es-ES" dirty="0"/>
              <a:t>que aporte la Oficina de Estudios Especiales, con la </a:t>
            </a:r>
            <a:r>
              <a:rPr lang="es-ES" b="1" dirty="0"/>
              <a:t>coordinación de la Auditoría Delegada </a:t>
            </a:r>
            <a:r>
              <a:rPr lang="es-ES" dirty="0"/>
              <a:t>y será </a:t>
            </a:r>
            <a:r>
              <a:rPr lang="es-ES" b="1" dirty="0"/>
              <a:t>expedida por la Auditora General </a:t>
            </a:r>
            <a:r>
              <a:rPr lang="es-ES" dirty="0"/>
              <a:t>de la República a más tardar el último día hábil del mes de marzo de la vigencia siguiente. </a:t>
            </a:r>
          </a:p>
          <a:p>
            <a:pPr marL="285750" indent="-285750" algn="just">
              <a:lnSpc>
                <a:spcPct val="80000"/>
              </a:lnSpc>
              <a:buClr>
                <a:schemeClr val="accent2"/>
              </a:buClr>
              <a:buFont typeface="Wingdings" charset="2"/>
              <a:buChar char="§"/>
            </a:pPr>
            <a:endParaRPr lang="es-ES" dirty="0"/>
          </a:p>
          <a:p>
            <a:pPr marL="285750" indent="-285750" algn="just">
              <a:lnSpc>
                <a:spcPct val="80000"/>
              </a:lnSpc>
              <a:buClr>
                <a:schemeClr val="accent2"/>
              </a:buClr>
              <a:buFont typeface="Wingdings" charset="2"/>
              <a:buChar char="§"/>
            </a:pPr>
            <a:r>
              <a:rPr lang="es-ES" b="1" dirty="0"/>
              <a:t>Levantamiento de la certificación: </a:t>
            </a:r>
            <a:r>
              <a:rPr lang="es-ES" dirty="0"/>
              <a:t>en cualquier tiempo, si con posterioridad a la expedición de la certificación anual aparecieren pruebas de operaciones irregulares, o información carente de veracidad, que incidieron en los resultados favorables de dicha evaluación. (garantía del derecho de defensa</a:t>
            </a:r>
            <a:r>
              <a:rPr lang="es-ES" dirty="0" smtClean="0"/>
              <a:t>).</a:t>
            </a:r>
            <a:endParaRPr lang="es-CO" dirty="0"/>
          </a:p>
        </p:txBody>
      </p:sp>
    </p:spTree>
    <p:extLst>
      <p:ext uri="{BB962C8B-B14F-4D97-AF65-F5344CB8AC3E}">
        <p14:creationId xmlns:p14="http://schemas.microsoft.com/office/powerpoint/2010/main" val="2917157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782F52F3-B399-45EB-868F-9D69FC45593B}"/>
              </a:ext>
            </a:extLst>
          </p:cNvPr>
          <p:cNvSpPr txBox="1"/>
          <p:nvPr/>
        </p:nvSpPr>
        <p:spPr>
          <a:xfrm>
            <a:off x="179512" y="1131590"/>
            <a:ext cx="8640960" cy="4262705"/>
          </a:xfrm>
          <a:prstGeom prst="rect">
            <a:avLst/>
          </a:prstGeom>
          <a:noFill/>
        </p:spPr>
        <p:txBody>
          <a:bodyPr wrap="square" rtlCol="0">
            <a:spAutoFit/>
          </a:bodyPr>
          <a:lstStyle/>
          <a:p>
            <a:pPr marL="285750" indent="-285750">
              <a:buClr>
                <a:schemeClr val="accent2"/>
              </a:buClr>
              <a:buFont typeface="Wingdings" charset="2"/>
              <a:buChar char="§"/>
            </a:pPr>
            <a:r>
              <a:rPr lang="es-MX" sz="1700" dirty="0"/>
              <a:t>Coherencia entre los </a:t>
            </a:r>
            <a:r>
              <a:rPr lang="es-MX" sz="1700" b="1" dirty="0"/>
              <a:t>indicadores utilizados para las  evaluaciones y para la certificación</a:t>
            </a:r>
          </a:p>
          <a:p>
            <a:pPr>
              <a:buClr>
                <a:schemeClr val="accent2"/>
              </a:buClr>
            </a:pPr>
            <a:endParaRPr lang="es-MX" sz="1700" dirty="0"/>
          </a:p>
          <a:p>
            <a:pPr marL="285750" indent="-285750" algn="just">
              <a:buClr>
                <a:schemeClr val="accent2"/>
              </a:buClr>
              <a:buFont typeface="Wingdings" charset="2"/>
              <a:buChar char="§"/>
            </a:pPr>
            <a:r>
              <a:rPr lang="es-MX" sz="1700" dirty="0"/>
              <a:t>Los </a:t>
            </a:r>
            <a:r>
              <a:rPr lang="es-MX" sz="1700" b="1" dirty="0"/>
              <a:t>Gerentes Seccionales y el Director de Control Fiscal </a:t>
            </a:r>
            <a:r>
              <a:rPr lang="es-MX" sz="1700" dirty="0"/>
              <a:t>serán los responsables de emitir los informes de evaluación parcial trimestral, con base en los resultados de medición de indicadores que aporte la </a:t>
            </a:r>
            <a:r>
              <a:rPr lang="es-MX" sz="1700" b="1" dirty="0"/>
              <a:t>Oficina de Estudios Especiales</a:t>
            </a:r>
          </a:p>
          <a:p>
            <a:pPr>
              <a:buClr>
                <a:schemeClr val="accent2"/>
              </a:buClr>
            </a:pPr>
            <a:endParaRPr lang="es-CO" sz="1700" b="1" dirty="0"/>
          </a:p>
          <a:p>
            <a:pPr marL="285750" indent="-285750" algn="just">
              <a:buClr>
                <a:schemeClr val="accent2"/>
              </a:buClr>
              <a:buFont typeface="Wingdings" charset="2"/>
              <a:buChar char="§"/>
            </a:pPr>
            <a:r>
              <a:rPr lang="es-ES" sz="1700" dirty="0"/>
              <a:t>Previamente a su primera aplicación, será divulgada y puesta en conocimiento de los </a:t>
            </a:r>
            <a:r>
              <a:rPr lang="es-ES" sz="1700" b="1" dirty="0"/>
              <a:t>contralores territoriales y del SINACOF.</a:t>
            </a:r>
          </a:p>
          <a:p>
            <a:pPr>
              <a:buClr>
                <a:schemeClr val="accent2"/>
              </a:buClr>
            </a:pPr>
            <a:endParaRPr lang="es-ES" sz="1700" b="1" dirty="0"/>
          </a:p>
          <a:p>
            <a:pPr marL="285750" indent="-285750" algn="just">
              <a:buClr>
                <a:schemeClr val="accent2"/>
              </a:buClr>
              <a:buFont typeface="Wingdings" charset="2"/>
              <a:buChar char="§"/>
            </a:pPr>
            <a:r>
              <a:rPr lang="es-MX" sz="1700" dirty="0"/>
              <a:t>Las </a:t>
            </a:r>
            <a:r>
              <a:rPr lang="es-MX" sz="1700" b="1" dirty="0"/>
              <a:t>evaluaciones trimestrales y anual </a:t>
            </a:r>
            <a:r>
              <a:rPr lang="es-MX" sz="1700" dirty="0"/>
              <a:t>de las contralorías territoriales respecto de la </a:t>
            </a:r>
            <a:r>
              <a:rPr lang="es-MX" sz="1700" b="1" dirty="0"/>
              <a:t>gestión del año 2020</a:t>
            </a:r>
            <a:r>
              <a:rPr lang="es-MX" sz="1700" dirty="0"/>
              <a:t>, tendrán en consideración las especiales circunstancias surgidas por efecto de la pandemia </a:t>
            </a:r>
            <a:r>
              <a:rPr lang="es-MX" sz="1700" b="1" dirty="0"/>
              <a:t>ocasionada por el COVID-19</a:t>
            </a:r>
            <a:r>
              <a:rPr lang="es-MX" sz="1700" dirty="0"/>
              <a:t>, teniendo en cuenta que las medidas adoptadas por el Gobierno Nacional </a:t>
            </a:r>
            <a:r>
              <a:rPr lang="es-MX" sz="1700" b="1" dirty="0"/>
              <a:t>inciden directamente en la gestión de las contralorías territoriales</a:t>
            </a:r>
            <a:r>
              <a:rPr lang="es-MX" sz="1700" dirty="0"/>
              <a:t>; en consecuencia, tales circunstancias serán valoradas para emitir la certificación anual correspondiente, como </a:t>
            </a:r>
            <a:r>
              <a:rPr lang="es-MX" sz="1700" b="1" dirty="0"/>
              <a:t>explica adelante la OEE</a:t>
            </a:r>
            <a:r>
              <a:rPr lang="es-MX" sz="1700" dirty="0"/>
              <a:t>.</a:t>
            </a:r>
          </a:p>
          <a:p>
            <a:endParaRPr lang="es-CO" sz="1600" dirty="0"/>
          </a:p>
        </p:txBody>
      </p:sp>
      <p:sp>
        <p:nvSpPr>
          <p:cNvPr id="3" name="Rectángulo 2">
            <a:extLst>
              <a:ext uri="{FF2B5EF4-FFF2-40B4-BE49-F238E27FC236}">
                <a16:creationId xmlns="" xmlns:a16="http://schemas.microsoft.com/office/drawing/2014/main" id="{536F0DCB-E872-47EA-999C-17A3571EF7A3}"/>
              </a:ext>
            </a:extLst>
          </p:cNvPr>
          <p:cNvSpPr/>
          <p:nvPr/>
        </p:nvSpPr>
        <p:spPr>
          <a:xfrm>
            <a:off x="611560" y="843558"/>
            <a:ext cx="3503460" cy="369332"/>
          </a:xfrm>
          <a:prstGeom prst="rect">
            <a:avLst/>
          </a:prstGeom>
        </p:spPr>
        <p:txBody>
          <a:bodyPr wrap="none">
            <a:spAutoFit/>
          </a:bodyPr>
          <a:lstStyle/>
          <a:p>
            <a:pPr algn="just" fontAlgn="auto"/>
            <a:r>
              <a:rPr lang="es-ES" b="1" dirty="0">
                <a:solidFill>
                  <a:srgbClr val="C0504D"/>
                </a:solidFill>
              </a:rPr>
              <a:t>Evaluaciones parciales trimestrales</a:t>
            </a:r>
          </a:p>
        </p:txBody>
      </p:sp>
      <p:sp>
        <p:nvSpPr>
          <p:cNvPr id="6" name="Rectángulo 5">
            <a:extLst>
              <a:ext uri="{FF2B5EF4-FFF2-40B4-BE49-F238E27FC236}">
                <a16:creationId xmlns="" xmlns:a16="http://schemas.microsoft.com/office/drawing/2014/main" id="{56CC08B1-3077-495C-A459-F7C19AF06941}"/>
              </a:ext>
            </a:extLst>
          </p:cNvPr>
          <p:cNvSpPr/>
          <p:nvPr/>
        </p:nvSpPr>
        <p:spPr>
          <a:xfrm>
            <a:off x="323528" y="195486"/>
            <a:ext cx="6552728" cy="646331"/>
          </a:xfrm>
          <a:prstGeom prst="rect">
            <a:avLst/>
          </a:prstGeom>
        </p:spPr>
        <p:txBody>
          <a:bodyPr wrap="square">
            <a:spAutoFit/>
          </a:bodyPr>
          <a:lstStyle/>
          <a:p>
            <a:r>
              <a:rPr lang="es-ES" b="1" dirty="0" smtClean="0">
                <a:solidFill>
                  <a:srgbClr val="1F497D"/>
                </a:solidFill>
              </a:rPr>
              <a:t>Parámetros </a:t>
            </a:r>
            <a:r>
              <a:rPr lang="es-ES" b="1" dirty="0">
                <a:solidFill>
                  <a:srgbClr val="1F497D"/>
                </a:solidFill>
              </a:rPr>
              <a:t>para la certificación anual de gestión y las evaluaciones parciales trimestrales de las </a:t>
            </a:r>
            <a:r>
              <a:rPr lang="es-ES" b="1" dirty="0" smtClean="0">
                <a:solidFill>
                  <a:srgbClr val="1F497D"/>
                </a:solidFill>
              </a:rPr>
              <a:t>CT</a:t>
            </a:r>
            <a:endParaRPr lang="es-CO" b="1" dirty="0">
              <a:solidFill>
                <a:srgbClr val="17375E"/>
              </a:solidFill>
            </a:endParaRPr>
          </a:p>
        </p:txBody>
      </p:sp>
    </p:spTree>
    <p:extLst>
      <p:ext uri="{BB962C8B-B14F-4D97-AF65-F5344CB8AC3E}">
        <p14:creationId xmlns:p14="http://schemas.microsoft.com/office/powerpoint/2010/main" val="2676494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p:cNvGrpSpPr/>
          <p:nvPr/>
        </p:nvGrpSpPr>
        <p:grpSpPr>
          <a:xfrm>
            <a:off x="611560" y="987574"/>
            <a:ext cx="7776864" cy="4104456"/>
            <a:chOff x="1056425" y="1131590"/>
            <a:chExt cx="7043967" cy="4011910"/>
          </a:xfrm>
        </p:grpSpPr>
        <p:sp>
          <p:nvSpPr>
            <p:cNvPr id="41" name="TextBox 40">
              <a:extLst>
                <a:ext uri="{FF2B5EF4-FFF2-40B4-BE49-F238E27FC236}">
                  <a16:creationId xmlns="" xmlns:a16="http://schemas.microsoft.com/office/drawing/2014/main" id="{42D83626-3C02-6341-B3A2-76850107A99E}"/>
                </a:ext>
              </a:extLst>
            </p:cNvPr>
            <p:cNvSpPr txBox="1"/>
            <p:nvPr/>
          </p:nvSpPr>
          <p:spPr>
            <a:xfrm>
              <a:off x="2717653" y="4015302"/>
              <a:ext cx="1605277" cy="219291"/>
            </a:xfrm>
            <a:prstGeom prst="rect">
              <a:avLst/>
            </a:prstGeom>
            <a:noFill/>
          </p:spPr>
          <p:txBody>
            <a:bodyPr wrap="none" lIns="34290" tIns="17145" rIns="34290" bIns="17145" rtlCol="0" anchor="b" anchorCtr="0">
              <a:spAutoFit/>
            </a:bodyPr>
            <a:lstStyle/>
            <a:p>
              <a:pPr algn="ctr"/>
              <a:r>
                <a:rPr lang="es-ES" sz="1200" b="1" dirty="0" smtClean="0">
                  <a:solidFill>
                    <a:schemeClr val="tx2"/>
                  </a:solidFill>
                  <a:ea typeface="League Spartan" charset="0"/>
                  <a:cs typeface="Poppins SemiBold" pitchFamily="2" charset="77"/>
                </a:rPr>
                <a:t>1o de abril – 30 de junio </a:t>
              </a:r>
              <a:endParaRPr lang="es-ES" sz="1200" b="1" dirty="0">
                <a:solidFill>
                  <a:schemeClr val="tx2"/>
                </a:solidFill>
                <a:ea typeface="League Spartan" charset="0"/>
                <a:cs typeface="Poppins SemiBold" pitchFamily="2" charset="77"/>
              </a:endParaRPr>
            </a:p>
          </p:txBody>
        </p:sp>
        <p:sp>
          <p:nvSpPr>
            <p:cNvPr id="42" name="Subtitle 2">
              <a:extLst>
                <a:ext uri="{FF2B5EF4-FFF2-40B4-BE49-F238E27FC236}">
                  <a16:creationId xmlns="" xmlns:a16="http://schemas.microsoft.com/office/drawing/2014/main" id="{CE304D7A-096D-DC47-8113-D6C8ACA2D657}"/>
                </a:ext>
              </a:extLst>
            </p:cNvPr>
            <p:cNvSpPr txBox="1">
              <a:spLocks/>
            </p:cNvSpPr>
            <p:nvPr/>
          </p:nvSpPr>
          <p:spPr>
            <a:xfrm>
              <a:off x="2699792" y="4299942"/>
              <a:ext cx="1697776" cy="222069"/>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900" dirty="0" smtClean="0">
                  <a:latin typeface="+mn-lt"/>
                  <a:ea typeface="Open Sans Light" panose="020B0306030504020204" pitchFamily="34" charset="0"/>
                  <a:cs typeface="Open Sans Light" panose="020B0306030504020204" pitchFamily="34" charset="0"/>
                </a:rPr>
                <a:t>Entrega de informe: 15 de agosto</a:t>
              </a:r>
              <a:endParaRPr lang="es-ES" sz="900" dirty="0">
                <a:latin typeface="+mn-lt"/>
                <a:ea typeface="Open Sans Light" panose="020B0306030504020204" pitchFamily="34" charset="0"/>
                <a:cs typeface="Open Sans Light" panose="020B0306030504020204" pitchFamily="34" charset="0"/>
              </a:endParaRPr>
            </a:p>
          </p:txBody>
        </p:sp>
        <p:sp>
          <p:nvSpPr>
            <p:cNvPr id="45" name="TextBox 44">
              <a:extLst>
                <a:ext uri="{FF2B5EF4-FFF2-40B4-BE49-F238E27FC236}">
                  <a16:creationId xmlns="" xmlns:a16="http://schemas.microsoft.com/office/drawing/2014/main" id="{FD5782D8-E974-3E43-B3F5-2C44F35CEAAA}"/>
                </a:ext>
              </a:extLst>
            </p:cNvPr>
            <p:cNvSpPr txBox="1"/>
            <p:nvPr/>
          </p:nvSpPr>
          <p:spPr>
            <a:xfrm>
              <a:off x="5796136" y="3507854"/>
              <a:ext cx="1736623" cy="219291"/>
            </a:xfrm>
            <a:prstGeom prst="rect">
              <a:avLst/>
            </a:prstGeom>
            <a:noFill/>
          </p:spPr>
          <p:txBody>
            <a:bodyPr wrap="none" lIns="34290" tIns="17145" rIns="34290" bIns="17145" rtlCol="0" anchor="b" anchorCtr="0">
              <a:spAutoFit/>
            </a:bodyPr>
            <a:lstStyle/>
            <a:p>
              <a:pPr algn="ctr"/>
              <a:r>
                <a:rPr lang="es-ES" sz="1200" b="1" dirty="0" smtClean="0">
                  <a:solidFill>
                    <a:schemeClr val="tx2"/>
                  </a:solidFill>
                  <a:ea typeface="League Spartan" charset="0"/>
                  <a:cs typeface="Poppins SemiBold" pitchFamily="2" charset="77"/>
                </a:rPr>
                <a:t>1o de enero - 31 de marzo</a:t>
              </a:r>
              <a:endParaRPr lang="es-ES" sz="1200" b="1" dirty="0">
                <a:solidFill>
                  <a:schemeClr val="tx2"/>
                </a:solidFill>
                <a:ea typeface="League Spartan" charset="0"/>
                <a:cs typeface="Poppins SemiBold" pitchFamily="2" charset="77"/>
              </a:endParaRPr>
            </a:p>
          </p:txBody>
        </p:sp>
        <p:sp>
          <p:nvSpPr>
            <p:cNvPr id="46" name="Subtitle 2">
              <a:extLst>
                <a:ext uri="{FF2B5EF4-FFF2-40B4-BE49-F238E27FC236}">
                  <a16:creationId xmlns="" xmlns:a16="http://schemas.microsoft.com/office/drawing/2014/main" id="{222E5A9D-AB67-BD4D-94B1-D36A18316B99}"/>
                </a:ext>
              </a:extLst>
            </p:cNvPr>
            <p:cNvSpPr txBox="1">
              <a:spLocks/>
            </p:cNvSpPr>
            <p:nvPr/>
          </p:nvSpPr>
          <p:spPr>
            <a:xfrm>
              <a:off x="5868144" y="3723878"/>
              <a:ext cx="1580166" cy="222069"/>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900" dirty="0" smtClean="0">
                  <a:latin typeface="+mn-lt"/>
                  <a:ea typeface="Open Sans Light" panose="020B0306030504020204" pitchFamily="34" charset="0"/>
                  <a:cs typeface="Open Sans Light" panose="020B0306030504020204" pitchFamily="34" charset="0"/>
                </a:rPr>
                <a:t>Entrega de informe: 15 de mayo</a:t>
              </a:r>
              <a:endParaRPr lang="es-ES" sz="900" dirty="0">
                <a:latin typeface="+mn-lt"/>
                <a:ea typeface="Open Sans Light" panose="020B0306030504020204" pitchFamily="34" charset="0"/>
                <a:cs typeface="Open Sans Light" panose="020B0306030504020204" pitchFamily="34" charset="0"/>
              </a:endParaRPr>
            </a:p>
          </p:txBody>
        </p:sp>
        <p:sp>
          <p:nvSpPr>
            <p:cNvPr id="48" name="TextBox 47">
              <a:extLst>
                <a:ext uri="{FF2B5EF4-FFF2-40B4-BE49-F238E27FC236}">
                  <a16:creationId xmlns="" xmlns:a16="http://schemas.microsoft.com/office/drawing/2014/main" id="{63F8C6F8-CD59-9242-9057-DABD024B3276}"/>
                </a:ext>
              </a:extLst>
            </p:cNvPr>
            <p:cNvSpPr txBox="1"/>
            <p:nvPr/>
          </p:nvSpPr>
          <p:spPr>
            <a:xfrm>
              <a:off x="4067944" y="1131590"/>
              <a:ext cx="2000593" cy="219291"/>
            </a:xfrm>
            <a:prstGeom prst="rect">
              <a:avLst/>
            </a:prstGeom>
            <a:noFill/>
          </p:spPr>
          <p:txBody>
            <a:bodyPr wrap="none" lIns="34290" tIns="17145" rIns="34290" bIns="17145" rtlCol="0" anchor="b" anchorCtr="0">
              <a:spAutoFit/>
            </a:bodyPr>
            <a:lstStyle/>
            <a:p>
              <a:pPr algn="ctr"/>
              <a:r>
                <a:rPr lang="es-ES" sz="1200" b="1" dirty="0" smtClean="0">
                  <a:solidFill>
                    <a:schemeClr val="tx2"/>
                  </a:solidFill>
                  <a:ea typeface="League Spartan" charset="0"/>
                  <a:cs typeface="Poppins SemiBold" pitchFamily="2" charset="77"/>
                </a:rPr>
                <a:t>1o de julio – 30 de septiembre</a:t>
              </a:r>
              <a:endParaRPr lang="es-ES" sz="1200" b="1" dirty="0">
                <a:solidFill>
                  <a:schemeClr val="tx2"/>
                </a:solidFill>
                <a:ea typeface="League Spartan" charset="0"/>
                <a:cs typeface="Poppins SemiBold" pitchFamily="2" charset="77"/>
              </a:endParaRPr>
            </a:p>
          </p:txBody>
        </p:sp>
        <p:sp>
          <p:nvSpPr>
            <p:cNvPr id="49" name="Subtitle 2">
              <a:extLst>
                <a:ext uri="{FF2B5EF4-FFF2-40B4-BE49-F238E27FC236}">
                  <a16:creationId xmlns="" xmlns:a16="http://schemas.microsoft.com/office/drawing/2014/main" id="{FE55984F-3BFB-7645-9F17-8C33B51506CF}"/>
                </a:ext>
              </a:extLst>
            </p:cNvPr>
            <p:cNvSpPr txBox="1">
              <a:spLocks/>
            </p:cNvSpPr>
            <p:nvPr/>
          </p:nvSpPr>
          <p:spPr>
            <a:xfrm>
              <a:off x="4067944" y="1347614"/>
              <a:ext cx="1971867" cy="222069"/>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900" dirty="0" smtClean="0">
                  <a:latin typeface="+mn-lt"/>
                  <a:ea typeface="Open Sans Light" panose="020B0306030504020204" pitchFamily="34" charset="0"/>
                  <a:cs typeface="Open Sans Light" panose="020B0306030504020204" pitchFamily="34" charset="0"/>
                </a:rPr>
                <a:t>Entrega de informe: 15 de noviembre</a:t>
              </a:r>
              <a:endParaRPr lang="es-ES" sz="900" dirty="0">
                <a:latin typeface="+mn-lt"/>
                <a:ea typeface="Open Sans Light" panose="020B0306030504020204" pitchFamily="34" charset="0"/>
                <a:cs typeface="Open Sans Light" panose="020B0306030504020204" pitchFamily="34" charset="0"/>
              </a:endParaRPr>
            </a:p>
          </p:txBody>
        </p:sp>
        <p:sp>
          <p:nvSpPr>
            <p:cNvPr id="51" name="TextBox 50">
              <a:extLst>
                <a:ext uri="{FF2B5EF4-FFF2-40B4-BE49-F238E27FC236}">
                  <a16:creationId xmlns="" xmlns:a16="http://schemas.microsoft.com/office/drawing/2014/main" id="{D3648A2B-A21F-2E49-8A27-0F43BB46E4A7}"/>
                </a:ext>
              </a:extLst>
            </p:cNvPr>
            <p:cNvSpPr txBox="1"/>
            <p:nvPr/>
          </p:nvSpPr>
          <p:spPr>
            <a:xfrm>
              <a:off x="1115616" y="1635646"/>
              <a:ext cx="1766154" cy="219291"/>
            </a:xfrm>
            <a:prstGeom prst="rect">
              <a:avLst/>
            </a:prstGeom>
            <a:noFill/>
          </p:spPr>
          <p:txBody>
            <a:bodyPr wrap="none" lIns="34290" tIns="17145" rIns="34290" bIns="17145" rtlCol="0" anchor="b" anchorCtr="0">
              <a:spAutoFit/>
            </a:bodyPr>
            <a:lstStyle/>
            <a:p>
              <a:pPr algn="ctr"/>
              <a:r>
                <a:rPr lang="es-ES" sz="1200" b="1" dirty="0" smtClean="0">
                  <a:solidFill>
                    <a:schemeClr val="tx2"/>
                  </a:solidFill>
                  <a:ea typeface="League Spartan" charset="0"/>
                  <a:cs typeface="Poppins SemiBold" pitchFamily="2" charset="77"/>
                </a:rPr>
                <a:t>1o de enero – 31 de marzo</a:t>
              </a:r>
              <a:endParaRPr lang="es-ES" sz="1200" b="1" dirty="0">
                <a:solidFill>
                  <a:schemeClr val="tx2"/>
                </a:solidFill>
                <a:ea typeface="League Spartan" charset="0"/>
                <a:cs typeface="Poppins SemiBold" pitchFamily="2" charset="77"/>
              </a:endParaRPr>
            </a:p>
          </p:txBody>
        </p:sp>
        <p:sp>
          <p:nvSpPr>
            <p:cNvPr id="52" name="Subtitle 2">
              <a:extLst>
                <a:ext uri="{FF2B5EF4-FFF2-40B4-BE49-F238E27FC236}">
                  <a16:creationId xmlns="" xmlns:a16="http://schemas.microsoft.com/office/drawing/2014/main" id="{33BE80FB-857C-C040-8A11-4B55D92BA688}"/>
                </a:ext>
              </a:extLst>
            </p:cNvPr>
            <p:cNvSpPr txBox="1">
              <a:spLocks/>
            </p:cNvSpPr>
            <p:nvPr/>
          </p:nvSpPr>
          <p:spPr>
            <a:xfrm>
              <a:off x="1205100" y="1831675"/>
              <a:ext cx="1580166" cy="222069"/>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900" dirty="0" smtClean="0">
                  <a:latin typeface="+mn-lt"/>
                  <a:ea typeface="Open Sans Light" panose="020B0306030504020204" pitchFamily="34" charset="0"/>
                  <a:cs typeface="Open Sans Light" panose="020B0306030504020204" pitchFamily="34" charset="0"/>
                </a:rPr>
                <a:t>Entrega de informe: 15 de mayo</a:t>
              </a:r>
              <a:endParaRPr lang="es-ES" sz="900" dirty="0">
                <a:latin typeface="+mn-lt"/>
                <a:ea typeface="Open Sans Light" panose="020B0306030504020204" pitchFamily="34" charset="0"/>
                <a:cs typeface="Open Sans Light" panose="020B0306030504020204" pitchFamily="34" charset="0"/>
              </a:endParaRPr>
            </a:p>
          </p:txBody>
        </p:sp>
        <p:sp>
          <p:nvSpPr>
            <p:cNvPr id="53" name="Freeform 52">
              <a:extLst>
                <a:ext uri="{FF2B5EF4-FFF2-40B4-BE49-F238E27FC236}">
                  <a16:creationId xmlns="" xmlns:a16="http://schemas.microsoft.com/office/drawing/2014/main" id="{D85C2602-E933-724F-AFAF-3742A8DBD1F0}"/>
                </a:ext>
              </a:extLst>
            </p:cNvPr>
            <p:cNvSpPr>
              <a:spLocks noChangeArrowheads="1"/>
            </p:cNvSpPr>
            <p:nvPr/>
          </p:nvSpPr>
          <p:spPr bwMode="auto">
            <a:xfrm>
              <a:off x="3406837" y="3657800"/>
              <a:ext cx="228459" cy="228400"/>
            </a:xfrm>
            <a:custGeom>
              <a:avLst/>
              <a:gdLst>
                <a:gd name="connsiteX0" fmla="*/ 283873 w 562799"/>
                <a:gd name="connsiteY0" fmla="*/ 128613 h 562800"/>
                <a:gd name="connsiteX1" fmla="*/ 434187 w 562799"/>
                <a:gd name="connsiteY1" fmla="*/ 280050 h 562800"/>
                <a:gd name="connsiteX2" fmla="*/ 283873 w 562799"/>
                <a:gd name="connsiteY2" fmla="*/ 429243 h 562800"/>
                <a:gd name="connsiteX3" fmla="*/ 133558 w 562799"/>
                <a:gd name="connsiteY3" fmla="*/ 280050 h 562800"/>
                <a:gd name="connsiteX4" fmla="*/ 283873 w 562799"/>
                <a:gd name="connsiteY4" fmla="*/ 128613 h 562800"/>
                <a:gd name="connsiteX5" fmla="*/ 281400 w 562799"/>
                <a:gd name="connsiteY5" fmla="*/ 93425 h 562800"/>
                <a:gd name="connsiteX6" fmla="*/ 93425 w 562799"/>
                <a:gd name="connsiteY6" fmla="*/ 282526 h 562800"/>
                <a:gd name="connsiteX7" fmla="*/ 281400 w 562799"/>
                <a:gd name="connsiteY7" fmla="*/ 469376 h 562800"/>
                <a:gd name="connsiteX8" fmla="*/ 469375 w 562799"/>
                <a:gd name="connsiteY8" fmla="*/ 282526 h 562800"/>
                <a:gd name="connsiteX9" fmla="*/ 281400 w 562799"/>
                <a:gd name="connsiteY9" fmla="*/ 93425 h 562800"/>
                <a:gd name="connsiteX10" fmla="*/ 281400 w 562799"/>
                <a:gd name="connsiteY10" fmla="*/ 0 h 562800"/>
                <a:gd name="connsiteX11" fmla="*/ 562799 w 562799"/>
                <a:gd name="connsiteY11" fmla="*/ 282526 h 562800"/>
                <a:gd name="connsiteX12" fmla="*/ 281400 w 562799"/>
                <a:gd name="connsiteY12" fmla="*/ 562800 h 562800"/>
                <a:gd name="connsiteX13" fmla="*/ 0 w 562799"/>
                <a:gd name="connsiteY13" fmla="*/ 282526 h 562800"/>
                <a:gd name="connsiteX14" fmla="*/ 281400 w 562799"/>
                <a:gd name="connsiteY14" fmla="*/ 0 h 56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2799" h="562800">
                  <a:moveTo>
                    <a:pt x="283873" y="128613"/>
                  </a:moveTo>
                  <a:cubicBezTo>
                    <a:pt x="366882" y="128613"/>
                    <a:pt x="434187" y="195918"/>
                    <a:pt x="434187" y="280050"/>
                  </a:cubicBezTo>
                  <a:cubicBezTo>
                    <a:pt x="434187" y="363060"/>
                    <a:pt x="366882" y="429243"/>
                    <a:pt x="283873" y="429243"/>
                  </a:cubicBezTo>
                  <a:cubicBezTo>
                    <a:pt x="200863" y="429243"/>
                    <a:pt x="133558" y="363060"/>
                    <a:pt x="133558" y="280050"/>
                  </a:cubicBezTo>
                  <a:cubicBezTo>
                    <a:pt x="133558" y="195918"/>
                    <a:pt x="200863" y="128613"/>
                    <a:pt x="283873" y="128613"/>
                  </a:cubicBezTo>
                  <a:close/>
                  <a:moveTo>
                    <a:pt x="281400" y="93425"/>
                  </a:moveTo>
                  <a:cubicBezTo>
                    <a:pt x="177845" y="93425"/>
                    <a:pt x="93425" y="177845"/>
                    <a:pt x="93425" y="282526"/>
                  </a:cubicBezTo>
                  <a:cubicBezTo>
                    <a:pt x="93425" y="384955"/>
                    <a:pt x="177845" y="469376"/>
                    <a:pt x="281400" y="469376"/>
                  </a:cubicBezTo>
                  <a:cubicBezTo>
                    <a:pt x="384955" y="469376"/>
                    <a:pt x="469375" y="384955"/>
                    <a:pt x="469375" y="282526"/>
                  </a:cubicBezTo>
                  <a:cubicBezTo>
                    <a:pt x="469375" y="177845"/>
                    <a:pt x="384955" y="93425"/>
                    <a:pt x="281400" y="93425"/>
                  </a:cubicBezTo>
                  <a:close/>
                  <a:moveTo>
                    <a:pt x="281400" y="0"/>
                  </a:moveTo>
                  <a:cubicBezTo>
                    <a:pt x="436732" y="0"/>
                    <a:pt x="562799" y="126067"/>
                    <a:pt x="562799" y="282526"/>
                  </a:cubicBezTo>
                  <a:cubicBezTo>
                    <a:pt x="562799" y="436733"/>
                    <a:pt x="436732" y="562800"/>
                    <a:pt x="281400" y="562800"/>
                  </a:cubicBezTo>
                  <a:cubicBezTo>
                    <a:pt x="126067" y="562800"/>
                    <a:pt x="0" y="436733"/>
                    <a:pt x="0" y="282526"/>
                  </a:cubicBezTo>
                  <a:cubicBezTo>
                    <a:pt x="0" y="126067"/>
                    <a:pt x="126067" y="0"/>
                    <a:pt x="281400" y="0"/>
                  </a:cubicBezTo>
                  <a:close/>
                </a:path>
              </a:pathLst>
            </a:custGeom>
            <a:solidFill>
              <a:schemeClr val="accent2"/>
            </a:solidFill>
            <a:ln>
              <a:noFill/>
            </a:ln>
            <a:effectLst/>
          </p:spPr>
          <p:txBody>
            <a:bodyPr wrap="square" lIns="34290" tIns="17145" rIns="34290" bIns="17145" anchor="ctr">
              <a:noAutofit/>
            </a:bodyPr>
            <a:lstStyle/>
            <a:p>
              <a:endParaRPr lang="en-US" sz="2400" dirty="0">
                <a:solidFill>
                  <a:schemeClr val="tx2"/>
                </a:solidFill>
              </a:endParaRPr>
            </a:p>
          </p:txBody>
        </p:sp>
        <p:sp>
          <p:nvSpPr>
            <p:cNvPr id="8" name="Freeform 6">
              <a:extLst>
                <a:ext uri="{FF2B5EF4-FFF2-40B4-BE49-F238E27FC236}">
                  <a16:creationId xmlns="" xmlns:a16="http://schemas.microsoft.com/office/drawing/2014/main" id="{6F6A33F4-2517-6143-8937-2169882FF6CB}"/>
                </a:ext>
              </a:extLst>
            </p:cNvPr>
            <p:cNvSpPr>
              <a:spLocks noChangeArrowheads="1"/>
            </p:cNvSpPr>
            <p:nvPr/>
          </p:nvSpPr>
          <p:spPr bwMode="auto">
            <a:xfrm>
              <a:off x="3503222" y="3250274"/>
              <a:ext cx="38152" cy="425594"/>
            </a:xfrm>
            <a:custGeom>
              <a:avLst/>
              <a:gdLst>
                <a:gd name="T0" fmla="*/ 83 w 84"/>
                <a:gd name="T1" fmla="*/ 936 h 937"/>
                <a:gd name="T2" fmla="*/ 0 w 84"/>
                <a:gd name="T3" fmla="*/ 936 h 937"/>
                <a:gd name="T4" fmla="*/ 0 w 84"/>
                <a:gd name="T5" fmla="*/ 0 h 937"/>
                <a:gd name="T6" fmla="*/ 83 w 84"/>
                <a:gd name="T7" fmla="*/ 0 h 937"/>
                <a:gd name="T8" fmla="*/ 83 w 84"/>
                <a:gd name="T9" fmla="*/ 936 h 937"/>
              </a:gdLst>
              <a:ahLst/>
              <a:cxnLst>
                <a:cxn ang="0">
                  <a:pos x="T0" y="T1"/>
                </a:cxn>
                <a:cxn ang="0">
                  <a:pos x="T2" y="T3"/>
                </a:cxn>
                <a:cxn ang="0">
                  <a:pos x="T4" y="T5"/>
                </a:cxn>
                <a:cxn ang="0">
                  <a:pos x="T6" y="T7"/>
                </a:cxn>
                <a:cxn ang="0">
                  <a:pos x="T8" y="T9"/>
                </a:cxn>
              </a:cxnLst>
              <a:rect l="0" t="0" r="r" b="b"/>
              <a:pathLst>
                <a:path w="84" h="937">
                  <a:moveTo>
                    <a:pt x="83" y="936"/>
                  </a:moveTo>
                  <a:lnTo>
                    <a:pt x="0" y="936"/>
                  </a:lnTo>
                  <a:lnTo>
                    <a:pt x="0" y="0"/>
                  </a:lnTo>
                  <a:lnTo>
                    <a:pt x="83" y="0"/>
                  </a:lnTo>
                  <a:lnTo>
                    <a:pt x="83" y="936"/>
                  </a:lnTo>
                </a:path>
              </a:pathLst>
            </a:custGeom>
            <a:solidFill>
              <a:schemeClr val="accent2"/>
            </a:solidFill>
            <a:ln>
              <a:noFill/>
            </a:ln>
            <a:effectLst/>
          </p:spPr>
          <p:txBody>
            <a:bodyPr wrap="none" lIns="34290" tIns="17145" rIns="34290" bIns="17145" anchor="ctr"/>
            <a:lstStyle/>
            <a:p>
              <a:endParaRPr lang="en-US" sz="2400" dirty="0">
                <a:solidFill>
                  <a:schemeClr val="tx2"/>
                </a:solidFill>
              </a:endParaRPr>
            </a:p>
          </p:txBody>
        </p:sp>
        <p:sp>
          <p:nvSpPr>
            <p:cNvPr id="55" name="Freeform 54">
              <a:extLst>
                <a:ext uri="{FF2B5EF4-FFF2-40B4-BE49-F238E27FC236}">
                  <a16:creationId xmlns="" xmlns:a16="http://schemas.microsoft.com/office/drawing/2014/main" id="{EAB018A6-1767-BF45-B4AD-FEF538105249}"/>
                </a:ext>
              </a:extLst>
            </p:cNvPr>
            <p:cNvSpPr>
              <a:spLocks noChangeArrowheads="1"/>
            </p:cNvSpPr>
            <p:nvPr/>
          </p:nvSpPr>
          <p:spPr bwMode="auto">
            <a:xfrm>
              <a:off x="4932946" y="1847020"/>
              <a:ext cx="228459" cy="228400"/>
            </a:xfrm>
            <a:custGeom>
              <a:avLst/>
              <a:gdLst>
                <a:gd name="connsiteX0" fmla="*/ 277807 w 562799"/>
                <a:gd name="connsiteY0" fmla="*/ 128613 h 562801"/>
                <a:gd name="connsiteX1" fmla="*/ 429242 w 562799"/>
                <a:gd name="connsiteY1" fmla="*/ 278928 h 562801"/>
                <a:gd name="connsiteX2" fmla="*/ 277807 w 562799"/>
                <a:gd name="connsiteY2" fmla="*/ 429243 h 562801"/>
                <a:gd name="connsiteX3" fmla="*/ 128615 w 562799"/>
                <a:gd name="connsiteY3" fmla="*/ 278928 h 562801"/>
                <a:gd name="connsiteX4" fmla="*/ 277807 w 562799"/>
                <a:gd name="connsiteY4" fmla="*/ 128613 h 562801"/>
                <a:gd name="connsiteX5" fmla="*/ 281400 w 562799"/>
                <a:gd name="connsiteY5" fmla="*/ 93425 h 562801"/>
                <a:gd name="connsiteX6" fmla="*/ 93425 w 562799"/>
                <a:gd name="connsiteY6" fmla="*/ 281400 h 562801"/>
                <a:gd name="connsiteX7" fmla="*/ 281400 w 562799"/>
                <a:gd name="connsiteY7" fmla="*/ 469376 h 562801"/>
                <a:gd name="connsiteX8" fmla="*/ 469375 w 562799"/>
                <a:gd name="connsiteY8" fmla="*/ 281400 h 562801"/>
                <a:gd name="connsiteX9" fmla="*/ 281400 w 562799"/>
                <a:gd name="connsiteY9" fmla="*/ 93425 h 562801"/>
                <a:gd name="connsiteX10" fmla="*/ 281400 w 562799"/>
                <a:gd name="connsiteY10" fmla="*/ 0 h 562801"/>
                <a:gd name="connsiteX11" fmla="*/ 562799 w 562799"/>
                <a:gd name="connsiteY11" fmla="*/ 281400 h 562801"/>
                <a:gd name="connsiteX12" fmla="*/ 281400 w 562799"/>
                <a:gd name="connsiteY12" fmla="*/ 562801 h 562801"/>
                <a:gd name="connsiteX13" fmla="*/ 0 w 562799"/>
                <a:gd name="connsiteY13" fmla="*/ 281400 h 562801"/>
                <a:gd name="connsiteX14" fmla="*/ 281400 w 562799"/>
                <a:gd name="connsiteY14" fmla="*/ 0 h 56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2799" h="562801">
                  <a:moveTo>
                    <a:pt x="277807" y="128613"/>
                  </a:moveTo>
                  <a:cubicBezTo>
                    <a:pt x="361938" y="128613"/>
                    <a:pt x="429242" y="195919"/>
                    <a:pt x="429242" y="278928"/>
                  </a:cubicBezTo>
                  <a:cubicBezTo>
                    <a:pt x="429242" y="361938"/>
                    <a:pt x="361938" y="429243"/>
                    <a:pt x="277807" y="429243"/>
                  </a:cubicBezTo>
                  <a:cubicBezTo>
                    <a:pt x="194798" y="429243"/>
                    <a:pt x="128615" y="361938"/>
                    <a:pt x="128615" y="278928"/>
                  </a:cubicBezTo>
                  <a:cubicBezTo>
                    <a:pt x="128615" y="195919"/>
                    <a:pt x="194798" y="128613"/>
                    <a:pt x="277807" y="128613"/>
                  </a:cubicBezTo>
                  <a:close/>
                  <a:moveTo>
                    <a:pt x="281400" y="93425"/>
                  </a:moveTo>
                  <a:cubicBezTo>
                    <a:pt x="177845" y="93425"/>
                    <a:pt x="93425" y="177845"/>
                    <a:pt x="93425" y="281400"/>
                  </a:cubicBezTo>
                  <a:cubicBezTo>
                    <a:pt x="93425" y="386081"/>
                    <a:pt x="177845" y="469376"/>
                    <a:pt x="281400" y="469376"/>
                  </a:cubicBezTo>
                  <a:cubicBezTo>
                    <a:pt x="386080" y="469376"/>
                    <a:pt x="469375" y="386081"/>
                    <a:pt x="469375" y="281400"/>
                  </a:cubicBezTo>
                  <a:cubicBezTo>
                    <a:pt x="469375" y="177845"/>
                    <a:pt x="386080" y="93425"/>
                    <a:pt x="281400" y="93425"/>
                  </a:cubicBezTo>
                  <a:close/>
                  <a:moveTo>
                    <a:pt x="281400" y="0"/>
                  </a:moveTo>
                  <a:cubicBezTo>
                    <a:pt x="437858" y="0"/>
                    <a:pt x="562799" y="126067"/>
                    <a:pt x="562799" y="281400"/>
                  </a:cubicBezTo>
                  <a:cubicBezTo>
                    <a:pt x="562799" y="436733"/>
                    <a:pt x="437858" y="562801"/>
                    <a:pt x="281400" y="562801"/>
                  </a:cubicBezTo>
                  <a:cubicBezTo>
                    <a:pt x="127193" y="562801"/>
                    <a:pt x="0" y="436733"/>
                    <a:pt x="0" y="281400"/>
                  </a:cubicBezTo>
                  <a:cubicBezTo>
                    <a:pt x="0" y="126067"/>
                    <a:pt x="127193" y="0"/>
                    <a:pt x="281400" y="0"/>
                  </a:cubicBezTo>
                  <a:close/>
                </a:path>
              </a:pathLst>
            </a:custGeom>
            <a:solidFill>
              <a:schemeClr val="accent3"/>
            </a:solidFill>
            <a:ln>
              <a:noFill/>
            </a:ln>
            <a:effectLst/>
          </p:spPr>
          <p:txBody>
            <a:bodyPr wrap="square" lIns="34290" tIns="17145" rIns="34290" bIns="17145" anchor="ctr">
              <a:noAutofit/>
            </a:bodyPr>
            <a:lstStyle/>
            <a:p>
              <a:endParaRPr lang="en-US" sz="2400" dirty="0">
                <a:solidFill>
                  <a:schemeClr val="tx2"/>
                </a:solidFill>
              </a:endParaRPr>
            </a:p>
          </p:txBody>
        </p:sp>
        <p:sp>
          <p:nvSpPr>
            <p:cNvPr id="11" name="Freeform 9">
              <a:extLst>
                <a:ext uri="{FF2B5EF4-FFF2-40B4-BE49-F238E27FC236}">
                  <a16:creationId xmlns="" xmlns:a16="http://schemas.microsoft.com/office/drawing/2014/main" id="{672881E0-C35D-2441-B317-0847A1F7CEE9}"/>
                </a:ext>
              </a:extLst>
            </p:cNvPr>
            <p:cNvSpPr>
              <a:spLocks noChangeArrowheads="1"/>
            </p:cNvSpPr>
            <p:nvPr/>
          </p:nvSpPr>
          <p:spPr bwMode="auto">
            <a:xfrm>
              <a:off x="5027323" y="2055801"/>
              <a:ext cx="38154" cy="425594"/>
            </a:xfrm>
            <a:custGeom>
              <a:avLst/>
              <a:gdLst>
                <a:gd name="T0" fmla="*/ 83 w 84"/>
                <a:gd name="T1" fmla="*/ 936 h 937"/>
                <a:gd name="T2" fmla="*/ 0 w 84"/>
                <a:gd name="T3" fmla="*/ 936 h 937"/>
                <a:gd name="T4" fmla="*/ 0 w 84"/>
                <a:gd name="T5" fmla="*/ 0 h 937"/>
                <a:gd name="T6" fmla="*/ 83 w 84"/>
                <a:gd name="T7" fmla="*/ 0 h 937"/>
                <a:gd name="T8" fmla="*/ 83 w 84"/>
                <a:gd name="T9" fmla="*/ 936 h 937"/>
              </a:gdLst>
              <a:ahLst/>
              <a:cxnLst>
                <a:cxn ang="0">
                  <a:pos x="T0" y="T1"/>
                </a:cxn>
                <a:cxn ang="0">
                  <a:pos x="T2" y="T3"/>
                </a:cxn>
                <a:cxn ang="0">
                  <a:pos x="T4" y="T5"/>
                </a:cxn>
                <a:cxn ang="0">
                  <a:pos x="T6" y="T7"/>
                </a:cxn>
                <a:cxn ang="0">
                  <a:pos x="T8" y="T9"/>
                </a:cxn>
              </a:cxnLst>
              <a:rect l="0" t="0" r="r" b="b"/>
              <a:pathLst>
                <a:path w="84" h="937">
                  <a:moveTo>
                    <a:pt x="83" y="936"/>
                  </a:moveTo>
                  <a:lnTo>
                    <a:pt x="0" y="936"/>
                  </a:lnTo>
                  <a:lnTo>
                    <a:pt x="0" y="0"/>
                  </a:lnTo>
                  <a:lnTo>
                    <a:pt x="83" y="0"/>
                  </a:lnTo>
                  <a:lnTo>
                    <a:pt x="83" y="936"/>
                  </a:lnTo>
                </a:path>
              </a:pathLst>
            </a:custGeom>
            <a:solidFill>
              <a:schemeClr val="accent3"/>
            </a:solidFill>
            <a:ln>
              <a:noFill/>
            </a:ln>
            <a:effectLst/>
          </p:spPr>
          <p:txBody>
            <a:bodyPr wrap="none" lIns="34290" tIns="17145" rIns="34290" bIns="17145" anchor="ctr"/>
            <a:lstStyle/>
            <a:p>
              <a:endParaRPr lang="en-US" sz="2400" dirty="0">
                <a:solidFill>
                  <a:schemeClr val="tx2"/>
                </a:solidFill>
              </a:endParaRPr>
            </a:p>
          </p:txBody>
        </p:sp>
        <p:sp>
          <p:nvSpPr>
            <p:cNvPr id="15" name="Freeform 13">
              <a:extLst>
                <a:ext uri="{FF2B5EF4-FFF2-40B4-BE49-F238E27FC236}">
                  <a16:creationId xmlns="" xmlns:a16="http://schemas.microsoft.com/office/drawing/2014/main" id="{9B55DA9C-7034-A945-949A-6B327F60BF92}"/>
                </a:ext>
              </a:extLst>
            </p:cNvPr>
            <p:cNvSpPr>
              <a:spLocks noChangeArrowheads="1"/>
            </p:cNvSpPr>
            <p:nvPr/>
          </p:nvSpPr>
          <p:spPr bwMode="auto">
            <a:xfrm>
              <a:off x="1056426" y="3003349"/>
              <a:ext cx="1879525" cy="554074"/>
            </a:xfrm>
            <a:custGeom>
              <a:avLst/>
              <a:gdLst>
                <a:gd name="T0" fmla="*/ 4126 w 4127"/>
                <a:gd name="T1" fmla="*/ 1218 h 1219"/>
                <a:gd name="T2" fmla="*/ 609 w 4127"/>
                <a:gd name="T3" fmla="*/ 1218 h 1219"/>
                <a:gd name="T4" fmla="*/ 609 w 4127"/>
                <a:gd name="T5" fmla="*/ 1218 h 1219"/>
                <a:gd name="T6" fmla="*/ 0 w 4127"/>
                <a:gd name="T7" fmla="*/ 609 h 1219"/>
                <a:gd name="T8" fmla="*/ 0 w 4127"/>
                <a:gd name="T9" fmla="*/ 609 h 1219"/>
                <a:gd name="T10" fmla="*/ 609 w 4127"/>
                <a:gd name="T11" fmla="*/ 0 h 1219"/>
                <a:gd name="T12" fmla="*/ 4126 w 4127"/>
                <a:gd name="T13" fmla="*/ 0 h 1219"/>
                <a:gd name="T14" fmla="*/ 4126 w 4127"/>
                <a:gd name="T15" fmla="*/ 1218 h 12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7" h="1219">
                  <a:moveTo>
                    <a:pt x="4126" y="1218"/>
                  </a:moveTo>
                  <a:lnTo>
                    <a:pt x="609" y="1218"/>
                  </a:lnTo>
                  <a:lnTo>
                    <a:pt x="609" y="1218"/>
                  </a:lnTo>
                  <a:cubicBezTo>
                    <a:pt x="273" y="1218"/>
                    <a:pt x="0" y="945"/>
                    <a:pt x="0" y="609"/>
                  </a:cubicBezTo>
                  <a:lnTo>
                    <a:pt x="0" y="609"/>
                  </a:lnTo>
                  <a:cubicBezTo>
                    <a:pt x="0" y="273"/>
                    <a:pt x="273" y="0"/>
                    <a:pt x="609" y="0"/>
                  </a:cubicBezTo>
                  <a:lnTo>
                    <a:pt x="4126" y="0"/>
                  </a:lnTo>
                  <a:lnTo>
                    <a:pt x="4126" y="1218"/>
                  </a:lnTo>
                </a:path>
              </a:pathLst>
            </a:custGeom>
            <a:solidFill>
              <a:schemeClr val="accent1"/>
            </a:solidFill>
            <a:ln>
              <a:noFill/>
            </a:ln>
            <a:effectLst/>
          </p:spPr>
          <p:txBody>
            <a:bodyPr wrap="none" lIns="34290" tIns="17145" rIns="34290" bIns="17145" anchor="ctr"/>
            <a:lstStyle/>
            <a:p>
              <a:endParaRPr lang="en-US" sz="2400" dirty="0">
                <a:solidFill>
                  <a:schemeClr val="tx2"/>
                </a:solidFill>
              </a:endParaRPr>
            </a:p>
          </p:txBody>
        </p:sp>
        <p:sp>
          <p:nvSpPr>
            <p:cNvPr id="16" name="Freeform 14">
              <a:extLst>
                <a:ext uri="{FF2B5EF4-FFF2-40B4-BE49-F238E27FC236}">
                  <a16:creationId xmlns="" xmlns:a16="http://schemas.microsoft.com/office/drawing/2014/main" id="{FC462B09-6800-9B48-BAC3-D6848416BE9B}"/>
                </a:ext>
              </a:extLst>
            </p:cNvPr>
            <p:cNvSpPr>
              <a:spLocks noChangeArrowheads="1"/>
            </p:cNvSpPr>
            <p:nvPr/>
          </p:nvSpPr>
          <p:spPr bwMode="auto">
            <a:xfrm>
              <a:off x="1056425" y="3003349"/>
              <a:ext cx="1588359" cy="475782"/>
            </a:xfrm>
            <a:custGeom>
              <a:avLst/>
              <a:gdLst>
                <a:gd name="T0" fmla="*/ 3489 w 3490"/>
                <a:gd name="T1" fmla="*/ 0 h 1046"/>
                <a:gd name="T2" fmla="*/ 3489 w 3490"/>
                <a:gd name="T3" fmla="*/ 0 h 1046"/>
                <a:gd name="T4" fmla="*/ 1111 w 3490"/>
                <a:gd name="T5" fmla="*/ 1045 h 1046"/>
                <a:gd name="T6" fmla="*/ 1111 w 3490"/>
                <a:gd name="T7" fmla="*/ 1045 h 1046"/>
                <a:gd name="T8" fmla="*/ 71 w 3490"/>
                <a:gd name="T9" fmla="*/ 896 h 1046"/>
                <a:gd name="T10" fmla="*/ 71 w 3490"/>
                <a:gd name="T11" fmla="*/ 896 h 1046"/>
                <a:gd name="T12" fmla="*/ 0 w 3490"/>
                <a:gd name="T13" fmla="*/ 609 h 1046"/>
                <a:gd name="T14" fmla="*/ 0 w 3490"/>
                <a:gd name="T15" fmla="*/ 609 h 1046"/>
                <a:gd name="T16" fmla="*/ 609 w 3490"/>
                <a:gd name="T17" fmla="*/ 0 h 1046"/>
                <a:gd name="T18" fmla="*/ 3489 w 3490"/>
                <a:gd name="T19"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0" h="1046">
                  <a:moveTo>
                    <a:pt x="3489" y="0"/>
                  </a:moveTo>
                  <a:lnTo>
                    <a:pt x="3489" y="0"/>
                  </a:lnTo>
                  <a:cubicBezTo>
                    <a:pt x="3063" y="617"/>
                    <a:pt x="2158" y="1045"/>
                    <a:pt x="1111" y="1045"/>
                  </a:cubicBezTo>
                  <a:lnTo>
                    <a:pt x="1111" y="1045"/>
                  </a:lnTo>
                  <a:cubicBezTo>
                    <a:pt x="742" y="1045"/>
                    <a:pt x="390" y="991"/>
                    <a:pt x="71" y="896"/>
                  </a:cubicBezTo>
                  <a:lnTo>
                    <a:pt x="71" y="896"/>
                  </a:lnTo>
                  <a:cubicBezTo>
                    <a:pt x="26" y="810"/>
                    <a:pt x="0" y="713"/>
                    <a:pt x="0" y="609"/>
                  </a:cubicBezTo>
                  <a:lnTo>
                    <a:pt x="0" y="609"/>
                  </a:lnTo>
                  <a:cubicBezTo>
                    <a:pt x="0" y="273"/>
                    <a:pt x="273" y="0"/>
                    <a:pt x="609" y="0"/>
                  </a:cubicBezTo>
                  <a:lnTo>
                    <a:pt x="3489" y="0"/>
                  </a:lnTo>
                </a:path>
              </a:pathLst>
            </a:custGeom>
            <a:solidFill>
              <a:schemeClr val="accent1">
                <a:lumMod val="60000"/>
                <a:lumOff val="40000"/>
              </a:schemeClr>
            </a:solidFill>
            <a:ln>
              <a:noFill/>
            </a:ln>
            <a:effectLst/>
          </p:spPr>
          <p:txBody>
            <a:bodyPr wrap="none" lIns="34290" tIns="17145" rIns="34290" bIns="17145" anchor="ctr"/>
            <a:lstStyle/>
            <a:p>
              <a:endParaRPr lang="en-US" sz="2400" dirty="0">
                <a:solidFill>
                  <a:schemeClr val="tx2"/>
                </a:solidFill>
              </a:endParaRPr>
            </a:p>
          </p:txBody>
        </p:sp>
        <p:sp>
          <p:nvSpPr>
            <p:cNvPr id="17" name="Freeform 15">
              <a:extLst>
                <a:ext uri="{FF2B5EF4-FFF2-40B4-BE49-F238E27FC236}">
                  <a16:creationId xmlns="" xmlns:a16="http://schemas.microsoft.com/office/drawing/2014/main" id="{95C70F12-2352-5A4A-9108-87D95807F21C}"/>
                </a:ext>
              </a:extLst>
            </p:cNvPr>
            <p:cNvSpPr>
              <a:spLocks noChangeArrowheads="1"/>
            </p:cNvSpPr>
            <p:nvPr/>
          </p:nvSpPr>
          <p:spPr bwMode="auto">
            <a:xfrm>
              <a:off x="2600608" y="3280387"/>
              <a:ext cx="335343" cy="277037"/>
            </a:xfrm>
            <a:custGeom>
              <a:avLst/>
              <a:gdLst>
                <a:gd name="T0" fmla="*/ 734 w 735"/>
                <a:gd name="T1" fmla="*/ 609 h 610"/>
                <a:gd name="T2" fmla="*/ 734 w 735"/>
                <a:gd name="T3" fmla="*/ 0 h 610"/>
                <a:gd name="T4" fmla="*/ 0 w 735"/>
                <a:gd name="T5" fmla="*/ 0 h 610"/>
                <a:gd name="T6" fmla="*/ 734 w 735"/>
                <a:gd name="T7" fmla="*/ 609 h 610"/>
              </a:gdLst>
              <a:ahLst/>
              <a:cxnLst>
                <a:cxn ang="0">
                  <a:pos x="T0" y="T1"/>
                </a:cxn>
                <a:cxn ang="0">
                  <a:pos x="T2" y="T3"/>
                </a:cxn>
                <a:cxn ang="0">
                  <a:pos x="T4" y="T5"/>
                </a:cxn>
                <a:cxn ang="0">
                  <a:pos x="T6" y="T7"/>
                </a:cxn>
              </a:cxnLst>
              <a:rect l="0" t="0" r="r" b="b"/>
              <a:pathLst>
                <a:path w="735" h="610">
                  <a:moveTo>
                    <a:pt x="734" y="609"/>
                  </a:moveTo>
                  <a:lnTo>
                    <a:pt x="734" y="0"/>
                  </a:lnTo>
                  <a:lnTo>
                    <a:pt x="0" y="0"/>
                  </a:lnTo>
                  <a:lnTo>
                    <a:pt x="734" y="609"/>
                  </a:lnTo>
                </a:path>
              </a:pathLst>
            </a:custGeom>
            <a:solidFill>
              <a:schemeClr val="accent1">
                <a:lumMod val="75000"/>
              </a:schemeClr>
            </a:solidFill>
            <a:ln>
              <a:noFill/>
            </a:ln>
            <a:effectLst/>
          </p:spPr>
          <p:txBody>
            <a:bodyPr wrap="none" lIns="34290" tIns="17145" rIns="34290" bIns="17145" anchor="ctr"/>
            <a:lstStyle/>
            <a:p>
              <a:endParaRPr lang="en-US" sz="2400" dirty="0">
                <a:solidFill>
                  <a:schemeClr val="tx2"/>
                </a:solidFill>
              </a:endParaRPr>
            </a:p>
          </p:txBody>
        </p:sp>
        <p:sp>
          <p:nvSpPr>
            <p:cNvPr id="20" name="Freeform 18">
              <a:extLst>
                <a:ext uri="{FF2B5EF4-FFF2-40B4-BE49-F238E27FC236}">
                  <a16:creationId xmlns="" xmlns:a16="http://schemas.microsoft.com/office/drawing/2014/main" id="{294FDC05-F975-7541-8BA0-D25F5FDE1FD7}"/>
                </a:ext>
              </a:extLst>
            </p:cNvPr>
            <p:cNvSpPr>
              <a:spLocks noChangeArrowheads="1"/>
            </p:cNvSpPr>
            <p:nvPr/>
          </p:nvSpPr>
          <p:spPr bwMode="auto">
            <a:xfrm>
              <a:off x="2581532" y="2726312"/>
              <a:ext cx="1877518" cy="554074"/>
            </a:xfrm>
            <a:custGeom>
              <a:avLst/>
              <a:gdLst>
                <a:gd name="T0" fmla="*/ 4124 w 4125"/>
                <a:gd name="T1" fmla="*/ 1217 h 1218"/>
                <a:gd name="T2" fmla="*/ 0 w 4125"/>
                <a:gd name="T3" fmla="*/ 1217 h 1218"/>
                <a:gd name="T4" fmla="*/ 0 w 4125"/>
                <a:gd name="T5" fmla="*/ 142 h 1218"/>
                <a:gd name="T6" fmla="*/ 0 w 4125"/>
                <a:gd name="T7" fmla="*/ 142 h 1218"/>
                <a:gd name="T8" fmla="*/ 144 w 4125"/>
                <a:gd name="T9" fmla="*/ 0 h 1218"/>
                <a:gd name="T10" fmla="*/ 4124 w 4125"/>
                <a:gd name="T11" fmla="*/ 0 h 1218"/>
                <a:gd name="T12" fmla="*/ 4124 w 4125"/>
                <a:gd name="T13" fmla="*/ 1217 h 1218"/>
              </a:gdLst>
              <a:ahLst/>
              <a:cxnLst>
                <a:cxn ang="0">
                  <a:pos x="T0" y="T1"/>
                </a:cxn>
                <a:cxn ang="0">
                  <a:pos x="T2" y="T3"/>
                </a:cxn>
                <a:cxn ang="0">
                  <a:pos x="T4" y="T5"/>
                </a:cxn>
                <a:cxn ang="0">
                  <a:pos x="T6" y="T7"/>
                </a:cxn>
                <a:cxn ang="0">
                  <a:pos x="T8" y="T9"/>
                </a:cxn>
                <a:cxn ang="0">
                  <a:pos x="T10" y="T11"/>
                </a:cxn>
                <a:cxn ang="0">
                  <a:pos x="T12" y="T13"/>
                </a:cxn>
              </a:cxnLst>
              <a:rect l="0" t="0" r="r" b="b"/>
              <a:pathLst>
                <a:path w="4125" h="1218">
                  <a:moveTo>
                    <a:pt x="4124" y="1217"/>
                  </a:moveTo>
                  <a:lnTo>
                    <a:pt x="0" y="1217"/>
                  </a:lnTo>
                  <a:lnTo>
                    <a:pt x="0" y="142"/>
                  </a:lnTo>
                  <a:lnTo>
                    <a:pt x="0" y="142"/>
                  </a:lnTo>
                  <a:cubicBezTo>
                    <a:pt x="0" y="62"/>
                    <a:pt x="64" y="0"/>
                    <a:pt x="144" y="0"/>
                  </a:cubicBezTo>
                  <a:lnTo>
                    <a:pt x="4124" y="0"/>
                  </a:lnTo>
                  <a:lnTo>
                    <a:pt x="4124" y="1217"/>
                  </a:lnTo>
                </a:path>
              </a:pathLst>
            </a:custGeom>
            <a:solidFill>
              <a:schemeClr val="accent2"/>
            </a:solidFill>
            <a:ln>
              <a:noFill/>
            </a:ln>
            <a:effectLst/>
          </p:spPr>
          <p:txBody>
            <a:bodyPr wrap="none" lIns="34290" tIns="17145" rIns="34290" bIns="17145" anchor="ctr"/>
            <a:lstStyle/>
            <a:p>
              <a:endParaRPr lang="en-US" sz="2400" dirty="0">
                <a:solidFill>
                  <a:schemeClr val="tx2"/>
                </a:solidFill>
              </a:endParaRPr>
            </a:p>
          </p:txBody>
        </p:sp>
        <p:sp>
          <p:nvSpPr>
            <p:cNvPr id="21" name="Freeform 19">
              <a:extLst>
                <a:ext uri="{FF2B5EF4-FFF2-40B4-BE49-F238E27FC236}">
                  <a16:creationId xmlns="" xmlns:a16="http://schemas.microsoft.com/office/drawing/2014/main" id="{1D2546FC-5744-EA47-B8E6-94A716D74309}"/>
                </a:ext>
              </a:extLst>
            </p:cNvPr>
            <p:cNvSpPr>
              <a:spLocks noChangeArrowheads="1"/>
            </p:cNvSpPr>
            <p:nvPr/>
          </p:nvSpPr>
          <p:spPr bwMode="auto">
            <a:xfrm>
              <a:off x="2581532" y="2726312"/>
              <a:ext cx="1588360" cy="475782"/>
            </a:xfrm>
            <a:custGeom>
              <a:avLst/>
              <a:gdLst>
                <a:gd name="T0" fmla="*/ 3488 w 3489"/>
                <a:gd name="T1" fmla="*/ 0 h 1044"/>
                <a:gd name="T2" fmla="*/ 3488 w 3489"/>
                <a:gd name="T3" fmla="*/ 0 h 1044"/>
                <a:gd name="T4" fmla="*/ 1111 w 3489"/>
                <a:gd name="T5" fmla="*/ 1043 h 1044"/>
                <a:gd name="T6" fmla="*/ 1111 w 3489"/>
                <a:gd name="T7" fmla="*/ 1043 h 1044"/>
                <a:gd name="T8" fmla="*/ 0 w 3489"/>
                <a:gd name="T9" fmla="*/ 872 h 1044"/>
                <a:gd name="T10" fmla="*/ 0 w 3489"/>
                <a:gd name="T11" fmla="*/ 608 h 1044"/>
                <a:gd name="T12" fmla="*/ 0 w 3489"/>
                <a:gd name="T13" fmla="*/ 608 h 1044"/>
                <a:gd name="T14" fmla="*/ 609 w 3489"/>
                <a:gd name="T15" fmla="*/ 0 h 1044"/>
                <a:gd name="T16" fmla="*/ 3488 w 3489"/>
                <a:gd name="T17"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9" h="1044">
                  <a:moveTo>
                    <a:pt x="3488" y="0"/>
                  </a:moveTo>
                  <a:lnTo>
                    <a:pt x="3488" y="0"/>
                  </a:lnTo>
                  <a:cubicBezTo>
                    <a:pt x="3061" y="616"/>
                    <a:pt x="2158" y="1043"/>
                    <a:pt x="1111" y="1043"/>
                  </a:cubicBezTo>
                  <a:lnTo>
                    <a:pt x="1111" y="1043"/>
                  </a:lnTo>
                  <a:cubicBezTo>
                    <a:pt x="714" y="1043"/>
                    <a:pt x="337" y="982"/>
                    <a:pt x="0" y="872"/>
                  </a:cubicBezTo>
                  <a:lnTo>
                    <a:pt x="0" y="608"/>
                  </a:lnTo>
                  <a:lnTo>
                    <a:pt x="0" y="608"/>
                  </a:lnTo>
                  <a:cubicBezTo>
                    <a:pt x="0" y="271"/>
                    <a:pt x="273" y="0"/>
                    <a:pt x="609" y="0"/>
                  </a:cubicBezTo>
                  <a:lnTo>
                    <a:pt x="3488" y="0"/>
                  </a:lnTo>
                </a:path>
              </a:pathLst>
            </a:custGeom>
            <a:solidFill>
              <a:schemeClr val="accent2">
                <a:lumMod val="60000"/>
                <a:lumOff val="40000"/>
              </a:schemeClr>
            </a:solidFill>
            <a:ln>
              <a:noFill/>
            </a:ln>
            <a:effectLst/>
          </p:spPr>
          <p:txBody>
            <a:bodyPr wrap="none" lIns="34290" tIns="17145" rIns="34290" bIns="17145" anchor="ctr"/>
            <a:lstStyle/>
            <a:p>
              <a:endParaRPr lang="en-US" sz="2400" dirty="0">
                <a:solidFill>
                  <a:schemeClr val="tx2"/>
                </a:solidFill>
              </a:endParaRPr>
            </a:p>
          </p:txBody>
        </p:sp>
        <p:sp>
          <p:nvSpPr>
            <p:cNvPr id="22" name="Freeform 20">
              <a:extLst>
                <a:ext uri="{FF2B5EF4-FFF2-40B4-BE49-F238E27FC236}">
                  <a16:creationId xmlns="" xmlns:a16="http://schemas.microsoft.com/office/drawing/2014/main" id="{C1EEAD4A-E4EE-B946-B4C4-1905DDAB8122}"/>
                </a:ext>
              </a:extLst>
            </p:cNvPr>
            <p:cNvSpPr>
              <a:spLocks noChangeArrowheads="1"/>
            </p:cNvSpPr>
            <p:nvPr/>
          </p:nvSpPr>
          <p:spPr bwMode="auto">
            <a:xfrm>
              <a:off x="4107641" y="2449275"/>
              <a:ext cx="1879525" cy="554074"/>
            </a:xfrm>
            <a:custGeom>
              <a:avLst/>
              <a:gdLst>
                <a:gd name="T0" fmla="*/ 4126 w 4127"/>
                <a:gd name="T1" fmla="*/ 1218 h 1219"/>
                <a:gd name="T2" fmla="*/ 0 w 4127"/>
                <a:gd name="T3" fmla="*/ 1218 h 1219"/>
                <a:gd name="T4" fmla="*/ 0 w 4127"/>
                <a:gd name="T5" fmla="*/ 144 h 1219"/>
                <a:gd name="T6" fmla="*/ 0 w 4127"/>
                <a:gd name="T7" fmla="*/ 144 h 1219"/>
                <a:gd name="T8" fmla="*/ 144 w 4127"/>
                <a:gd name="T9" fmla="*/ 0 h 1219"/>
                <a:gd name="T10" fmla="*/ 4126 w 4127"/>
                <a:gd name="T11" fmla="*/ 0 h 1219"/>
                <a:gd name="T12" fmla="*/ 4126 w 4127"/>
                <a:gd name="T13" fmla="*/ 1218 h 1219"/>
              </a:gdLst>
              <a:ahLst/>
              <a:cxnLst>
                <a:cxn ang="0">
                  <a:pos x="T0" y="T1"/>
                </a:cxn>
                <a:cxn ang="0">
                  <a:pos x="T2" y="T3"/>
                </a:cxn>
                <a:cxn ang="0">
                  <a:pos x="T4" y="T5"/>
                </a:cxn>
                <a:cxn ang="0">
                  <a:pos x="T6" y="T7"/>
                </a:cxn>
                <a:cxn ang="0">
                  <a:pos x="T8" y="T9"/>
                </a:cxn>
                <a:cxn ang="0">
                  <a:pos x="T10" y="T11"/>
                </a:cxn>
                <a:cxn ang="0">
                  <a:pos x="T12" y="T13"/>
                </a:cxn>
              </a:cxnLst>
              <a:rect l="0" t="0" r="r" b="b"/>
              <a:pathLst>
                <a:path w="4127" h="1219">
                  <a:moveTo>
                    <a:pt x="4126" y="1218"/>
                  </a:moveTo>
                  <a:lnTo>
                    <a:pt x="0" y="1218"/>
                  </a:lnTo>
                  <a:lnTo>
                    <a:pt x="0" y="144"/>
                  </a:lnTo>
                  <a:lnTo>
                    <a:pt x="0" y="144"/>
                  </a:lnTo>
                  <a:cubicBezTo>
                    <a:pt x="0" y="64"/>
                    <a:pt x="65" y="0"/>
                    <a:pt x="144" y="0"/>
                  </a:cubicBezTo>
                  <a:lnTo>
                    <a:pt x="4126" y="0"/>
                  </a:lnTo>
                  <a:lnTo>
                    <a:pt x="4126" y="1218"/>
                  </a:lnTo>
                </a:path>
              </a:pathLst>
            </a:custGeom>
            <a:solidFill>
              <a:schemeClr val="accent3"/>
            </a:solidFill>
            <a:ln w="9525" cap="flat">
              <a:noFill/>
              <a:bevel/>
              <a:headEnd/>
              <a:tailEnd/>
            </a:ln>
            <a:effectLst/>
          </p:spPr>
          <p:txBody>
            <a:bodyPr wrap="none" lIns="34290" tIns="17145" rIns="34290" bIns="17145" anchor="ctr"/>
            <a:lstStyle/>
            <a:p>
              <a:endParaRPr lang="en-US" sz="2400" dirty="0">
                <a:solidFill>
                  <a:schemeClr val="tx2"/>
                </a:solidFill>
              </a:endParaRPr>
            </a:p>
          </p:txBody>
        </p:sp>
        <p:sp>
          <p:nvSpPr>
            <p:cNvPr id="23" name="Freeform 21">
              <a:extLst>
                <a:ext uri="{FF2B5EF4-FFF2-40B4-BE49-F238E27FC236}">
                  <a16:creationId xmlns="" xmlns:a16="http://schemas.microsoft.com/office/drawing/2014/main" id="{C43BE4E5-2A6A-D34C-9A87-D77BBAB52529}"/>
                </a:ext>
              </a:extLst>
            </p:cNvPr>
            <p:cNvSpPr>
              <a:spLocks noChangeArrowheads="1"/>
            </p:cNvSpPr>
            <p:nvPr/>
          </p:nvSpPr>
          <p:spPr bwMode="auto">
            <a:xfrm>
              <a:off x="4107642" y="2449274"/>
              <a:ext cx="1588360" cy="475782"/>
            </a:xfrm>
            <a:custGeom>
              <a:avLst/>
              <a:gdLst>
                <a:gd name="T0" fmla="*/ 3489 w 3490"/>
                <a:gd name="T1" fmla="*/ 0 h 1045"/>
                <a:gd name="T2" fmla="*/ 3489 w 3490"/>
                <a:gd name="T3" fmla="*/ 0 h 1045"/>
                <a:gd name="T4" fmla="*/ 1111 w 3490"/>
                <a:gd name="T5" fmla="*/ 1044 h 1045"/>
                <a:gd name="T6" fmla="*/ 1111 w 3490"/>
                <a:gd name="T7" fmla="*/ 1044 h 1045"/>
                <a:gd name="T8" fmla="*/ 0 w 3490"/>
                <a:gd name="T9" fmla="*/ 873 h 1045"/>
                <a:gd name="T10" fmla="*/ 0 w 3490"/>
                <a:gd name="T11" fmla="*/ 610 h 1045"/>
                <a:gd name="T12" fmla="*/ 0 w 3490"/>
                <a:gd name="T13" fmla="*/ 610 h 1045"/>
                <a:gd name="T14" fmla="*/ 610 w 3490"/>
                <a:gd name="T15" fmla="*/ 0 h 1045"/>
                <a:gd name="T16" fmla="*/ 3489 w 3490"/>
                <a:gd name="T17" fmla="*/ 0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0" h="1045">
                  <a:moveTo>
                    <a:pt x="3489" y="0"/>
                  </a:moveTo>
                  <a:lnTo>
                    <a:pt x="3489" y="0"/>
                  </a:lnTo>
                  <a:cubicBezTo>
                    <a:pt x="3063" y="618"/>
                    <a:pt x="2159" y="1044"/>
                    <a:pt x="1111" y="1044"/>
                  </a:cubicBezTo>
                  <a:lnTo>
                    <a:pt x="1111" y="1044"/>
                  </a:lnTo>
                  <a:cubicBezTo>
                    <a:pt x="714" y="1044"/>
                    <a:pt x="338" y="982"/>
                    <a:pt x="0" y="873"/>
                  </a:cubicBezTo>
                  <a:lnTo>
                    <a:pt x="0" y="610"/>
                  </a:lnTo>
                  <a:lnTo>
                    <a:pt x="0" y="610"/>
                  </a:lnTo>
                  <a:cubicBezTo>
                    <a:pt x="0" y="273"/>
                    <a:pt x="273" y="0"/>
                    <a:pt x="610" y="0"/>
                  </a:cubicBezTo>
                  <a:lnTo>
                    <a:pt x="3489" y="0"/>
                  </a:lnTo>
                </a:path>
              </a:pathLst>
            </a:custGeom>
            <a:solidFill>
              <a:schemeClr val="accent3">
                <a:lumMod val="60000"/>
                <a:lumOff val="40000"/>
              </a:schemeClr>
            </a:solidFill>
            <a:ln>
              <a:noFill/>
            </a:ln>
            <a:effectLst/>
          </p:spPr>
          <p:txBody>
            <a:bodyPr wrap="none" lIns="34290" tIns="17145" rIns="34290" bIns="17145" anchor="ctr"/>
            <a:lstStyle/>
            <a:p>
              <a:endParaRPr lang="en-US" sz="2400" dirty="0">
                <a:solidFill>
                  <a:schemeClr val="tx2"/>
                </a:solidFill>
              </a:endParaRPr>
            </a:p>
          </p:txBody>
        </p:sp>
        <p:sp>
          <p:nvSpPr>
            <p:cNvPr id="24" name="Freeform 22">
              <a:extLst>
                <a:ext uri="{FF2B5EF4-FFF2-40B4-BE49-F238E27FC236}">
                  <a16:creationId xmlns="" xmlns:a16="http://schemas.microsoft.com/office/drawing/2014/main" id="{98DB285A-279C-594D-916F-855D3D0F9371}"/>
                </a:ext>
              </a:extLst>
            </p:cNvPr>
            <p:cNvSpPr>
              <a:spLocks noChangeArrowheads="1"/>
            </p:cNvSpPr>
            <p:nvPr/>
          </p:nvSpPr>
          <p:spPr bwMode="auto">
            <a:xfrm>
              <a:off x="5635760" y="2172237"/>
              <a:ext cx="1879525" cy="556083"/>
            </a:xfrm>
            <a:custGeom>
              <a:avLst/>
              <a:gdLst>
                <a:gd name="T0" fmla="*/ 4126 w 4127"/>
                <a:gd name="T1" fmla="*/ 1219 h 1220"/>
                <a:gd name="T2" fmla="*/ 0 w 4127"/>
                <a:gd name="T3" fmla="*/ 1219 h 1220"/>
                <a:gd name="T4" fmla="*/ 0 w 4127"/>
                <a:gd name="T5" fmla="*/ 144 h 1220"/>
                <a:gd name="T6" fmla="*/ 0 w 4127"/>
                <a:gd name="T7" fmla="*/ 144 h 1220"/>
                <a:gd name="T8" fmla="*/ 143 w 4127"/>
                <a:gd name="T9" fmla="*/ 0 h 1220"/>
                <a:gd name="T10" fmla="*/ 4126 w 4127"/>
                <a:gd name="T11" fmla="*/ 0 h 1220"/>
                <a:gd name="T12" fmla="*/ 4126 w 4127"/>
                <a:gd name="T13" fmla="*/ 1219 h 1220"/>
              </a:gdLst>
              <a:ahLst/>
              <a:cxnLst>
                <a:cxn ang="0">
                  <a:pos x="T0" y="T1"/>
                </a:cxn>
                <a:cxn ang="0">
                  <a:pos x="T2" y="T3"/>
                </a:cxn>
                <a:cxn ang="0">
                  <a:pos x="T4" y="T5"/>
                </a:cxn>
                <a:cxn ang="0">
                  <a:pos x="T6" y="T7"/>
                </a:cxn>
                <a:cxn ang="0">
                  <a:pos x="T8" y="T9"/>
                </a:cxn>
                <a:cxn ang="0">
                  <a:pos x="T10" y="T11"/>
                </a:cxn>
                <a:cxn ang="0">
                  <a:pos x="T12" y="T13"/>
                </a:cxn>
              </a:cxnLst>
              <a:rect l="0" t="0" r="r" b="b"/>
              <a:pathLst>
                <a:path w="4127" h="1220">
                  <a:moveTo>
                    <a:pt x="4126" y="1219"/>
                  </a:moveTo>
                  <a:lnTo>
                    <a:pt x="0" y="1219"/>
                  </a:lnTo>
                  <a:lnTo>
                    <a:pt x="0" y="144"/>
                  </a:lnTo>
                  <a:lnTo>
                    <a:pt x="0" y="144"/>
                  </a:lnTo>
                  <a:cubicBezTo>
                    <a:pt x="0" y="65"/>
                    <a:pt x="64" y="0"/>
                    <a:pt x="143" y="0"/>
                  </a:cubicBezTo>
                  <a:lnTo>
                    <a:pt x="4126" y="0"/>
                  </a:lnTo>
                  <a:lnTo>
                    <a:pt x="4126" y="1219"/>
                  </a:lnTo>
                </a:path>
              </a:pathLst>
            </a:custGeom>
            <a:solidFill>
              <a:schemeClr val="accent4"/>
            </a:solidFill>
            <a:ln>
              <a:noFill/>
            </a:ln>
            <a:effectLst/>
          </p:spPr>
          <p:txBody>
            <a:bodyPr wrap="none" lIns="34290" tIns="17145" rIns="34290" bIns="17145" anchor="ctr"/>
            <a:lstStyle/>
            <a:p>
              <a:endParaRPr lang="en-US" sz="2400" dirty="0">
                <a:solidFill>
                  <a:schemeClr val="tx2"/>
                </a:solidFill>
              </a:endParaRPr>
            </a:p>
          </p:txBody>
        </p:sp>
        <p:sp>
          <p:nvSpPr>
            <p:cNvPr id="25" name="Freeform 23">
              <a:extLst>
                <a:ext uri="{FF2B5EF4-FFF2-40B4-BE49-F238E27FC236}">
                  <a16:creationId xmlns="" xmlns:a16="http://schemas.microsoft.com/office/drawing/2014/main" id="{E1D168E3-1066-1A45-B22E-FED6EC9D3139}"/>
                </a:ext>
              </a:extLst>
            </p:cNvPr>
            <p:cNvSpPr>
              <a:spLocks noChangeArrowheads="1"/>
            </p:cNvSpPr>
            <p:nvPr/>
          </p:nvSpPr>
          <p:spPr bwMode="auto">
            <a:xfrm>
              <a:off x="5635759" y="2172237"/>
              <a:ext cx="1588359" cy="475782"/>
            </a:xfrm>
            <a:custGeom>
              <a:avLst/>
              <a:gdLst>
                <a:gd name="T0" fmla="*/ 3489 w 3490"/>
                <a:gd name="T1" fmla="*/ 0 h 1046"/>
                <a:gd name="T2" fmla="*/ 3489 w 3490"/>
                <a:gd name="T3" fmla="*/ 0 h 1046"/>
                <a:gd name="T4" fmla="*/ 1111 w 3490"/>
                <a:gd name="T5" fmla="*/ 1045 h 1046"/>
                <a:gd name="T6" fmla="*/ 1111 w 3490"/>
                <a:gd name="T7" fmla="*/ 1045 h 1046"/>
                <a:gd name="T8" fmla="*/ 0 w 3490"/>
                <a:gd name="T9" fmla="*/ 874 h 1046"/>
                <a:gd name="T10" fmla="*/ 0 w 3490"/>
                <a:gd name="T11" fmla="*/ 610 h 1046"/>
                <a:gd name="T12" fmla="*/ 0 w 3490"/>
                <a:gd name="T13" fmla="*/ 610 h 1046"/>
                <a:gd name="T14" fmla="*/ 609 w 3490"/>
                <a:gd name="T15" fmla="*/ 0 h 1046"/>
                <a:gd name="T16" fmla="*/ 3489 w 3490"/>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0" h="1046">
                  <a:moveTo>
                    <a:pt x="3489" y="0"/>
                  </a:moveTo>
                  <a:lnTo>
                    <a:pt x="3489" y="0"/>
                  </a:lnTo>
                  <a:cubicBezTo>
                    <a:pt x="3063" y="618"/>
                    <a:pt x="2158" y="1045"/>
                    <a:pt x="1111" y="1045"/>
                  </a:cubicBezTo>
                  <a:lnTo>
                    <a:pt x="1111" y="1045"/>
                  </a:lnTo>
                  <a:cubicBezTo>
                    <a:pt x="714" y="1045"/>
                    <a:pt x="338" y="984"/>
                    <a:pt x="0" y="874"/>
                  </a:cubicBezTo>
                  <a:lnTo>
                    <a:pt x="0" y="610"/>
                  </a:lnTo>
                  <a:lnTo>
                    <a:pt x="0" y="610"/>
                  </a:lnTo>
                  <a:cubicBezTo>
                    <a:pt x="0" y="274"/>
                    <a:pt x="273" y="0"/>
                    <a:pt x="609" y="0"/>
                  </a:cubicBezTo>
                  <a:lnTo>
                    <a:pt x="3489" y="0"/>
                  </a:lnTo>
                </a:path>
              </a:pathLst>
            </a:custGeom>
            <a:solidFill>
              <a:schemeClr val="accent4">
                <a:lumMod val="60000"/>
                <a:lumOff val="40000"/>
              </a:schemeClr>
            </a:solidFill>
            <a:ln>
              <a:noFill/>
            </a:ln>
            <a:effectLst/>
          </p:spPr>
          <p:txBody>
            <a:bodyPr wrap="none" lIns="34290" tIns="17145" rIns="34290" bIns="17145" anchor="ctr"/>
            <a:lstStyle/>
            <a:p>
              <a:endParaRPr lang="en-US" sz="2400" dirty="0">
                <a:solidFill>
                  <a:schemeClr val="tx2"/>
                </a:solidFill>
              </a:endParaRPr>
            </a:p>
          </p:txBody>
        </p:sp>
        <p:sp>
          <p:nvSpPr>
            <p:cNvPr id="26" name="Freeform 24">
              <a:extLst>
                <a:ext uri="{FF2B5EF4-FFF2-40B4-BE49-F238E27FC236}">
                  <a16:creationId xmlns="" xmlns:a16="http://schemas.microsoft.com/office/drawing/2014/main" id="{AD11EB23-BA24-1442-8895-8406CAFA3ECA}"/>
                </a:ext>
              </a:extLst>
            </p:cNvPr>
            <p:cNvSpPr>
              <a:spLocks noChangeArrowheads="1"/>
            </p:cNvSpPr>
            <p:nvPr/>
          </p:nvSpPr>
          <p:spPr bwMode="auto">
            <a:xfrm>
              <a:off x="7513276" y="1945389"/>
              <a:ext cx="574299" cy="1009780"/>
            </a:xfrm>
            <a:custGeom>
              <a:avLst/>
              <a:gdLst>
                <a:gd name="T0" fmla="*/ 0 w 1261"/>
                <a:gd name="T1" fmla="*/ 2215 h 2216"/>
                <a:gd name="T2" fmla="*/ 0 w 1261"/>
                <a:gd name="T3" fmla="*/ 0 h 2216"/>
                <a:gd name="T4" fmla="*/ 1260 w 1261"/>
                <a:gd name="T5" fmla="*/ 1107 h 2216"/>
                <a:gd name="T6" fmla="*/ 0 w 1261"/>
                <a:gd name="T7" fmla="*/ 2215 h 2216"/>
              </a:gdLst>
              <a:ahLst/>
              <a:cxnLst>
                <a:cxn ang="0">
                  <a:pos x="T0" y="T1"/>
                </a:cxn>
                <a:cxn ang="0">
                  <a:pos x="T2" y="T3"/>
                </a:cxn>
                <a:cxn ang="0">
                  <a:pos x="T4" y="T5"/>
                </a:cxn>
                <a:cxn ang="0">
                  <a:pos x="T6" y="T7"/>
                </a:cxn>
              </a:cxnLst>
              <a:rect l="0" t="0" r="r" b="b"/>
              <a:pathLst>
                <a:path w="1261" h="2216">
                  <a:moveTo>
                    <a:pt x="0" y="2215"/>
                  </a:moveTo>
                  <a:lnTo>
                    <a:pt x="0" y="0"/>
                  </a:lnTo>
                  <a:lnTo>
                    <a:pt x="1260" y="1107"/>
                  </a:lnTo>
                  <a:lnTo>
                    <a:pt x="0" y="2215"/>
                  </a:lnTo>
                </a:path>
              </a:pathLst>
            </a:custGeom>
            <a:solidFill>
              <a:schemeClr val="accent4"/>
            </a:solidFill>
            <a:ln>
              <a:noFill/>
            </a:ln>
            <a:effectLst/>
          </p:spPr>
          <p:txBody>
            <a:bodyPr wrap="none" lIns="34290" tIns="17145" rIns="34290" bIns="17145" anchor="ctr"/>
            <a:lstStyle/>
            <a:p>
              <a:endParaRPr lang="en-US" sz="2400" dirty="0">
                <a:solidFill>
                  <a:schemeClr val="tx2"/>
                </a:solidFill>
              </a:endParaRPr>
            </a:p>
          </p:txBody>
        </p:sp>
        <p:sp>
          <p:nvSpPr>
            <p:cNvPr id="28" name="Freeform 26">
              <a:extLst>
                <a:ext uri="{FF2B5EF4-FFF2-40B4-BE49-F238E27FC236}">
                  <a16:creationId xmlns="" xmlns:a16="http://schemas.microsoft.com/office/drawing/2014/main" id="{3BC7E94A-FBBD-CB46-AF50-F1C8080A4DDB}"/>
                </a:ext>
              </a:extLst>
            </p:cNvPr>
            <p:cNvSpPr>
              <a:spLocks noChangeArrowheads="1"/>
            </p:cNvSpPr>
            <p:nvPr/>
          </p:nvSpPr>
          <p:spPr bwMode="auto">
            <a:xfrm>
              <a:off x="4107641" y="3003350"/>
              <a:ext cx="353415" cy="277038"/>
            </a:xfrm>
            <a:custGeom>
              <a:avLst/>
              <a:gdLst>
                <a:gd name="T0" fmla="*/ 775 w 776"/>
                <a:gd name="T1" fmla="*/ 609 h 610"/>
                <a:gd name="T2" fmla="*/ 775 w 776"/>
                <a:gd name="T3" fmla="*/ 0 h 610"/>
                <a:gd name="T4" fmla="*/ 0 w 776"/>
                <a:gd name="T5" fmla="*/ 0 h 610"/>
                <a:gd name="T6" fmla="*/ 775 w 776"/>
                <a:gd name="T7" fmla="*/ 609 h 610"/>
              </a:gdLst>
              <a:ahLst/>
              <a:cxnLst>
                <a:cxn ang="0">
                  <a:pos x="T0" y="T1"/>
                </a:cxn>
                <a:cxn ang="0">
                  <a:pos x="T2" y="T3"/>
                </a:cxn>
                <a:cxn ang="0">
                  <a:pos x="T4" y="T5"/>
                </a:cxn>
                <a:cxn ang="0">
                  <a:pos x="T6" y="T7"/>
                </a:cxn>
              </a:cxnLst>
              <a:rect l="0" t="0" r="r" b="b"/>
              <a:pathLst>
                <a:path w="776" h="610">
                  <a:moveTo>
                    <a:pt x="775" y="609"/>
                  </a:moveTo>
                  <a:lnTo>
                    <a:pt x="775" y="0"/>
                  </a:lnTo>
                  <a:lnTo>
                    <a:pt x="0" y="0"/>
                  </a:lnTo>
                  <a:lnTo>
                    <a:pt x="775" y="609"/>
                  </a:lnTo>
                </a:path>
              </a:pathLst>
            </a:custGeom>
            <a:solidFill>
              <a:schemeClr val="accent2">
                <a:lumMod val="75000"/>
              </a:schemeClr>
            </a:solidFill>
            <a:ln>
              <a:noFill/>
            </a:ln>
            <a:effectLst/>
          </p:spPr>
          <p:txBody>
            <a:bodyPr wrap="none" lIns="34290" tIns="17145" rIns="34290" bIns="17145" anchor="ctr"/>
            <a:lstStyle/>
            <a:p>
              <a:endParaRPr lang="en-US" sz="2400" dirty="0">
                <a:solidFill>
                  <a:schemeClr val="tx2"/>
                </a:solidFill>
              </a:endParaRPr>
            </a:p>
          </p:txBody>
        </p:sp>
        <p:sp>
          <p:nvSpPr>
            <p:cNvPr id="29" name="Freeform 27">
              <a:extLst>
                <a:ext uri="{FF2B5EF4-FFF2-40B4-BE49-F238E27FC236}">
                  <a16:creationId xmlns="" xmlns:a16="http://schemas.microsoft.com/office/drawing/2014/main" id="{10BA5CBB-0E31-5942-A583-33529F217E30}"/>
                </a:ext>
              </a:extLst>
            </p:cNvPr>
            <p:cNvSpPr>
              <a:spLocks noChangeArrowheads="1"/>
            </p:cNvSpPr>
            <p:nvPr/>
          </p:nvSpPr>
          <p:spPr bwMode="auto">
            <a:xfrm>
              <a:off x="5635759" y="2728320"/>
              <a:ext cx="353415" cy="275028"/>
            </a:xfrm>
            <a:custGeom>
              <a:avLst/>
              <a:gdLst>
                <a:gd name="T0" fmla="*/ 775 w 776"/>
                <a:gd name="T1" fmla="*/ 608 h 609"/>
                <a:gd name="T2" fmla="*/ 775 w 776"/>
                <a:gd name="T3" fmla="*/ 0 h 609"/>
                <a:gd name="T4" fmla="*/ 0 w 776"/>
                <a:gd name="T5" fmla="*/ 0 h 609"/>
                <a:gd name="T6" fmla="*/ 775 w 776"/>
                <a:gd name="T7" fmla="*/ 608 h 609"/>
              </a:gdLst>
              <a:ahLst/>
              <a:cxnLst>
                <a:cxn ang="0">
                  <a:pos x="T0" y="T1"/>
                </a:cxn>
                <a:cxn ang="0">
                  <a:pos x="T2" y="T3"/>
                </a:cxn>
                <a:cxn ang="0">
                  <a:pos x="T4" y="T5"/>
                </a:cxn>
                <a:cxn ang="0">
                  <a:pos x="T6" y="T7"/>
                </a:cxn>
              </a:cxnLst>
              <a:rect l="0" t="0" r="r" b="b"/>
              <a:pathLst>
                <a:path w="776" h="609">
                  <a:moveTo>
                    <a:pt x="775" y="608"/>
                  </a:moveTo>
                  <a:lnTo>
                    <a:pt x="775" y="0"/>
                  </a:lnTo>
                  <a:lnTo>
                    <a:pt x="0" y="0"/>
                  </a:lnTo>
                  <a:lnTo>
                    <a:pt x="775" y="608"/>
                  </a:lnTo>
                </a:path>
              </a:pathLst>
            </a:custGeom>
            <a:solidFill>
              <a:schemeClr val="accent3">
                <a:lumMod val="75000"/>
              </a:schemeClr>
            </a:solidFill>
            <a:ln>
              <a:noFill/>
            </a:ln>
            <a:effectLst/>
          </p:spPr>
          <p:txBody>
            <a:bodyPr wrap="none" lIns="34290" tIns="17145" rIns="34290" bIns="17145" anchor="ctr"/>
            <a:lstStyle/>
            <a:p>
              <a:endParaRPr lang="en-US" sz="2400" dirty="0">
                <a:solidFill>
                  <a:schemeClr val="tx2"/>
                </a:solidFill>
              </a:endParaRPr>
            </a:p>
          </p:txBody>
        </p:sp>
        <p:sp>
          <p:nvSpPr>
            <p:cNvPr id="56" name="Freeform 55">
              <a:extLst>
                <a:ext uri="{FF2B5EF4-FFF2-40B4-BE49-F238E27FC236}">
                  <a16:creationId xmlns="" xmlns:a16="http://schemas.microsoft.com/office/drawing/2014/main" id="{509DA5E4-5C77-3E44-B787-382A306B807C}"/>
                </a:ext>
              </a:extLst>
            </p:cNvPr>
            <p:cNvSpPr>
              <a:spLocks noChangeArrowheads="1"/>
            </p:cNvSpPr>
            <p:nvPr/>
          </p:nvSpPr>
          <p:spPr bwMode="auto">
            <a:xfrm>
              <a:off x="6457048" y="3113764"/>
              <a:ext cx="228459" cy="228400"/>
            </a:xfrm>
            <a:custGeom>
              <a:avLst/>
              <a:gdLst>
                <a:gd name="connsiteX0" fmla="*/ 280050 w 562800"/>
                <a:gd name="connsiteY0" fmla="*/ 128613 h 562800"/>
                <a:gd name="connsiteX1" fmla="*/ 429242 w 562800"/>
                <a:gd name="connsiteY1" fmla="*/ 278927 h 562800"/>
                <a:gd name="connsiteX2" fmla="*/ 280050 w 562800"/>
                <a:gd name="connsiteY2" fmla="*/ 429240 h 562800"/>
                <a:gd name="connsiteX3" fmla="*/ 128612 w 562800"/>
                <a:gd name="connsiteY3" fmla="*/ 278927 h 562800"/>
                <a:gd name="connsiteX4" fmla="*/ 280050 w 562800"/>
                <a:gd name="connsiteY4" fmla="*/ 128613 h 562800"/>
                <a:gd name="connsiteX5" fmla="*/ 282526 w 562800"/>
                <a:gd name="connsiteY5" fmla="*/ 93425 h 562800"/>
                <a:gd name="connsiteX6" fmla="*/ 93424 w 562800"/>
                <a:gd name="connsiteY6" fmla="*/ 281400 h 562800"/>
                <a:gd name="connsiteX7" fmla="*/ 282526 w 562800"/>
                <a:gd name="connsiteY7" fmla="*/ 469376 h 562800"/>
                <a:gd name="connsiteX8" fmla="*/ 469374 w 562800"/>
                <a:gd name="connsiteY8" fmla="*/ 281400 h 562800"/>
                <a:gd name="connsiteX9" fmla="*/ 282526 w 562800"/>
                <a:gd name="connsiteY9" fmla="*/ 93425 h 562800"/>
                <a:gd name="connsiteX10" fmla="*/ 282526 w 562800"/>
                <a:gd name="connsiteY10" fmla="*/ 0 h 562800"/>
                <a:gd name="connsiteX11" fmla="*/ 562800 w 562800"/>
                <a:gd name="connsiteY11" fmla="*/ 281400 h 562800"/>
                <a:gd name="connsiteX12" fmla="*/ 282526 w 562800"/>
                <a:gd name="connsiteY12" fmla="*/ 562800 h 562800"/>
                <a:gd name="connsiteX13" fmla="*/ 0 w 562800"/>
                <a:gd name="connsiteY13" fmla="*/ 281400 h 562800"/>
                <a:gd name="connsiteX14" fmla="*/ 282526 w 562800"/>
                <a:gd name="connsiteY14" fmla="*/ 0 h 56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2800" h="562800">
                  <a:moveTo>
                    <a:pt x="280050" y="128613"/>
                  </a:moveTo>
                  <a:cubicBezTo>
                    <a:pt x="363058" y="128613"/>
                    <a:pt x="429242" y="195918"/>
                    <a:pt x="429242" y="278927"/>
                  </a:cubicBezTo>
                  <a:cubicBezTo>
                    <a:pt x="429242" y="361936"/>
                    <a:pt x="363058" y="429240"/>
                    <a:pt x="280050" y="429240"/>
                  </a:cubicBezTo>
                  <a:cubicBezTo>
                    <a:pt x="197040" y="429240"/>
                    <a:pt x="128612" y="361936"/>
                    <a:pt x="128612" y="278927"/>
                  </a:cubicBezTo>
                  <a:cubicBezTo>
                    <a:pt x="128612" y="195918"/>
                    <a:pt x="197040" y="128613"/>
                    <a:pt x="280050" y="128613"/>
                  </a:cubicBezTo>
                  <a:close/>
                  <a:moveTo>
                    <a:pt x="282526" y="93425"/>
                  </a:moveTo>
                  <a:cubicBezTo>
                    <a:pt x="177844" y="93425"/>
                    <a:pt x="93424" y="177845"/>
                    <a:pt x="93424" y="281400"/>
                  </a:cubicBezTo>
                  <a:cubicBezTo>
                    <a:pt x="93424" y="384955"/>
                    <a:pt x="177844" y="469376"/>
                    <a:pt x="282526" y="469376"/>
                  </a:cubicBezTo>
                  <a:cubicBezTo>
                    <a:pt x="384954" y="469376"/>
                    <a:pt x="469374" y="384955"/>
                    <a:pt x="469374" y="281400"/>
                  </a:cubicBezTo>
                  <a:cubicBezTo>
                    <a:pt x="469374" y="177845"/>
                    <a:pt x="384954" y="93425"/>
                    <a:pt x="282526" y="93425"/>
                  </a:cubicBezTo>
                  <a:close/>
                  <a:moveTo>
                    <a:pt x="282526" y="0"/>
                  </a:moveTo>
                  <a:cubicBezTo>
                    <a:pt x="436732" y="0"/>
                    <a:pt x="562800" y="126067"/>
                    <a:pt x="562800" y="281400"/>
                  </a:cubicBezTo>
                  <a:cubicBezTo>
                    <a:pt x="562800" y="436733"/>
                    <a:pt x="436732" y="562800"/>
                    <a:pt x="282526" y="562800"/>
                  </a:cubicBezTo>
                  <a:cubicBezTo>
                    <a:pt x="127192" y="562800"/>
                    <a:pt x="0" y="436733"/>
                    <a:pt x="0" y="281400"/>
                  </a:cubicBezTo>
                  <a:cubicBezTo>
                    <a:pt x="0" y="126067"/>
                    <a:pt x="127192" y="0"/>
                    <a:pt x="282526" y="0"/>
                  </a:cubicBezTo>
                  <a:close/>
                </a:path>
              </a:pathLst>
            </a:custGeom>
            <a:solidFill>
              <a:schemeClr val="accent4"/>
            </a:solidFill>
            <a:ln>
              <a:noFill/>
            </a:ln>
            <a:effectLst/>
          </p:spPr>
          <p:txBody>
            <a:bodyPr wrap="square" lIns="34290" tIns="17145" rIns="34290" bIns="17145" anchor="ctr">
              <a:noAutofit/>
            </a:bodyPr>
            <a:lstStyle/>
            <a:p>
              <a:endParaRPr lang="en-US" sz="2400" dirty="0">
                <a:solidFill>
                  <a:schemeClr val="tx2"/>
                </a:solidFill>
              </a:endParaRPr>
            </a:p>
          </p:txBody>
        </p:sp>
        <p:sp>
          <p:nvSpPr>
            <p:cNvPr id="32" name="Freeform 30">
              <a:extLst>
                <a:ext uri="{FF2B5EF4-FFF2-40B4-BE49-F238E27FC236}">
                  <a16:creationId xmlns="" xmlns:a16="http://schemas.microsoft.com/office/drawing/2014/main" id="{53AE2D48-F621-154D-BDF5-7AF3690121C8}"/>
                </a:ext>
              </a:extLst>
            </p:cNvPr>
            <p:cNvSpPr>
              <a:spLocks noChangeArrowheads="1"/>
            </p:cNvSpPr>
            <p:nvPr/>
          </p:nvSpPr>
          <p:spPr bwMode="auto">
            <a:xfrm>
              <a:off x="6551426" y="2706236"/>
              <a:ext cx="38152" cy="425594"/>
            </a:xfrm>
            <a:custGeom>
              <a:avLst/>
              <a:gdLst>
                <a:gd name="T0" fmla="*/ 83 w 84"/>
                <a:gd name="T1" fmla="*/ 935 h 936"/>
                <a:gd name="T2" fmla="*/ 0 w 84"/>
                <a:gd name="T3" fmla="*/ 935 h 936"/>
                <a:gd name="T4" fmla="*/ 0 w 84"/>
                <a:gd name="T5" fmla="*/ 0 h 936"/>
                <a:gd name="T6" fmla="*/ 83 w 84"/>
                <a:gd name="T7" fmla="*/ 0 h 936"/>
                <a:gd name="T8" fmla="*/ 83 w 84"/>
                <a:gd name="T9" fmla="*/ 935 h 936"/>
              </a:gdLst>
              <a:ahLst/>
              <a:cxnLst>
                <a:cxn ang="0">
                  <a:pos x="T0" y="T1"/>
                </a:cxn>
                <a:cxn ang="0">
                  <a:pos x="T2" y="T3"/>
                </a:cxn>
                <a:cxn ang="0">
                  <a:pos x="T4" y="T5"/>
                </a:cxn>
                <a:cxn ang="0">
                  <a:pos x="T6" y="T7"/>
                </a:cxn>
                <a:cxn ang="0">
                  <a:pos x="T8" y="T9"/>
                </a:cxn>
              </a:cxnLst>
              <a:rect l="0" t="0" r="r" b="b"/>
              <a:pathLst>
                <a:path w="84" h="936">
                  <a:moveTo>
                    <a:pt x="83" y="935"/>
                  </a:moveTo>
                  <a:lnTo>
                    <a:pt x="0" y="935"/>
                  </a:lnTo>
                  <a:lnTo>
                    <a:pt x="0" y="0"/>
                  </a:lnTo>
                  <a:lnTo>
                    <a:pt x="83" y="0"/>
                  </a:lnTo>
                  <a:lnTo>
                    <a:pt x="83" y="935"/>
                  </a:lnTo>
                </a:path>
              </a:pathLst>
            </a:custGeom>
            <a:solidFill>
              <a:schemeClr val="accent4"/>
            </a:solidFill>
            <a:ln>
              <a:noFill/>
            </a:ln>
            <a:effectLst/>
          </p:spPr>
          <p:txBody>
            <a:bodyPr wrap="none" lIns="34290" tIns="17145" rIns="34290" bIns="17145" anchor="ctr"/>
            <a:lstStyle/>
            <a:p>
              <a:endParaRPr lang="en-US" sz="2400" dirty="0">
                <a:solidFill>
                  <a:schemeClr val="tx2"/>
                </a:solidFill>
              </a:endParaRPr>
            </a:p>
          </p:txBody>
        </p:sp>
        <p:sp>
          <p:nvSpPr>
            <p:cNvPr id="54" name="Freeform 53">
              <a:extLst>
                <a:ext uri="{FF2B5EF4-FFF2-40B4-BE49-F238E27FC236}">
                  <a16:creationId xmlns="" xmlns:a16="http://schemas.microsoft.com/office/drawing/2014/main" id="{3FFB13D2-36A4-B044-A168-D00CAA601F61}"/>
                </a:ext>
              </a:extLst>
            </p:cNvPr>
            <p:cNvSpPr>
              <a:spLocks noChangeArrowheads="1"/>
            </p:cNvSpPr>
            <p:nvPr/>
          </p:nvSpPr>
          <p:spPr bwMode="auto">
            <a:xfrm>
              <a:off x="1881729" y="2368974"/>
              <a:ext cx="228459" cy="228400"/>
            </a:xfrm>
            <a:custGeom>
              <a:avLst/>
              <a:gdLst>
                <a:gd name="connsiteX0" fmla="*/ 277807 w 562800"/>
                <a:gd name="connsiteY0" fmla="*/ 128613 h 562801"/>
                <a:gd name="connsiteX1" fmla="*/ 429242 w 562800"/>
                <a:gd name="connsiteY1" fmla="*/ 278928 h 562801"/>
                <a:gd name="connsiteX2" fmla="*/ 277807 w 562800"/>
                <a:gd name="connsiteY2" fmla="*/ 429243 h 562801"/>
                <a:gd name="connsiteX3" fmla="*/ 128615 w 562800"/>
                <a:gd name="connsiteY3" fmla="*/ 278928 h 562801"/>
                <a:gd name="connsiteX4" fmla="*/ 277807 w 562800"/>
                <a:gd name="connsiteY4" fmla="*/ 128613 h 562801"/>
                <a:gd name="connsiteX5" fmla="*/ 281400 w 562800"/>
                <a:gd name="connsiteY5" fmla="*/ 93425 h 562801"/>
                <a:gd name="connsiteX6" fmla="*/ 93424 w 562800"/>
                <a:gd name="connsiteY6" fmla="*/ 281400 h 562801"/>
                <a:gd name="connsiteX7" fmla="*/ 281400 w 562800"/>
                <a:gd name="connsiteY7" fmla="*/ 469376 h 562801"/>
                <a:gd name="connsiteX8" fmla="*/ 469375 w 562800"/>
                <a:gd name="connsiteY8" fmla="*/ 281400 h 562801"/>
                <a:gd name="connsiteX9" fmla="*/ 281400 w 562800"/>
                <a:gd name="connsiteY9" fmla="*/ 93425 h 562801"/>
                <a:gd name="connsiteX10" fmla="*/ 281400 w 562800"/>
                <a:gd name="connsiteY10" fmla="*/ 0 h 562801"/>
                <a:gd name="connsiteX11" fmla="*/ 562800 w 562800"/>
                <a:gd name="connsiteY11" fmla="*/ 281400 h 562801"/>
                <a:gd name="connsiteX12" fmla="*/ 281400 w 562800"/>
                <a:gd name="connsiteY12" fmla="*/ 562801 h 562801"/>
                <a:gd name="connsiteX13" fmla="*/ 0 w 562800"/>
                <a:gd name="connsiteY13" fmla="*/ 281400 h 562801"/>
                <a:gd name="connsiteX14" fmla="*/ 281400 w 562800"/>
                <a:gd name="connsiteY14" fmla="*/ 0 h 56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2800" h="562801">
                  <a:moveTo>
                    <a:pt x="277807" y="128613"/>
                  </a:moveTo>
                  <a:cubicBezTo>
                    <a:pt x="361938" y="128613"/>
                    <a:pt x="429242" y="195919"/>
                    <a:pt x="429242" y="278928"/>
                  </a:cubicBezTo>
                  <a:cubicBezTo>
                    <a:pt x="429242" y="361938"/>
                    <a:pt x="361938" y="429243"/>
                    <a:pt x="277807" y="429243"/>
                  </a:cubicBezTo>
                  <a:cubicBezTo>
                    <a:pt x="194798" y="429243"/>
                    <a:pt x="128615" y="361938"/>
                    <a:pt x="128615" y="278928"/>
                  </a:cubicBezTo>
                  <a:cubicBezTo>
                    <a:pt x="128615" y="195919"/>
                    <a:pt x="194798" y="128613"/>
                    <a:pt x="277807" y="128613"/>
                  </a:cubicBezTo>
                  <a:close/>
                  <a:moveTo>
                    <a:pt x="281400" y="93425"/>
                  </a:moveTo>
                  <a:cubicBezTo>
                    <a:pt x="177845" y="93425"/>
                    <a:pt x="93424" y="177845"/>
                    <a:pt x="93424" y="281400"/>
                  </a:cubicBezTo>
                  <a:cubicBezTo>
                    <a:pt x="93424" y="386081"/>
                    <a:pt x="177845" y="469376"/>
                    <a:pt x="281400" y="469376"/>
                  </a:cubicBezTo>
                  <a:cubicBezTo>
                    <a:pt x="386081" y="469376"/>
                    <a:pt x="469375" y="386081"/>
                    <a:pt x="469375" y="281400"/>
                  </a:cubicBezTo>
                  <a:cubicBezTo>
                    <a:pt x="469375" y="177845"/>
                    <a:pt x="386081" y="93425"/>
                    <a:pt x="281400" y="93425"/>
                  </a:cubicBezTo>
                  <a:close/>
                  <a:moveTo>
                    <a:pt x="281400" y="0"/>
                  </a:moveTo>
                  <a:cubicBezTo>
                    <a:pt x="437858" y="0"/>
                    <a:pt x="562800" y="126067"/>
                    <a:pt x="562800" y="281400"/>
                  </a:cubicBezTo>
                  <a:cubicBezTo>
                    <a:pt x="562800" y="436733"/>
                    <a:pt x="437858" y="562801"/>
                    <a:pt x="281400" y="562801"/>
                  </a:cubicBezTo>
                  <a:cubicBezTo>
                    <a:pt x="127192" y="562801"/>
                    <a:pt x="0" y="436733"/>
                    <a:pt x="0" y="281400"/>
                  </a:cubicBezTo>
                  <a:cubicBezTo>
                    <a:pt x="0" y="126067"/>
                    <a:pt x="127192" y="0"/>
                    <a:pt x="281400" y="0"/>
                  </a:cubicBezTo>
                  <a:close/>
                </a:path>
              </a:pathLst>
            </a:custGeom>
            <a:solidFill>
              <a:schemeClr val="accent1"/>
            </a:solidFill>
            <a:ln>
              <a:noFill/>
            </a:ln>
            <a:effectLst/>
          </p:spPr>
          <p:txBody>
            <a:bodyPr wrap="square" lIns="34290" tIns="17145" rIns="34290" bIns="17145" anchor="ctr">
              <a:noAutofit/>
            </a:bodyPr>
            <a:lstStyle/>
            <a:p>
              <a:endParaRPr lang="en-US" sz="2400" dirty="0">
                <a:solidFill>
                  <a:schemeClr val="tx2"/>
                </a:solidFill>
              </a:endParaRPr>
            </a:p>
          </p:txBody>
        </p:sp>
        <p:sp>
          <p:nvSpPr>
            <p:cNvPr id="39" name="Freeform 9">
              <a:extLst>
                <a:ext uri="{FF2B5EF4-FFF2-40B4-BE49-F238E27FC236}">
                  <a16:creationId xmlns="" xmlns:a16="http://schemas.microsoft.com/office/drawing/2014/main" id="{19678ACE-4092-BC47-A5A7-FC2E2F7C9EAA}"/>
                </a:ext>
              </a:extLst>
            </p:cNvPr>
            <p:cNvSpPr>
              <a:spLocks noChangeArrowheads="1"/>
            </p:cNvSpPr>
            <p:nvPr/>
          </p:nvSpPr>
          <p:spPr bwMode="auto">
            <a:xfrm>
              <a:off x="1976107" y="2577754"/>
              <a:ext cx="38154" cy="425594"/>
            </a:xfrm>
            <a:custGeom>
              <a:avLst/>
              <a:gdLst>
                <a:gd name="T0" fmla="*/ 83 w 84"/>
                <a:gd name="T1" fmla="*/ 936 h 937"/>
                <a:gd name="T2" fmla="*/ 0 w 84"/>
                <a:gd name="T3" fmla="*/ 936 h 937"/>
                <a:gd name="T4" fmla="*/ 0 w 84"/>
                <a:gd name="T5" fmla="*/ 0 h 937"/>
                <a:gd name="T6" fmla="*/ 83 w 84"/>
                <a:gd name="T7" fmla="*/ 0 h 937"/>
                <a:gd name="T8" fmla="*/ 83 w 84"/>
                <a:gd name="T9" fmla="*/ 936 h 937"/>
              </a:gdLst>
              <a:ahLst/>
              <a:cxnLst>
                <a:cxn ang="0">
                  <a:pos x="T0" y="T1"/>
                </a:cxn>
                <a:cxn ang="0">
                  <a:pos x="T2" y="T3"/>
                </a:cxn>
                <a:cxn ang="0">
                  <a:pos x="T4" y="T5"/>
                </a:cxn>
                <a:cxn ang="0">
                  <a:pos x="T6" y="T7"/>
                </a:cxn>
                <a:cxn ang="0">
                  <a:pos x="T8" y="T9"/>
                </a:cxn>
              </a:cxnLst>
              <a:rect l="0" t="0" r="r" b="b"/>
              <a:pathLst>
                <a:path w="84" h="937">
                  <a:moveTo>
                    <a:pt x="83" y="936"/>
                  </a:moveTo>
                  <a:lnTo>
                    <a:pt x="0" y="936"/>
                  </a:lnTo>
                  <a:lnTo>
                    <a:pt x="0" y="0"/>
                  </a:lnTo>
                  <a:lnTo>
                    <a:pt x="83" y="0"/>
                  </a:lnTo>
                  <a:lnTo>
                    <a:pt x="83" y="936"/>
                  </a:lnTo>
                </a:path>
              </a:pathLst>
            </a:custGeom>
            <a:solidFill>
              <a:schemeClr val="accent1"/>
            </a:solidFill>
            <a:ln>
              <a:noFill/>
            </a:ln>
            <a:effectLst/>
          </p:spPr>
          <p:txBody>
            <a:bodyPr wrap="none" lIns="34290" tIns="17145" rIns="34290" bIns="17145" anchor="ctr"/>
            <a:lstStyle/>
            <a:p>
              <a:endParaRPr lang="en-US" sz="2400" dirty="0">
                <a:solidFill>
                  <a:schemeClr val="tx2"/>
                </a:solidFill>
              </a:endParaRPr>
            </a:p>
          </p:txBody>
        </p:sp>
        <p:sp>
          <p:nvSpPr>
            <p:cNvPr id="57" name="TextBox 56">
              <a:extLst>
                <a:ext uri="{FF2B5EF4-FFF2-40B4-BE49-F238E27FC236}">
                  <a16:creationId xmlns="" xmlns:a16="http://schemas.microsoft.com/office/drawing/2014/main" id="{DFC7B083-1C0A-814A-8038-E608CA73AFB5}"/>
                </a:ext>
              </a:extLst>
            </p:cNvPr>
            <p:cNvSpPr txBox="1"/>
            <p:nvPr/>
          </p:nvSpPr>
          <p:spPr>
            <a:xfrm>
              <a:off x="1447756" y="3102353"/>
              <a:ext cx="1137098" cy="334681"/>
            </a:xfrm>
            <a:prstGeom prst="rect">
              <a:avLst/>
            </a:prstGeom>
            <a:noFill/>
          </p:spPr>
          <p:txBody>
            <a:bodyPr wrap="none" lIns="34290" tIns="17145" rIns="34290" bIns="17145" rtlCol="0" anchor="ctr">
              <a:spAutoFit/>
            </a:bodyPr>
            <a:lstStyle/>
            <a:p>
              <a:pPr algn="ctr"/>
              <a:r>
                <a:rPr lang="en-US" sz="1000" b="1" dirty="0" smtClean="0">
                  <a:solidFill>
                    <a:schemeClr val="tx2"/>
                  </a:solidFill>
                  <a:ea typeface="Open Sans Light" panose="020B0306030504020204" pitchFamily="34" charset="0"/>
                  <a:cs typeface="Poppins SemiBold" pitchFamily="2" charset="77"/>
                </a:rPr>
                <a:t>PRIMERA</a:t>
              </a:r>
            </a:p>
            <a:p>
              <a:pPr algn="ctr"/>
              <a:r>
                <a:rPr lang="en-US" sz="1000" b="1" dirty="0" smtClean="0">
                  <a:solidFill>
                    <a:schemeClr val="tx2"/>
                  </a:solidFill>
                  <a:ea typeface="Open Sans Light" panose="020B0306030504020204" pitchFamily="34" charset="0"/>
                  <a:cs typeface="Poppins SemiBold" pitchFamily="2" charset="77"/>
                </a:rPr>
                <a:t>EVALUACIÓN PARCIAL</a:t>
              </a:r>
              <a:endParaRPr lang="en-US" sz="1000" b="1" dirty="0">
                <a:solidFill>
                  <a:schemeClr val="tx2"/>
                </a:solidFill>
                <a:ea typeface="Open Sans Light" panose="020B0306030504020204" pitchFamily="34" charset="0"/>
                <a:cs typeface="Poppins SemiBold" pitchFamily="2" charset="77"/>
              </a:endParaRPr>
            </a:p>
          </p:txBody>
        </p:sp>
        <p:sp>
          <p:nvSpPr>
            <p:cNvPr id="58" name="TextBox 57">
              <a:extLst>
                <a:ext uri="{FF2B5EF4-FFF2-40B4-BE49-F238E27FC236}">
                  <a16:creationId xmlns="" xmlns:a16="http://schemas.microsoft.com/office/drawing/2014/main" id="{108AC78E-5E70-764F-B676-A1AA9ABE684F}"/>
                </a:ext>
              </a:extLst>
            </p:cNvPr>
            <p:cNvSpPr txBox="1"/>
            <p:nvPr/>
          </p:nvSpPr>
          <p:spPr>
            <a:xfrm>
              <a:off x="2951744" y="2836010"/>
              <a:ext cx="1137098" cy="334681"/>
            </a:xfrm>
            <a:prstGeom prst="rect">
              <a:avLst/>
            </a:prstGeom>
            <a:noFill/>
          </p:spPr>
          <p:txBody>
            <a:bodyPr wrap="none" lIns="34290" tIns="17145" rIns="34290" bIns="17145" rtlCol="0" anchor="ctr">
              <a:spAutoFit/>
            </a:bodyPr>
            <a:lstStyle/>
            <a:p>
              <a:pPr algn="ctr"/>
              <a:r>
                <a:rPr lang="en-US" sz="1000" b="1" dirty="0" smtClean="0">
                  <a:solidFill>
                    <a:schemeClr val="tx2"/>
                  </a:solidFill>
                  <a:ea typeface="Open Sans Light" panose="020B0306030504020204" pitchFamily="34" charset="0"/>
                  <a:cs typeface="Poppins SemiBold" pitchFamily="2" charset="77"/>
                </a:rPr>
                <a:t>SEGUNDA </a:t>
              </a:r>
            </a:p>
            <a:p>
              <a:pPr algn="ctr"/>
              <a:r>
                <a:rPr lang="en-US" sz="1000" b="1" dirty="0" smtClean="0">
                  <a:solidFill>
                    <a:schemeClr val="tx2"/>
                  </a:solidFill>
                  <a:ea typeface="Open Sans Light" panose="020B0306030504020204" pitchFamily="34" charset="0"/>
                  <a:cs typeface="Poppins SemiBold" pitchFamily="2" charset="77"/>
                </a:rPr>
                <a:t>EVALUACIÓN PARCIAL</a:t>
              </a:r>
              <a:endParaRPr lang="en-US" sz="1000" b="1" dirty="0">
                <a:solidFill>
                  <a:schemeClr val="tx2"/>
                </a:solidFill>
                <a:ea typeface="Open Sans Light" panose="020B0306030504020204" pitchFamily="34" charset="0"/>
                <a:cs typeface="Poppins SemiBold" pitchFamily="2" charset="77"/>
              </a:endParaRPr>
            </a:p>
          </p:txBody>
        </p:sp>
        <p:sp>
          <p:nvSpPr>
            <p:cNvPr id="59" name="TextBox 58">
              <a:extLst>
                <a:ext uri="{FF2B5EF4-FFF2-40B4-BE49-F238E27FC236}">
                  <a16:creationId xmlns="" xmlns:a16="http://schemas.microsoft.com/office/drawing/2014/main" id="{33DB7FC7-A018-A641-A4AE-E916691E2618}"/>
                </a:ext>
              </a:extLst>
            </p:cNvPr>
            <p:cNvSpPr txBox="1"/>
            <p:nvPr/>
          </p:nvSpPr>
          <p:spPr>
            <a:xfrm>
              <a:off x="4478856" y="2558972"/>
              <a:ext cx="1137098" cy="334681"/>
            </a:xfrm>
            <a:prstGeom prst="rect">
              <a:avLst/>
            </a:prstGeom>
            <a:noFill/>
          </p:spPr>
          <p:txBody>
            <a:bodyPr wrap="none" lIns="34290" tIns="17145" rIns="34290" bIns="17145" rtlCol="0" anchor="ctr">
              <a:spAutoFit/>
            </a:bodyPr>
            <a:lstStyle/>
            <a:p>
              <a:pPr algn="ctr"/>
              <a:r>
                <a:rPr lang="en-US" sz="1000" b="1" dirty="0" smtClean="0">
                  <a:solidFill>
                    <a:schemeClr val="tx2"/>
                  </a:solidFill>
                  <a:ea typeface="Open Sans Light" panose="020B0306030504020204" pitchFamily="34" charset="0"/>
                  <a:cs typeface="Poppins SemiBold" pitchFamily="2" charset="77"/>
                </a:rPr>
                <a:t>TERCERA</a:t>
              </a:r>
            </a:p>
            <a:p>
              <a:pPr algn="ctr"/>
              <a:r>
                <a:rPr lang="en-US" sz="1000" b="1" dirty="0" smtClean="0">
                  <a:solidFill>
                    <a:schemeClr val="tx2"/>
                  </a:solidFill>
                  <a:ea typeface="Open Sans Light" panose="020B0306030504020204" pitchFamily="34" charset="0"/>
                  <a:cs typeface="Poppins SemiBold" pitchFamily="2" charset="77"/>
                </a:rPr>
                <a:t>EVALUACIÓN PARCIAL</a:t>
              </a:r>
              <a:endParaRPr lang="en-US" sz="1000" b="1" dirty="0">
                <a:solidFill>
                  <a:schemeClr val="tx2"/>
                </a:solidFill>
                <a:ea typeface="Open Sans Light" panose="020B0306030504020204" pitchFamily="34" charset="0"/>
                <a:cs typeface="Poppins SemiBold" pitchFamily="2" charset="77"/>
              </a:endParaRPr>
            </a:p>
          </p:txBody>
        </p:sp>
        <p:sp>
          <p:nvSpPr>
            <p:cNvPr id="60" name="TextBox 59">
              <a:extLst>
                <a:ext uri="{FF2B5EF4-FFF2-40B4-BE49-F238E27FC236}">
                  <a16:creationId xmlns="" xmlns:a16="http://schemas.microsoft.com/office/drawing/2014/main" id="{8DF9C0A9-FC0B-9A41-8564-9D0443D8B4B5}"/>
                </a:ext>
              </a:extLst>
            </p:cNvPr>
            <p:cNvSpPr txBox="1"/>
            <p:nvPr/>
          </p:nvSpPr>
          <p:spPr>
            <a:xfrm>
              <a:off x="5652120" y="2283718"/>
              <a:ext cx="2058677" cy="403957"/>
            </a:xfrm>
            <a:prstGeom prst="rect">
              <a:avLst/>
            </a:prstGeom>
            <a:noFill/>
          </p:spPr>
          <p:txBody>
            <a:bodyPr wrap="none" lIns="34290" tIns="17145" rIns="34290" bIns="17145" rtlCol="0" anchor="ctr">
              <a:spAutoFit/>
            </a:bodyPr>
            <a:lstStyle/>
            <a:p>
              <a:pPr algn="ctr"/>
              <a:r>
                <a:rPr lang="en-US" sz="1200" b="1" dirty="0" smtClean="0">
                  <a:solidFill>
                    <a:schemeClr val="bg1"/>
                  </a:solidFill>
                  <a:ea typeface="Open Sans Light" panose="020B0306030504020204" pitchFamily="34" charset="0"/>
                  <a:cs typeface="Poppins SemiBold" pitchFamily="2" charset="77"/>
                </a:rPr>
                <a:t>CUARTA EVALUACIÓN PARCIAL </a:t>
              </a:r>
            </a:p>
            <a:p>
              <a:pPr algn="ctr"/>
              <a:r>
                <a:rPr lang="en-US" sz="1200" b="1" dirty="0" smtClean="0">
                  <a:solidFill>
                    <a:schemeClr val="bg1"/>
                  </a:solidFill>
                  <a:ea typeface="Open Sans Light" panose="020B0306030504020204" pitchFamily="34" charset="0"/>
                  <a:cs typeface="Poppins SemiBold" pitchFamily="2" charset="77"/>
                </a:rPr>
                <a:t>Y CERTIFICACIÓN ANUAL</a:t>
              </a:r>
              <a:endParaRPr lang="en-US" sz="1200" b="1" dirty="0">
                <a:solidFill>
                  <a:schemeClr val="bg1"/>
                </a:solidFill>
                <a:ea typeface="Open Sans Light" panose="020B0306030504020204" pitchFamily="34" charset="0"/>
                <a:cs typeface="Poppins SemiBold" pitchFamily="2" charset="77"/>
              </a:endParaRPr>
            </a:p>
          </p:txBody>
        </p:sp>
        <p:sp>
          <p:nvSpPr>
            <p:cNvPr id="63" name="Shape 2540">
              <a:extLst>
                <a:ext uri="{FF2B5EF4-FFF2-40B4-BE49-F238E27FC236}">
                  <a16:creationId xmlns="" xmlns:a16="http://schemas.microsoft.com/office/drawing/2014/main" id="{552AFD28-8179-5845-8A26-939C8DBBCF15}"/>
                </a:ext>
              </a:extLst>
            </p:cNvPr>
            <p:cNvSpPr>
              <a:spLocks noChangeAspect="1"/>
            </p:cNvSpPr>
            <p:nvPr/>
          </p:nvSpPr>
          <p:spPr>
            <a:xfrm>
              <a:off x="3332894" y="2139776"/>
              <a:ext cx="375061" cy="374963"/>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b="1" dirty="0">
                <a:solidFill>
                  <a:schemeClr val="tx2"/>
                </a:solidFill>
                <a:ea typeface="Open Sans Semibold" charset="0"/>
                <a:cs typeface="Open Sans Semibold" charset="0"/>
              </a:endParaRPr>
            </a:p>
          </p:txBody>
        </p:sp>
        <p:sp>
          <p:nvSpPr>
            <p:cNvPr id="2" name="CuadroTexto 1"/>
            <p:cNvSpPr txBox="1"/>
            <p:nvPr/>
          </p:nvSpPr>
          <p:spPr>
            <a:xfrm>
              <a:off x="5436096" y="3943171"/>
              <a:ext cx="2664296" cy="1200329"/>
            </a:xfrm>
            <a:prstGeom prst="rect">
              <a:avLst/>
            </a:prstGeom>
            <a:noFill/>
          </p:spPr>
          <p:txBody>
            <a:bodyPr wrap="square" rtlCol="0">
              <a:spAutoFit/>
            </a:bodyPr>
            <a:lstStyle/>
            <a:p>
              <a:pPr lvl="0" algn="ctr"/>
              <a:r>
                <a:rPr lang="es-MX" dirty="0" smtClean="0">
                  <a:solidFill>
                    <a:schemeClr val="tx2"/>
                  </a:solidFill>
                </a:rPr>
                <a:t>Los </a:t>
              </a:r>
              <a:r>
                <a:rPr lang="es-MX" dirty="0">
                  <a:solidFill>
                    <a:schemeClr val="tx2"/>
                  </a:solidFill>
                </a:rPr>
                <a:t>resultados de evaluación harán parte de la certificación anual de gestión. </a:t>
              </a:r>
              <a:endParaRPr lang="es-CO" dirty="0">
                <a:solidFill>
                  <a:schemeClr val="tx2"/>
                </a:solidFill>
              </a:endParaRPr>
            </a:p>
          </p:txBody>
        </p:sp>
        <p:sp>
          <p:nvSpPr>
            <p:cNvPr id="43" name="Shape 2540">
              <a:extLst>
                <a:ext uri="{FF2B5EF4-FFF2-40B4-BE49-F238E27FC236}">
                  <a16:creationId xmlns="" xmlns:a16="http://schemas.microsoft.com/office/drawing/2014/main" id="{552AFD28-8179-5845-8A26-939C8DBBCF15}"/>
                </a:ext>
              </a:extLst>
            </p:cNvPr>
            <p:cNvSpPr>
              <a:spLocks noChangeAspect="1"/>
            </p:cNvSpPr>
            <p:nvPr/>
          </p:nvSpPr>
          <p:spPr>
            <a:xfrm>
              <a:off x="1835696" y="3723878"/>
              <a:ext cx="375061" cy="374963"/>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b="1" dirty="0">
                <a:solidFill>
                  <a:schemeClr val="tx2"/>
                </a:solidFill>
                <a:ea typeface="Open Sans Semibold" charset="0"/>
                <a:cs typeface="Open Sans Semibold" charset="0"/>
              </a:endParaRPr>
            </a:p>
          </p:txBody>
        </p:sp>
        <p:sp>
          <p:nvSpPr>
            <p:cNvPr id="44" name="Shape 2540">
              <a:extLst>
                <a:ext uri="{FF2B5EF4-FFF2-40B4-BE49-F238E27FC236}">
                  <a16:creationId xmlns="" xmlns:a16="http://schemas.microsoft.com/office/drawing/2014/main" id="{552AFD28-8179-5845-8A26-939C8DBBCF15}"/>
                </a:ext>
              </a:extLst>
            </p:cNvPr>
            <p:cNvSpPr>
              <a:spLocks noChangeAspect="1"/>
            </p:cNvSpPr>
            <p:nvPr/>
          </p:nvSpPr>
          <p:spPr>
            <a:xfrm>
              <a:off x="4932040" y="3219822"/>
              <a:ext cx="375061" cy="374963"/>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3"/>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b="1" dirty="0">
                <a:solidFill>
                  <a:schemeClr val="tx2"/>
                </a:solidFill>
                <a:ea typeface="Open Sans Semibold" charset="0"/>
                <a:cs typeface="Open Sans Semibold" charset="0"/>
              </a:endParaRPr>
            </a:p>
          </p:txBody>
        </p:sp>
        <p:sp>
          <p:nvSpPr>
            <p:cNvPr id="47" name="Shape 2540">
              <a:extLst>
                <a:ext uri="{FF2B5EF4-FFF2-40B4-BE49-F238E27FC236}">
                  <a16:creationId xmlns="" xmlns:a16="http://schemas.microsoft.com/office/drawing/2014/main" id="{552AFD28-8179-5845-8A26-939C8DBBCF15}"/>
                </a:ext>
              </a:extLst>
            </p:cNvPr>
            <p:cNvSpPr>
              <a:spLocks noChangeAspect="1"/>
            </p:cNvSpPr>
            <p:nvPr/>
          </p:nvSpPr>
          <p:spPr>
            <a:xfrm>
              <a:off x="6372200" y="1635646"/>
              <a:ext cx="375061" cy="374963"/>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4"/>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b="1" dirty="0">
                <a:solidFill>
                  <a:schemeClr val="tx2"/>
                </a:solidFill>
                <a:ea typeface="Open Sans Semibold" charset="0"/>
                <a:cs typeface="Open Sans Semibold" charset="0"/>
              </a:endParaRPr>
            </a:p>
          </p:txBody>
        </p:sp>
      </p:grpSp>
      <p:sp>
        <p:nvSpPr>
          <p:cNvPr id="61" name="Rectángulo 60">
            <a:extLst>
              <a:ext uri="{FF2B5EF4-FFF2-40B4-BE49-F238E27FC236}">
                <a16:creationId xmlns="" xmlns:a16="http://schemas.microsoft.com/office/drawing/2014/main" id="{56CC08B1-3077-495C-A459-F7C19AF06941}"/>
              </a:ext>
            </a:extLst>
          </p:cNvPr>
          <p:cNvSpPr/>
          <p:nvPr/>
        </p:nvSpPr>
        <p:spPr>
          <a:xfrm>
            <a:off x="323528" y="195486"/>
            <a:ext cx="6552728" cy="646331"/>
          </a:xfrm>
          <a:prstGeom prst="rect">
            <a:avLst/>
          </a:prstGeom>
        </p:spPr>
        <p:txBody>
          <a:bodyPr wrap="square">
            <a:spAutoFit/>
          </a:bodyPr>
          <a:lstStyle/>
          <a:p>
            <a:r>
              <a:rPr lang="es-ES" b="1" dirty="0" smtClean="0">
                <a:solidFill>
                  <a:srgbClr val="1F497D"/>
                </a:solidFill>
              </a:rPr>
              <a:t>Parámetros </a:t>
            </a:r>
            <a:r>
              <a:rPr lang="es-ES" b="1" dirty="0">
                <a:solidFill>
                  <a:srgbClr val="1F497D"/>
                </a:solidFill>
              </a:rPr>
              <a:t>para la certificación anual de gestión y las evaluaciones parciales trimestrales de las </a:t>
            </a:r>
            <a:r>
              <a:rPr lang="es-ES" b="1" dirty="0" smtClean="0">
                <a:solidFill>
                  <a:srgbClr val="1F497D"/>
                </a:solidFill>
              </a:rPr>
              <a:t>CT</a:t>
            </a:r>
            <a:endParaRPr lang="es-CO" b="1" dirty="0">
              <a:solidFill>
                <a:srgbClr val="17375E"/>
              </a:solidFill>
            </a:endParaRPr>
          </a:p>
        </p:txBody>
      </p:sp>
      <p:sp>
        <p:nvSpPr>
          <p:cNvPr id="50" name="TextBox 50">
            <a:extLst>
              <a:ext uri="{FF2B5EF4-FFF2-40B4-BE49-F238E27FC236}">
                <a16:creationId xmlns:a16="http://schemas.microsoft.com/office/drawing/2014/main" xmlns="" id="{D3648A2B-A21F-2E49-8A27-0F43BB46E4A7}"/>
              </a:ext>
            </a:extLst>
          </p:cNvPr>
          <p:cNvSpPr txBox="1"/>
          <p:nvPr/>
        </p:nvSpPr>
        <p:spPr>
          <a:xfrm>
            <a:off x="6300192" y="1059582"/>
            <a:ext cx="2164024" cy="219291"/>
          </a:xfrm>
          <a:prstGeom prst="rect">
            <a:avLst/>
          </a:prstGeom>
          <a:noFill/>
        </p:spPr>
        <p:txBody>
          <a:bodyPr wrap="none" lIns="34290" tIns="17145" rIns="34290" bIns="17145" rtlCol="0" anchor="b" anchorCtr="0">
            <a:spAutoFit/>
          </a:bodyPr>
          <a:lstStyle/>
          <a:p>
            <a:pPr algn="ctr"/>
            <a:r>
              <a:rPr lang="es-ES" sz="1200" b="1" dirty="0" smtClean="0">
                <a:solidFill>
                  <a:schemeClr val="tx2"/>
                </a:solidFill>
                <a:ea typeface="League Spartan" charset="0"/>
                <a:cs typeface="Poppins SemiBold" pitchFamily="2" charset="77"/>
              </a:rPr>
              <a:t>1o de octubre – 31 de </a:t>
            </a:r>
            <a:r>
              <a:rPr lang="es-ES" sz="1200" b="1" dirty="0">
                <a:solidFill>
                  <a:schemeClr val="tx2"/>
                </a:solidFill>
                <a:ea typeface="League Spartan" charset="0"/>
                <a:cs typeface="Poppins SemiBold" pitchFamily="2" charset="77"/>
              </a:rPr>
              <a:t> </a:t>
            </a:r>
            <a:r>
              <a:rPr lang="es-ES" sz="1200" b="1" dirty="0" smtClean="0">
                <a:solidFill>
                  <a:schemeClr val="tx2"/>
                </a:solidFill>
                <a:ea typeface="League Spartan" charset="0"/>
                <a:cs typeface="Poppins SemiBold" pitchFamily="2" charset="77"/>
              </a:rPr>
              <a:t>diciembre</a:t>
            </a:r>
            <a:endParaRPr lang="es-ES" sz="1200" b="1" dirty="0">
              <a:solidFill>
                <a:schemeClr val="tx2"/>
              </a:solidFill>
              <a:ea typeface="League Spartan" charset="0"/>
              <a:cs typeface="Poppins SemiBold" pitchFamily="2" charset="77"/>
            </a:endParaRPr>
          </a:p>
        </p:txBody>
      </p:sp>
    </p:spTree>
    <p:extLst>
      <p:ext uri="{BB962C8B-B14F-4D97-AF65-F5344CB8AC3E}">
        <p14:creationId xmlns:p14="http://schemas.microsoft.com/office/powerpoint/2010/main" val="2139308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 xmlns:a16="http://schemas.microsoft.com/office/drawing/2014/main" id="{974A0E8E-6C7C-B54A-95BE-94A252B66FDE}"/>
              </a:ext>
            </a:extLst>
          </p:cNvPr>
          <p:cNvSpPr>
            <a:spLocks noChangeArrowheads="1"/>
          </p:cNvSpPr>
          <p:nvPr/>
        </p:nvSpPr>
        <p:spPr bwMode="auto">
          <a:xfrm>
            <a:off x="1982561" y="2394323"/>
            <a:ext cx="2475740" cy="551872"/>
          </a:xfrm>
          <a:custGeom>
            <a:avLst/>
            <a:gdLst>
              <a:gd name="T0" fmla="*/ 1099 w 10484"/>
              <a:gd name="T1" fmla="*/ 2337 h 2338"/>
              <a:gd name="T2" fmla="*/ 9383 w 10484"/>
              <a:gd name="T3" fmla="*/ 2337 h 2338"/>
              <a:gd name="T4" fmla="*/ 10483 w 10484"/>
              <a:gd name="T5" fmla="*/ 0 h 2338"/>
              <a:gd name="T6" fmla="*/ 0 w 10484"/>
              <a:gd name="T7" fmla="*/ 0 h 2338"/>
              <a:gd name="T8" fmla="*/ 1099 w 10484"/>
              <a:gd name="T9" fmla="*/ 2337 h 2338"/>
            </a:gdLst>
            <a:ahLst/>
            <a:cxnLst>
              <a:cxn ang="0">
                <a:pos x="T0" y="T1"/>
              </a:cxn>
              <a:cxn ang="0">
                <a:pos x="T2" y="T3"/>
              </a:cxn>
              <a:cxn ang="0">
                <a:pos x="T4" y="T5"/>
              </a:cxn>
              <a:cxn ang="0">
                <a:pos x="T6" y="T7"/>
              </a:cxn>
              <a:cxn ang="0">
                <a:pos x="T8" y="T9"/>
              </a:cxn>
            </a:cxnLst>
            <a:rect l="0" t="0" r="r" b="b"/>
            <a:pathLst>
              <a:path w="10484" h="2338">
                <a:moveTo>
                  <a:pt x="1099" y="2337"/>
                </a:moveTo>
                <a:lnTo>
                  <a:pt x="9383" y="2337"/>
                </a:lnTo>
                <a:lnTo>
                  <a:pt x="10483" y="0"/>
                </a:lnTo>
                <a:lnTo>
                  <a:pt x="0" y="0"/>
                </a:lnTo>
                <a:lnTo>
                  <a:pt x="1099" y="2337"/>
                </a:lnTo>
              </a:path>
            </a:pathLst>
          </a:custGeom>
          <a:solidFill>
            <a:schemeClr val="accent2"/>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 name="Freeform 2">
            <a:extLst>
              <a:ext uri="{FF2B5EF4-FFF2-40B4-BE49-F238E27FC236}">
                <a16:creationId xmlns="" xmlns:a16="http://schemas.microsoft.com/office/drawing/2014/main" id="{C85C4F73-ED37-F242-BEE3-5A412CCCE8F3}"/>
              </a:ext>
            </a:extLst>
          </p:cNvPr>
          <p:cNvSpPr>
            <a:spLocks noChangeArrowheads="1"/>
          </p:cNvSpPr>
          <p:nvPr/>
        </p:nvSpPr>
        <p:spPr bwMode="auto">
          <a:xfrm>
            <a:off x="2501769" y="3497027"/>
            <a:ext cx="1437324" cy="551872"/>
          </a:xfrm>
          <a:custGeom>
            <a:avLst/>
            <a:gdLst>
              <a:gd name="T0" fmla="*/ 0 w 6087"/>
              <a:gd name="T1" fmla="*/ 0 h 2338"/>
              <a:gd name="T2" fmla="*/ 1100 w 6087"/>
              <a:gd name="T3" fmla="*/ 2337 h 2338"/>
              <a:gd name="T4" fmla="*/ 4987 w 6087"/>
              <a:gd name="T5" fmla="*/ 2337 h 2338"/>
              <a:gd name="T6" fmla="*/ 6086 w 6087"/>
              <a:gd name="T7" fmla="*/ 0 h 2338"/>
              <a:gd name="T8" fmla="*/ 0 w 6087"/>
              <a:gd name="T9" fmla="*/ 0 h 2338"/>
            </a:gdLst>
            <a:ahLst/>
            <a:cxnLst>
              <a:cxn ang="0">
                <a:pos x="T0" y="T1"/>
              </a:cxn>
              <a:cxn ang="0">
                <a:pos x="T2" y="T3"/>
              </a:cxn>
              <a:cxn ang="0">
                <a:pos x="T4" y="T5"/>
              </a:cxn>
              <a:cxn ang="0">
                <a:pos x="T6" y="T7"/>
              </a:cxn>
              <a:cxn ang="0">
                <a:pos x="T8" y="T9"/>
              </a:cxn>
            </a:cxnLst>
            <a:rect l="0" t="0" r="r" b="b"/>
            <a:pathLst>
              <a:path w="6087" h="2338">
                <a:moveTo>
                  <a:pt x="0" y="0"/>
                </a:moveTo>
                <a:lnTo>
                  <a:pt x="1100" y="2337"/>
                </a:lnTo>
                <a:lnTo>
                  <a:pt x="4987" y="2337"/>
                </a:lnTo>
                <a:lnTo>
                  <a:pt x="6086" y="0"/>
                </a:lnTo>
                <a:lnTo>
                  <a:pt x="0" y="0"/>
                </a:lnTo>
              </a:path>
            </a:pathLst>
          </a:custGeom>
          <a:solidFill>
            <a:schemeClr val="accent3"/>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4" name="Freeform 3">
            <a:extLst>
              <a:ext uri="{FF2B5EF4-FFF2-40B4-BE49-F238E27FC236}">
                <a16:creationId xmlns="" xmlns:a16="http://schemas.microsoft.com/office/drawing/2014/main" id="{504710D4-1F27-6340-9E35-A7A40E4A568A}"/>
              </a:ext>
            </a:extLst>
          </p:cNvPr>
          <p:cNvSpPr>
            <a:spLocks noChangeArrowheads="1"/>
          </p:cNvSpPr>
          <p:nvPr/>
        </p:nvSpPr>
        <p:spPr bwMode="auto">
          <a:xfrm>
            <a:off x="1462834" y="1290579"/>
            <a:ext cx="3515195" cy="551872"/>
          </a:xfrm>
          <a:custGeom>
            <a:avLst/>
            <a:gdLst>
              <a:gd name="T0" fmla="*/ 13781 w 14882"/>
              <a:gd name="T1" fmla="*/ 2336 h 2337"/>
              <a:gd name="T2" fmla="*/ 14881 w 14882"/>
              <a:gd name="T3" fmla="*/ 0 h 2337"/>
              <a:gd name="T4" fmla="*/ 0 w 14882"/>
              <a:gd name="T5" fmla="*/ 0 h 2337"/>
              <a:gd name="T6" fmla="*/ 1099 w 14882"/>
              <a:gd name="T7" fmla="*/ 2336 h 2337"/>
              <a:gd name="T8" fmla="*/ 13781 w 14882"/>
              <a:gd name="T9" fmla="*/ 2336 h 2337"/>
            </a:gdLst>
            <a:ahLst/>
            <a:cxnLst>
              <a:cxn ang="0">
                <a:pos x="T0" y="T1"/>
              </a:cxn>
              <a:cxn ang="0">
                <a:pos x="T2" y="T3"/>
              </a:cxn>
              <a:cxn ang="0">
                <a:pos x="T4" y="T5"/>
              </a:cxn>
              <a:cxn ang="0">
                <a:pos x="T6" y="T7"/>
              </a:cxn>
              <a:cxn ang="0">
                <a:pos x="T8" y="T9"/>
              </a:cxn>
            </a:cxnLst>
            <a:rect l="0" t="0" r="r" b="b"/>
            <a:pathLst>
              <a:path w="14882" h="2337">
                <a:moveTo>
                  <a:pt x="13781" y="2336"/>
                </a:moveTo>
                <a:lnTo>
                  <a:pt x="14881" y="0"/>
                </a:lnTo>
                <a:lnTo>
                  <a:pt x="0" y="0"/>
                </a:lnTo>
                <a:lnTo>
                  <a:pt x="1099" y="2336"/>
                </a:lnTo>
                <a:lnTo>
                  <a:pt x="13781" y="2336"/>
                </a:lnTo>
              </a:path>
            </a:pathLst>
          </a:custGeom>
          <a:solidFill>
            <a:schemeClr val="accent1"/>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5" name="Freeform 4">
            <a:extLst>
              <a:ext uri="{FF2B5EF4-FFF2-40B4-BE49-F238E27FC236}">
                <a16:creationId xmlns="" xmlns:a16="http://schemas.microsoft.com/office/drawing/2014/main" id="{53C13F29-B7D5-1F4D-9AAC-6DAAC5E4A7A1}"/>
              </a:ext>
            </a:extLst>
          </p:cNvPr>
          <p:cNvSpPr>
            <a:spLocks noChangeArrowheads="1"/>
          </p:cNvSpPr>
          <p:nvPr/>
        </p:nvSpPr>
        <p:spPr bwMode="auto">
          <a:xfrm>
            <a:off x="2960568" y="4048899"/>
            <a:ext cx="719703" cy="975668"/>
          </a:xfrm>
          <a:custGeom>
            <a:avLst/>
            <a:gdLst>
              <a:gd name="T0" fmla="*/ 844 w 3045"/>
              <a:gd name="T1" fmla="*/ 0 h 4132"/>
              <a:gd name="T2" fmla="*/ 0 w 3045"/>
              <a:gd name="T3" fmla="*/ 1794 h 4132"/>
              <a:gd name="T4" fmla="*/ 1099 w 3045"/>
              <a:gd name="T5" fmla="*/ 4131 h 4132"/>
              <a:gd name="T6" fmla="*/ 3044 w 3045"/>
              <a:gd name="T7" fmla="*/ 0 h 4132"/>
              <a:gd name="T8" fmla="*/ 844 w 3045"/>
              <a:gd name="T9" fmla="*/ 0 h 4132"/>
            </a:gdLst>
            <a:ahLst/>
            <a:cxnLst>
              <a:cxn ang="0">
                <a:pos x="T0" y="T1"/>
              </a:cxn>
              <a:cxn ang="0">
                <a:pos x="T2" y="T3"/>
              </a:cxn>
              <a:cxn ang="0">
                <a:pos x="T4" y="T5"/>
              </a:cxn>
              <a:cxn ang="0">
                <a:pos x="T6" y="T7"/>
              </a:cxn>
              <a:cxn ang="0">
                <a:pos x="T8" y="T9"/>
              </a:cxn>
            </a:cxnLst>
            <a:rect l="0" t="0" r="r" b="b"/>
            <a:pathLst>
              <a:path w="3045" h="4132">
                <a:moveTo>
                  <a:pt x="844" y="0"/>
                </a:moveTo>
                <a:lnTo>
                  <a:pt x="0" y="1794"/>
                </a:lnTo>
                <a:lnTo>
                  <a:pt x="1099" y="4131"/>
                </a:lnTo>
                <a:lnTo>
                  <a:pt x="3044" y="0"/>
                </a:lnTo>
                <a:lnTo>
                  <a:pt x="844" y="0"/>
                </a:lnTo>
              </a:path>
            </a:pathLst>
          </a:custGeom>
          <a:solidFill>
            <a:schemeClr val="accent3">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6" name="Freeform 5">
            <a:extLst>
              <a:ext uri="{FF2B5EF4-FFF2-40B4-BE49-F238E27FC236}">
                <a16:creationId xmlns="" xmlns:a16="http://schemas.microsoft.com/office/drawing/2014/main" id="{30F98B42-FEFE-904C-99CE-771B69663A0C}"/>
              </a:ext>
            </a:extLst>
          </p:cNvPr>
          <p:cNvSpPr>
            <a:spLocks noChangeArrowheads="1"/>
          </p:cNvSpPr>
          <p:nvPr/>
        </p:nvSpPr>
        <p:spPr bwMode="auto">
          <a:xfrm>
            <a:off x="2502290" y="2946196"/>
            <a:ext cx="1697709" cy="551872"/>
          </a:xfrm>
          <a:custGeom>
            <a:avLst/>
            <a:gdLst>
              <a:gd name="T0" fmla="*/ 7185 w 7186"/>
              <a:gd name="T1" fmla="*/ 0 h 2337"/>
              <a:gd name="T2" fmla="*/ 3043 w 7186"/>
              <a:gd name="T3" fmla="*/ 0 h 2337"/>
              <a:gd name="T4" fmla="*/ 0 w 7186"/>
              <a:gd name="T5" fmla="*/ 2336 h 2337"/>
              <a:gd name="T6" fmla="*/ 4142 w 7186"/>
              <a:gd name="T7" fmla="*/ 2336 h 2337"/>
              <a:gd name="T8" fmla="*/ 7185 w 7186"/>
              <a:gd name="T9" fmla="*/ 0 h 2337"/>
            </a:gdLst>
            <a:ahLst/>
            <a:cxnLst>
              <a:cxn ang="0">
                <a:pos x="T0" y="T1"/>
              </a:cxn>
              <a:cxn ang="0">
                <a:pos x="T2" y="T3"/>
              </a:cxn>
              <a:cxn ang="0">
                <a:pos x="T4" y="T5"/>
              </a:cxn>
              <a:cxn ang="0">
                <a:pos x="T6" y="T7"/>
              </a:cxn>
              <a:cxn ang="0">
                <a:pos x="T8" y="T9"/>
              </a:cxn>
            </a:cxnLst>
            <a:rect l="0" t="0" r="r" b="b"/>
            <a:pathLst>
              <a:path w="7186" h="2337">
                <a:moveTo>
                  <a:pt x="7185" y="0"/>
                </a:moveTo>
                <a:lnTo>
                  <a:pt x="3043" y="0"/>
                </a:lnTo>
                <a:lnTo>
                  <a:pt x="0" y="2336"/>
                </a:lnTo>
                <a:lnTo>
                  <a:pt x="4142" y="2336"/>
                </a:lnTo>
                <a:lnTo>
                  <a:pt x="7185" y="0"/>
                </a:lnTo>
              </a:path>
            </a:pathLst>
          </a:custGeom>
          <a:solidFill>
            <a:schemeClr val="accent2">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8" name="Freeform 7">
            <a:extLst>
              <a:ext uri="{FF2B5EF4-FFF2-40B4-BE49-F238E27FC236}">
                <a16:creationId xmlns="" xmlns:a16="http://schemas.microsoft.com/office/drawing/2014/main" id="{86CC2F6D-0A69-A24D-B2EB-75FE635AC25E}"/>
              </a:ext>
            </a:extLst>
          </p:cNvPr>
          <p:cNvSpPr>
            <a:spLocks noChangeArrowheads="1"/>
          </p:cNvSpPr>
          <p:nvPr/>
        </p:nvSpPr>
        <p:spPr bwMode="auto">
          <a:xfrm>
            <a:off x="1982562" y="1842451"/>
            <a:ext cx="2736124" cy="551872"/>
          </a:xfrm>
          <a:custGeom>
            <a:avLst/>
            <a:gdLst>
              <a:gd name="T0" fmla="*/ 11582 w 11583"/>
              <a:gd name="T1" fmla="*/ 0 h 2338"/>
              <a:gd name="T2" fmla="*/ 5241 w 11583"/>
              <a:gd name="T3" fmla="*/ 0 h 2338"/>
              <a:gd name="T4" fmla="*/ 0 w 11583"/>
              <a:gd name="T5" fmla="*/ 2337 h 2338"/>
              <a:gd name="T6" fmla="*/ 6340 w 11583"/>
              <a:gd name="T7" fmla="*/ 2337 h 2338"/>
              <a:gd name="T8" fmla="*/ 11582 w 11583"/>
              <a:gd name="T9" fmla="*/ 0 h 2338"/>
            </a:gdLst>
            <a:ahLst/>
            <a:cxnLst>
              <a:cxn ang="0">
                <a:pos x="T0" y="T1"/>
              </a:cxn>
              <a:cxn ang="0">
                <a:pos x="T2" y="T3"/>
              </a:cxn>
              <a:cxn ang="0">
                <a:pos x="T4" y="T5"/>
              </a:cxn>
              <a:cxn ang="0">
                <a:pos x="T6" y="T7"/>
              </a:cxn>
              <a:cxn ang="0">
                <a:pos x="T8" y="T9"/>
              </a:cxn>
            </a:cxnLst>
            <a:rect l="0" t="0" r="r" b="b"/>
            <a:pathLst>
              <a:path w="11583" h="2338">
                <a:moveTo>
                  <a:pt x="11582" y="0"/>
                </a:moveTo>
                <a:lnTo>
                  <a:pt x="5241" y="0"/>
                </a:lnTo>
                <a:lnTo>
                  <a:pt x="0" y="2337"/>
                </a:lnTo>
                <a:lnTo>
                  <a:pt x="6340" y="2337"/>
                </a:lnTo>
                <a:lnTo>
                  <a:pt x="11582" y="0"/>
                </a:lnTo>
              </a:path>
            </a:pathLst>
          </a:custGeom>
          <a:solidFill>
            <a:schemeClr val="accent1">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9" name="Freeform 8">
            <a:extLst>
              <a:ext uri="{FF2B5EF4-FFF2-40B4-BE49-F238E27FC236}">
                <a16:creationId xmlns="" xmlns:a16="http://schemas.microsoft.com/office/drawing/2014/main" id="{74D0FF02-BDE2-8A46-86C5-C708B3BC43CC}"/>
              </a:ext>
            </a:extLst>
          </p:cNvPr>
          <p:cNvSpPr>
            <a:spLocks noChangeArrowheads="1"/>
          </p:cNvSpPr>
          <p:nvPr/>
        </p:nvSpPr>
        <p:spPr bwMode="auto">
          <a:xfrm>
            <a:off x="3158459" y="1936165"/>
            <a:ext cx="123944" cy="369650"/>
          </a:xfrm>
          <a:custGeom>
            <a:avLst/>
            <a:gdLst>
              <a:gd name="T0" fmla="*/ 154 w 526"/>
              <a:gd name="T1" fmla="*/ 586 h 1566"/>
              <a:gd name="T2" fmla="*/ 0 w 526"/>
              <a:gd name="T3" fmla="*/ 586 h 1566"/>
              <a:gd name="T4" fmla="*/ 263 w 526"/>
              <a:gd name="T5" fmla="*/ 1565 h 1566"/>
              <a:gd name="T6" fmla="*/ 525 w 526"/>
              <a:gd name="T7" fmla="*/ 586 h 1566"/>
              <a:gd name="T8" fmla="*/ 372 w 526"/>
              <a:gd name="T9" fmla="*/ 586 h 1566"/>
              <a:gd name="T10" fmla="*/ 372 w 526"/>
              <a:gd name="T11" fmla="*/ 0 h 1566"/>
              <a:gd name="T12" fmla="*/ 154 w 526"/>
              <a:gd name="T13" fmla="*/ 0 h 1566"/>
              <a:gd name="T14" fmla="*/ 154 w 526"/>
              <a:gd name="T15" fmla="*/ 586 h 1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6" h="1566">
                <a:moveTo>
                  <a:pt x="154" y="586"/>
                </a:moveTo>
                <a:lnTo>
                  <a:pt x="0" y="586"/>
                </a:lnTo>
                <a:lnTo>
                  <a:pt x="263" y="1565"/>
                </a:lnTo>
                <a:lnTo>
                  <a:pt x="525" y="586"/>
                </a:lnTo>
                <a:lnTo>
                  <a:pt x="372" y="586"/>
                </a:lnTo>
                <a:lnTo>
                  <a:pt x="372" y="0"/>
                </a:lnTo>
                <a:lnTo>
                  <a:pt x="154" y="0"/>
                </a:lnTo>
                <a:lnTo>
                  <a:pt x="154" y="586"/>
                </a:lnTo>
              </a:path>
            </a:pathLst>
          </a:custGeom>
          <a:solidFill>
            <a:schemeClr val="bg1"/>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10" name="Freeform 9">
            <a:extLst>
              <a:ext uri="{FF2B5EF4-FFF2-40B4-BE49-F238E27FC236}">
                <a16:creationId xmlns="" xmlns:a16="http://schemas.microsoft.com/office/drawing/2014/main" id="{ED16A314-D4A2-D54C-8286-8EACAD2D20A5}"/>
              </a:ext>
            </a:extLst>
          </p:cNvPr>
          <p:cNvSpPr>
            <a:spLocks noChangeArrowheads="1"/>
          </p:cNvSpPr>
          <p:nvPr/>
        </p:nvSpPr>
        <p:spPr bwMode="auto">
          <a:xfrm>
            <a:off x="3158459" y="3038869"/>
            <a:ext cx="123944" cy="369650"/>
          </a:xfrm>
          <a:custGeom>
            <a:avLst/>
            <a:gdLst>
              <a:gd name="T0" fmla="*/ 153 w 526"/>
              <a:gd name="T1" fmla="*/ 585 h 1565"/>
              <a:gd name="T2" fmla="*/ 0 w 526"/>
              <a:gd name="T3" fmla="*/ 585 h 1565"/>
              <a:gd name="T4" fmla="*/ 262 w 526"/>
              <a:gd name="T5" fmla="*/ 1564 h 1565"/>
              <a:gd name="T6" fmla="*/ 525 w 526"/>
              <a:gd name="T7" fmla="*/ 585 h 1565"/>
              <a:gd name="T8" fmla="*/ 371 w 526"/>
              <a:gd name="T9" fmla="*/ 585 h 1565"/>
              <a:gd name="T10" fmla="*/ 371 w 526"/>
              <a:gd name="T11" fmla="*/ 0 h 1565"/>
              <a:gd name="T12" fmla="*/ 153 w 526"/>
              <a:gd name="T13" fmla="*/ 0 h 1565"/>
              <a:gd name="T14" fmla="*/ 153 w 526"/>
              <a:gd name="T15" fmla="*/ 585 h 15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6" h="1565">
                <a:moveTo>
                  <a:pt x="153" y="585"/>
                </a:moveTo>
                <a:lnTo>
                  <a:pt x="0" y="585"/>
                </a:lnTo>
                <a:lnTo>
                  <a:pt x="262" y="1564"/>
                </a:lnTo>
                <a:lnTo>
                  <a:pt x="525" y="585"/>
                </a:lnTo>
                <a:lnTo>
                  <a:pt x="371" y="585"/>
                </a:lnTo>
                <a:lnTo>
                  <a:pt x="371" y="0"/>
                </a:lnTo>
                <a:lnTo>
                  <a:pt x="153" y="0"/>
                </a:lnTo>
                <a:lnTo>
                  <a:pt x="153" y="585"/>
                </a:lnTo>
              </a:path>
            </a:pathLst>
          </a:custGeom>
          <a:solidFill>
            <a:schemeClr val="bg1"/>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14" name="TextBox 13">
            <a:extLst>
              <a:ext uri="{FF2B5EF4-FFF2-40B4-BE49-F238E27FC236}">
                <a16:creationId xmlns="" xmlns:a16="http://schemas.microsoft.com/office/drawing/2014/main" id="{F17C6F72-8DA7-5546-850D-5876A065FDC6}"/>
              </a:ext>
            </a:extLst>
          </p:cNvPr>
          <p:cNvSpPr txBox="1"/>
          <p:nvPr/>
        </p:nvSpPr>
        <p:spPr>
          <a:xfrm>
            <a:off x="2023978" y="1333760"/>
            <a:ext cx="2392928" cy="465512"/>
          </a:xfrm>
          <a:prstGeom prst="rect">
            <a:avLst/>
          </a:prstGeom>
          <a:noFill/>
        </p:spPr>
        <p:txBody>
          <a:bodyPr wrap="none" lIns="34290" tIns="17145" rIns="34290" bIns="17145" rtlCol="0" anchor="ctr" anchorCtr="0">
            <a:spAutoFit/>
          </a:bodyPr>
          <a:lstStyle/>
          <a:p>
            <a:pPr algn="ctr"/>
            <a:r>
              <a:rPr lang="es-ES" sz="1200" b="1" dirty="0" smtClean="0">
                <a:solidFill>
                  <a:schemeClr val="bg1"/>
                </a:solidFill>
                <a:latin typeface="Poppins SemiBold" pitchFamily="2" charset="77"/>
                <a:ea typeface="League Spartan" charset="0"/>
                <a:cs typeface="Poppins SemiBold" pitchFamily="2" charset="77"/>
              </a:rPr>
              <a:t>Primer nivel : </a:t>
            </a:r>
            <a:r>
              <a:rPr lang="es-ES" sz="2800" b="1" dirty="0" smtClean="0">
                <a:solidFill>
                  <a:schemeClr val="accent2"/>
                </a:solidFill>
                <a:latin typeface="Poppins SemiBold" pitchFamily="2" charset="77"/>
                <a:ea typeface="League Spartan" charset="0"/>
                <a:cs typeface="Poppins SemiBold" pitchFamily="2" charset="77"/>
              </a:rPr>
              <a:t>54</a:t>
            </a:r>
            <a:r>
              <a:rPr lang="es-ES" sz="1200" b="1" dirty="0" smtClean="0">
                <a:solidFill>
                  <a:schemeClr val="bg1"/>
                </a:solidFill>
                <a:latin typeface="Poppins SemiBold" pitchFamily="2" charset="77"/>
                <a:ea typeface="League Spartan" charset="0"/>
                <a:cs typeface="Poppins SemiBold" pitchFamily="2" charset="77"/>
              </a:rPr>
              <a:t> indicadores</a:t>
            </a:r>
            <a:endParaRPr lang="es-ES" sz="1200" b="1" dirty="0">
              <a:solidFill>
                <a:schemeClr val="bg1"/>
              </a:solidFill>
              <a:latin typeface="Poppins SemiBold" pitchFamily="2" charset="77"/>
              <a:ea typeface="League Spartan" charset="0"/>
              <a:cs typeface="Poppins SemiBold" pitchFamily="2" charset="77"/>
            </a:endParaRPr>
          </a:p>
        </p:txBody>
      </p:sp>
      <p:sp>
        <p:nvSpPr>
          <p:cNvPr id="15" name="TextBox 14">
            <a:extLst>
              <a:ext uri="{FF2B5EF4-FFF2-40B4-BE49-F238E27FC236}">
                <a16:creationId xmlns="" xmlns:a16="http://schemas.microsoft.com/office/drawing/2014/main" id="{A0CDB8F8-8D31-B448-824E-53A15AC56E5E}"/>
              </a:ext>
            </a:extLst>
          </p:cNvPr>
          <p:cNvSpPr txBox="1"/>
          <p:nvPr/>
        </p:nvSpPr>
        <p:spPr>
          <a:xfrm>
            <a:off x="2339752" y="2339785"/>
            <a:ext cx="1728192" cy="650178"/>
          </a:xfrm>
          <a:prstGeom prst="rect">
            <a:avLst/>
          </a:prstGeom>
          <a:noFill/>
        </p:spPr>
        <p:txBody>
          <a:bodyPr wrap="square" lIns="34290" tIns="17145" rIns="34290" bIns="17145" rtlCol="0" anchor="ctr" anchorCtr="0">
            <a:spAutoFit/>
          </a:bodyPr>
          <a:lstStyle/>
          <a:p>
            <a:pPr algn="ctr"/>
            <a:r>
              <a:rPr lang="es-ES" sz="1200" b="1" dirty="0" smtClean="0">
                <a:solidFill>
                  <a:schemeClr val="bg1"/>
                </a:solidFill>
                <a:latin typeface="Poppins SemiBold" pitchFamily="2" charset="77"/>
                <a:ea typeface="League Spartan" charset="0"/>
                <a:cs typeface="Poppins SemiBold" pitchFamily="2" charset="77"/>
              </a:rPr>
              <a:t>Segundo nivel: </a:t>
            </a:r>
            <a:r>
              <a:rPr lang="es-ES" sz="2800" b="1" dirty="0" smtClean="0">
                <a:solidFill>
                  <a:schemeClr val="accent3"/>
                </a:solidFill>
                <a:latin typeface="Poppins SemiBold" pitchFamily="2" charset="77"/>
                <a:ea typeface="League Spartan" charset="0"/>
                <a:cs typeface="Poppins SemiBold" pitchFamily="2" charset="77"/>
              </a:rPr>
              <a:t>24</a:t>
            </a:r>
            <a:r>
              <a:rPr lang="es-ES" sz="1200" b="1" dirty="0" smtClean="0">
                <a:solidFill>
                  <a:schemeClr val="bg1"/>
                </a:solidFill>
                <a:latin typeface="Poppins SemiBold" pitchFamily="2" charset="77"/>
                <a:ea typeface="League Spartan" charset="0"/>
                <a:cs typeface="Poppins SemiBold" pitchFamily="2" charset="77"/>
              </a:rPr>
              <a:t> indicadores</a:t>
            </a:r>
            <a:endParaRPr lang="es-ES" sz="1200" b="1" dirty="0">
              <a:solidFill>
                <a:schemeClr val="bg1"/>
              </a:solidFill>
              <a:latin typeface="Poppins SemiBold" pitchFamily="2" charset="77"/>
              <a:ea typeface="League Spartan" charset="0"/>
              <a:cs typeface="Poppins SemiBold" pitchFamily="2" charset="77"/>
            </a:endParaRPr>
          </a:p>
        </p:txBody>
      </p:sp>
      <p:sp>
        <p:nvSpPr>
          <p:cNvPr id="16" name="TextBox 15">
            <a:extLst>
              <a:ext uri="{FF2B5EF4-FFF2-40B4-BE49-F238E27FC236}">
                <a16:creationId xmlns="" xmlns:a16="http://schemas.microsoft.com/office/drawing/2014/main" id="{8245D239-7076-8645-BFBC-1A2EC615F162}"/>
              </a:ext>
            </a:extLst>
          </p:cNvPr>
          <p:cNvSpPr txBox="1"/>
          <p:nvPr/>
        </p:nvSpPr>
        <p:spPr>
          <a:xfrm>
            <a:off x="2555776" y="3291830"/>
            <a:ext cx="1297125" cy="804066"/>
          </a:xfrm>
          <a:prstGeom prst="rect">
            <a:avLst/>
          </a:prstGeom>
          <a:noFill/>
        </p:spPr>
        <p:txBody>
          <a:bodyPr wrap="none" lIns="34290" tIns="17145" rIns="34290" bIns="17145" rtlCol="0" anchor="ctr" anchorCtr="0">
            <a:spAutoFit/>
          </a:bodyPr>
          <a:lstStyle/>
          <a:p>
            <a:pPr algn="ctr"/>
            <a:r>
              <a:rPr lang="es-ES" sz="1100" b="1" dirty="0" smtClean="0">
                <a:solidFill>
                  <a:schemeClr val="bg1"/>
                </a:solidFill>
                <a:latin typeface="Poppins SemiBold" pitchFamily="2" charset="77"/>
                <a:ea typeface="League Spartan" charset="0"/>
                <a:cs typeface="Poppins SemiBold" pitchFamily="2" charset="77"/>
              </a:rPr>
              <a:t>Tercer nivel:</a:t>
            </a:r>
            <a:r>
              <a:rPr lang="es-ES" sz="2800" b="1" dirty="0" smtClean="0">
                <a:solidFill>
                  <a:schemeClr val="accent1"/>
                </a:solidFill>
                <a:latin typeface="Poppins SemiBold" pitchFamily="2" charset="77"/>
                <a:ea typeface="League Spartan" charset="0"/>
                <a:cs typeface="Poppins SemiBold" pitchFamily="2" charset="77"/>
              </a:rPr>
              <a:t>14</a:t>
            </a:r>
          </a:p>
          <a:p>
            <a:pPr algn="ctr"/>
            <a:r>
              <a:rPr lang="es-ES" sz="1100" b="1" dirty="0" smtClean="0">
                <a:solidFill>
                  <a:schemeClr val="bg1"/>
                </a:solidFill>
                <a:latin typeface="Poppins SemiBold" pitchFamily="2" charset="77"/>
                <a:ea typeface="League Spartan" charset="0"/>
                <a:cs typeface="Poppins SemiBold" pitchFamily="2" charset="77"/>
              </a:rPr>
              <a:t> </a:t>
            </a:r>
            <a:r>
              <a:rPr lang="es-ES" sz="900" b="1" dirty="0" smtClean="0">
                <a:solidFill>
                  <a:schemeClr val="bg1"/>
                </a:solidFill>
                <a:latin typeface="Poppins SemiBold" pitchFamily="2" charset="77"/>
                <a:ea typeface="League Spartan" charset="0"/>
                <a:cs typeface="Poppins SemiBold" pitchFamily="2" charset="77"/>
              </a:rPr>
              <a:t>indicadores </a:t>
            </a:r>
          </a:p>
          <a:p>
            <a:pPr algn="ctr"/>
            <a:r>
              <a:rPr lang="es-ES" sz="900" b="1" dirty="0" smtClean="0">
                <a:solidFill>
                  <a:schemeClr val="bg1"/>
                </a:solidFill>
                <a:latin typeface="Poppins SemiBold" pitchFamily="2" charset="77"/>
                <a:ea typeface="League Spartan" charset="0"/>
                <a:cs typeface="Poppins SemiBold" pitchFamily="2" charset="77"/>
              </a:rPr>
              <a:t>de proceso </a:t>
            </a:r>
            <a:endParaRPr lang="es-ES" sz="900" b="1" dirty="0">
              <a:solidFill>
                <a:schemeClr val="bg1"/>
              </a:solidFill>
              <a:latin typeface="Poppins SemiBold" pitchFamily="2" charset="77"/>
              <a:ea typeface="League Spartan" charset="0"/>
              <a:cs typeface="Poppins SemiBold" pitchFamily="2" charset="77"/>
            </a:endParaRPr>
          </a:p>
        </p:txBody>
      </p:sp>
      <p:sp>
        <p:nvSpPr>
          <p:cNvPr id="20" name="TextBox 19">
            <a:extLst>
              <a:ext uri="{FF2B5EF4-FFF2-40B4-BE49-F238E27FC236}">
                <a16:creationId xmlns="" xmlns:a16="http://schemas.microsoft.com/office/drawing/2014/main" id="{96EDC3E3-3EBE-BA46-8198-0F2C86B0E569}"/>
              </a:ext>
            </a:extLst>
          </p:cNvPr>
          <p:cNvSpPr txBox="1"/>
          <p:nvPr/>
        </p:nvSpPr>
        <p:spPr>
          <a:xfrm>
            <a:off x="4383448" y="2499742"/>
            <a:ext cx="1352122" cy="419346"/>
          </a:xfrm>
          <a:prstGeom prst="rect">
            <a:avLst/>
          </a:prstGeom>
          <a:noFill/>
        </p:spPr>
        <p:txBody>
          <a:bodyPr wrap="none" lIns="34290" tIns="17145" rIns="34290" bIns="17145" rtlCol="0" anchor="ctr" anchorCtr="0">
            <a:spAutoFit/>
          </a:bodyPr>
          <a:lstStyle/>
          <a:p>
            <a:pPr algn="ctr"/>
            <a:r>
              <a:rPr lang="es-ES" sz="2500" b="1" dirty="0" smtClean="0">
                <a:solidFill>
                  <a:schemeClr val="accent2"/>
                </a:solidFill>
                <a:latin typeface="Poppins SemiBold" pitchFamily="2" charset="77"/>
                <a:ea typeface="League Spartan" charset="0"/>
                <a:cs typeface="Poppins SemiBold" pitchFamily="2" charset="77"/>
              </a:rPr>
              <a:t>2o. nivel</a:t>
            </a:r>
            <a:endParaRPr lang="es-ES" sz="2500" b="1" dirty="0">
              <a:solidFill>
                <a:schemeClr val="accent2"/>
              </a:solidFill>
              <a:latin typeface="Poppins SemiBold" pitchFamily="2" charset="77"/>
              <a:ea typeface="League Spartan" charset="0"/>
              <a:cs typeface="Poppins SemiBold" pitchFamily="2" charset="77"/>
            </a:endParaRPr>
          </a:p>
        </p:txBody>
      </p:sp>
      <p:sp>
        <p:nvSpPr>
          <p:cNvPr id="21" name="TextBox 20">
            <a:extLst>
              <a:ext uri="{FF2B5EF4-FFF2-40B4-BE49-F238E27FC236}">
                <a16:creationId xmlns="" xmlns:a16="http://schemas.microsoft.com/office/drawing/2014/main" id="{08C921C9-D903-454E-9167-6D6EF429D25F}"/>
              </a:ext>
            </a:extLst>
          </p:cNvPr>
          <p:cNvSpPr txBox="1"/>
          <p:nvPr/>
        </p:nvSpPr>
        <p:spPr>
          <a:xfrm>
            <a:off x="4932040" y="1419622"/>
            <a:ext cx="1441664" cy="419346"/>
          </a:xfrm>
          <a:prstGeom prst="rect">
            <a:avLst/>
          </a:prstGeom>
          <a:noFill/>
        </p:spPr>
        <p:txBody>
          <a:bodyPr wrap="none" lIns="34290" tIns="17145" rIns="34290" bIns="17145" rtlCol="0" anchor="ctr" anchorCtr="0">
            <a:spAutoFit/>
          </a:bodyPr>
          <a:lstStyle/>
          <a:p>
            <a:pPr algn="ctr"/>
            <a:r>
              <a:rPr lang="en-US" sz="2500" b="1" dirty="0" smtClean="0">
                <a:solidFill>
                  <a:schemeClr val="accent1"/>
                </a:solidFill>
                <a:latin typeface="Poppins SemiBold" pitchFamily="2" charset="77"/>
                <a:ea typeface="League Spartan" charset="0"/>
                <a:cs typeface="Poppins SemiBold" pitchFamily="2" charset="77"/>
              </a:rPr>
              <a:t>1er. </a:t>
            </a:r>
            <a:r>
              <a:rPr lang="es-ES" sz="2500" b="1" dirty="0" smtClean="0">
                <a:solidFill>
                  <a:schemeClr val="accent1"/>
                </a:solidFill>
                <a:latin typeface="Poppins SemiBold" pitchFamily="2" charset="77"/>
                <a:ea typeface="League Spartan" charset="0"/>
                <a:cs typeface="Poppins SemiBold" pitchFamily="2" charset="77"/>
              </a:rPr>
              <a:t>nivel</a:t>
            </a:r>
            <a:endParaRPr lang="es-ES" sz="2500" b="1" dirty="0">
              <a:solidFill>
                <a:schemeClr val="accent1"/>
              </a:solidFill>
              <a:latin typeface="Poppins SemiBold" pitchFamily="2" charset="77"/>
              <a:ea typeface="League Spartan" charset="0"/>
              <a:cs typeface="Poppins SemiBold" pitchFamily="2" charset="77"/>
            </a:endParaRPr>
          </a:p>
        </p:txBody>
      </p:sp>
      <p:sp>
        <p:nvSpPr>
          <p:cNvPr id="22" name="TextBox 21">
            <a:extLst>
              <a:ext uri="{FF2B5EF4-FFF2-40B4-BE49-F238E27FC236}">
                <a16:creationId xmlns="" xmlns:a16="http://schemas.microsoft.com/office/drawing/2014/main" id="{D7E9789C-A145-8944-A871-65E424D0F975}"/>
              </a:ext>
            </a:extLst>
          </p:cNvPr>
          <p:cNvSpPr txBox="1"/>
          <p:nvPr/>
        </p:nvSpPr>
        <p:spPr>
          <a:xfrm>
            <a:off x="3960245" y="3579862"/>
            <a:ext cx="1441664" cy="419346"/>
          </a:xfrm>
          <a:prstGeom prst="rect">
            <a:avLst/>
          </a:prstGeom>
          <a:noFill/>
        </p:spPr>
        <p:txBody>
          <a:bodyPr wrap="none" lIns="34290" tIns="17145" rIns="34290" bIns="17145" rtlCol="0" anchor="ctr" anchorCtr="0">
            <a:spAutoFit/>
          </a:bodyPr>
          <a:lstStyle/>
          <a:p>
            <a:pPr algn="ctr"/>
            <a:r>
              <a:rPr lang="es-ES" sz="2500" b="1" dirty="0" smtClean="0">
                <a:solidFill>
                  <a:schemeClr val="accent3"/>
                </a:solidFill>
                <a:latin typeface="Poppins SemiBold" pitchFamily="2" charset="77"/>
                <a:ea typeface="League Spartan" charset="0"/>
                <a:cs typeface="Poppins SemiBold" pitchFamily="2" charset="77"/>
              </a:rPr>
              <a:t>3er. nivel</a:t>
            </a:r>
            <a:endParaRPr lang="es-ES" sz="2500" b="1" dirty="0">
              <a:solidFill>
                <a:schemeClr val="accent3"/>
              </a:solidFill>
              <a:latin typeface="Poppins SemiBold" pitchFamily="2" charset="77"/>
              <a:ea typeface="League Spartan" charset="0"/>
              <a:cs typeface="Poppins SemiBold" pitchFamily="2" charset="77"/>
            </a:endParaRPr>
          </a:p>
        </p:txBody>
      </p:sp>
      <p:sp>
        <p:nvSpPr>
          <p:cNvPr id="23" name="TextBox 22">
            <a:extLst>
              <a:ext uri="{FF2B5EF4-FFF2-40B4-BE49-F238E27FC236}">
                <a16:creationId xmlns="" xmlns:a16="http://schemas.microsoft.com/office/drawing/2014/main" id="{5E684B25-995C-CD4B-9C4B-E7812B1A8DD0}"/>
              </a:ext>
            </a:extLst>
          </p:cNvPr>
          <p:cNvSpPr txBox="1"/>
          <p:nvPr/>
        </p:nvSpPr>
        <p:spPr>
          <a:xfrm>
            <a:off x="5580112" y="3939902"/>
            <a:ext cx="1728192" cy="773289"/>
          </a:xfrm>
          <a:prstGeom prst="rect">
            <a:avLst/>
          </a:prstGeom>
          <a:noFill/>
        </p:spPr>
        <p:txBody>
          <a:bodyPr wrap="square" lIns="34290" tIns="17145" rIns="34290" bIns="17145" rtlCol="0" anchor="b" anchorCtr="0">
            <a:spAutoFit/>
          </a:bodyPr>
          <a:lstStyle/>
          <a:p>
            <a:pPr algn="ctr"/>
            <a:r>
              <a:rPr lang="es-ES" sz="1600" b="1" dirty="0" smtClean="0">
                <a:solidFill>
                  <a:schemeClr val="tx2"/>
                </a:solidFill>
                <a:latin typeface="Poppins SemiBold" pitchFamily="2" charset="77"/>
                <a:ea typeface="League Spartan" charset="0"/>
                <a:cs typeface="Poppins SemiBold" pitchFamily="2" charset="77"/>
              </a:rPr>
              <a:t>Evaluaciones parciales trimestrales</a:t>
            </a:r>
            <a:endParaRPr lang="es-ES" sz="1600" b="1" dirty="0">
              <a:solidFill>
                <a:schemeClr val="tx2"/>
              </a:solidFill>
              <a:latin typeface="Poppins SemiBold" pitchFamily="2" charset="77"/>
              <a:ea typeface="League Spartan" charset="0"/>
              <a:cs typeface="Poppins SemiBold" pitchFamily="2" charset="77"/>
            </a:endParaRPr>
          </a:p>
        </p:txBody>
      </p:sp>
      <p:sp>
        <p:nvSpPr>
          <p:cNvPr id="7" name="CuadroTexto 6"/>
          <p:cNvSpPr txBox="1"/>
          <p:nvPr/>
        </p:nvSpPr>
        <p:spPr>
          <a:xfrm>
            <a:off x="2267744" y="4409343"/>
            <a:ext cx="2133567" cy="707886"/>
          </a:xfrm>
          <a:prstGeom prst="rect">
            <a:avLst/>
          </a:prstGeom>
          <a:noFill/>
        </p:spPr>
        <p:txBody>
          <a:bodyPr wrap="none" rtlCol="0">
            <a:spAutoFit/>
          </a:bodyPr>
          <a:lstStyle/>
          <a:p>
            <a:r>
              <a:rPr lang="es-ES" sz="4000" b="1" dirty="0" err="1" smtClean="0"/>
              <a:t>AuditeCT</a:t>
            </a:r>
            <a:endParaRPr lang="es-ES" sz="4000" b="1" dirty="0"/>
          </a:p>
        </p:txBody>
      </p:sp>
      <p:sp>
        <p:nvSpPr>
          <p:cNvPr id="29" name="Freeform 99"/>
          <p:cNvSpPr>
            <a:spLocks noEditPoints="1"/>
          </p:cNvSpPr>
          <p:nvPr/>
        </p:nvSpPr>
        <p:spPr bwMode="auto">
          <a:xfrm>
            <a:off x="1043608" y="1491630"/>
            <a:ext cx="334275" cy="334275"/>
          </a:xfrm>
          <a:custGeom>
            <a:avLst/>
            <a:gdLst>
              <a:gd name="T0" fmla="*/ 44 w 176"/>
              <a:gd name="T1" fmla="*/ 64 h 176"/>
              <a:gd name="T2" fmla="*/ 64 w 176"/>
              <a:gd name="T3" fmla="*/ 44 h 176"/>
              <a:gd name="T4" fmla="*/ 44 w 176"/>
              <a:gd name="T5" fmla="*/ 24 h 176"/>
              <a:gd name="T6" fmla="*/ 24 w 176"/>
              <a:gd name="T7" fmla="*/ 44 h 176"/>
              <a:gd name="T8" fmla="*/ 44 w 176"/>
              <a:gd name="T9" fmla="*/ 64 h 176"/>
              <a:gd name="T10" fmla="*/ 44 w 176"/>
              <a:gd name="T11" fmla="*/ 32 h 176"/>
              <a:gd name="T12" fmla="*/ 56 w 176"/>
              <a:gd name="T13" fmla="*/ 44 h 176"/>
              <a:gd name="T14" fmla="*/ 44 w 176"/>
              <a:gd name="T15" fmla="*/ 56 h 176"/>
              <a:gd name="T16" fmla="*/ 32 w 176"/>
              <a:gd name="T17" fmla="*/ 44 h 176"/>
              <a:gd name="T18" fmla="*/ 44 w 176"/>
              <a:gd name="T19" fmla="*/ 32 h 176"/>
              <a:gd name="T20" fmla="*/ 152 w 176"/>
              <a:gd name="T21" fmla="*/ 147 h 176"/>
              <a:gd name="T22" fmla="*/ 152 w 176"/>
              <a:gd name="T23" fmla="*/ 146 h 176"/>
              <a:gd name="T24" fmla="*/ 151 w 176"/>
              <a:gd name="T25" fmla="*/ 145 h 176"/>
              <a:gd name="T26" fmla="*/ 116 w 176"/>
              <a:gd name="T27" fmla="*/ 95 h 176"/>
              <a:gd name="T28" fmla="*/ 116 w 176"/>
              <a:gd name="T29" fmla="*/ 95 h 176"/>
              <a:gd name="T30" fmla="*/ 112 w 176"/>
              <a:gd name="T31" fmla="*/ 92 h 176"/>
              <a:gd name="T32" fmla="*/ 109 w 176"/>
              <a:gd name="T33" fmla="*/ 93 h 176"/>
              <a:gd name="T34" fmla="*/ 93 w 176"/>
              <a:gd name="T35" fmla="*/ 110 h 176"/>
              <a:gd name="T36" fmla="*/ 72 w 176"/>
              <a:gd name="T37" fmla="*/ 78 h 176"/>
              <a:gd name="T38" fmla="*/ 68 w 176"/>
              <a:gd name="T39" fmla="*/ 76 h 176"/>
              <a:gd name="T40" fmla="*/ 65 w 176"/>
              <a:gd name="T41" fmla="*/ 78 h 176"/>
              <a:gd name="T42" fmla="*/ 65 w 176"/>
              <a:gd name="T43" fmla="*/ 78 h 176"/>
              <a:gd name="T44" fmla="*/ 25 w 176"/>
              <a:gd name="T45" fmla="*/ 146 h 176"/>
              <a:gd name="T46" fmla="*/ 25 w 176"/>
              <a:gd name="T47" fmla="*/ 146 h 176"/>
              <a:gd name="T48" fmla="*/ 24 w 176"/>
              <a:gd name="T49" fmla="*/ 148 h 176"/>
              <a:gd name="T50" fmla="*/ 28 w 176"/>
              <a:gd name="T51" fmla="*/ 152 h 176"/>
              <a:gd name="T52" fmla="*/ 148 w 176"/>
              <a:gd name="T53" fmla="*/ 152 h 176"/>
              <a:gd name="T54" fmla="*/ 152 w 176"/>
              <a:gd name="T55" fmla="*/ 148 h 176"/>
              <a:gd name="T56" fmla="*/ 152 w 176"/>
              <a:gd name="T57" fmla="*/ 147 h 176"/>
              <a:gd name="T58" fmla="*/ 35 w 176"/>
              <a:gd name="T59" fmla="*/ 144 h 176"/>
              <a:gd name="T60" fmla="*/ 68 w 176"/>
              <a:gd name="T61" fmla="*/ 87 h 176"/>
              <a:gd name="T62" fmla="*/ 88 w 176"/>
              <a:gd name="T63" fmla="*/ 118 h 176"/>
              <a:gd name="T64" fmla="*/ 89 w 176"/>
              <a:gd name="T65" fmla="*/ 119 h 176"/>
              <a:gd name="T66" fmla="*/ 89 w 176"/>
              <a:gd name="T67" fmla="*/ 119 h 176"/>
              <a:gd name="T68" fmla="*/ 92 w 176"/>
              <a:gd name="T69" fmla="*/ 120 h 176"/>
              <a:gd name="T70" fmla="*/ 95 w 176"/>
              <a:gd name="T71" fmla="*/ 119 h 176"/>
              <a:gd name="T72" fmla="*/ 112 w 176"/>
              <a:gd name="T73" fmla="*/ 102 h 176"/>
              <a:gd name="T74" fmla="*/ 140 w 176"/>
              <a:gd name="T75" fmla="*/ 144 h 176"/>
              <a:gd name="T76" fmla="*/ 35 w 176"/>
              <a:gd name="T77" fmla="*/ 144 h 176"/>
              <a:gd name="T78" fmla="*/ 160 w 176"/>
              <a:gd name="T79" fmla="*/ 0 h 176"/>
              <a:gd name="T80" fmla="*/ 16 w 176"/>
              <a:gd name="T81" fmla="*/ 0 h 176"/>
              <a:gd name="T82" fmla="*/ 0 w 176"/>
              <a:gd name="T83" fmla="*/ 16 h 176"/>
              <a:gd name="T84" fmla="*/ 0 w 176"/>
              <a:gd name="T85" fmla="*/ 160 h 176"/>
              <a:gd name="T86" fmla="*/ 16 w 176"/>
              <a:gd name="T87" fmla="*/ 176 h 176"/>
              <a:gd name="T88" fmla="*/ 160 w 176"/>
              <a:gd name="T89" fmla="*/ 176 h 176"/>
              <a:gd name="T90" fmla="*/ 176 w 176"/>
              <a:gd name="T91" fmla="*/ 160 h 176"/>
              <a:gd name="T92" fmla="*/ 176 w 176"/>
              <a:gd name="T93" fmla="*/ 16 h 176"/>
              <a:gd name="T94" fmla="*/ 160 w 176"/>
              <a:gd name="T95" fmla="*/ 0 h 176"/>
              <a:gd name="T96" fmla="*/ 168 w 176"/>
              <a:gd name="T97" fmla="*/ 160 h 176"/>
              <a:gd name="T98" fmla="*/ 160 w 176"/>
              <a:gd name="T99" fmla="*/ 168 h 176"/>
              <a:gd name="T100" fmla="*/ 16 w 176"/>
              <a:gd name="T101" fmla="*/ 168 h 176"/>
              <a:gd name="T102" fmla="*/ 8 w 176"/>
              <a:gd name="T103" fmla="*/ 160 h 176"/>
              <a:gd name="T104" fmla="*/ 8 w 176"/>
              <a:gd name="T105" fmla="*/ 16 h 176"/>
              <a:gd name="T106" fmla="*/ 16 w 176"/>
              <a:gd name="T107" fmla="*/ 8 h 176"/>
              <a:gd name="T108" fmla="*/ 160 w 176"/>
              <a:gd name="T109" fmla="*/ 8 h 176"/>
              <a:gd name="T110" fmla="*/ 168 w 176"/>
              <a:gd name="T111" fmla="*/ 16 h 176"/>
              <a:gd name="T112" fmla="*/ 168 w 176"/>
              <a:gd name="T113"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44" y="64"/>
                </a:moveTo>
                <a:cubicBezTo>
                  <a:pt x="55" y="64"/>
                  <a:pt x="64" y="55"/>
                  <a:pt x="64" y="44"/>
                </a:cubicBezTo>
                <a:cubicBezTo>
                  <a:pt x="64" y="33"/>
                  <a:pt x="55" y="24"/>
                  <a:pt x="44" y="24"/>
                </a:cubicBezTo>
                <a:cubicBezTo>
                  <a:pt x="33" y="24"/>
                  <a:pt x="24" y="33"/>
                  <a:pt x="24" y="44"/>
                </a:cubicBezTo>
                <a:cubicBezTo>
                  <a:pt x="24" y="55"/>
                  <a:pt x="33" y="64"/>
                  <a:pt x="44" y="64"/>
                </a:cubicBezTo>
                <a:moveTo>
                  <a:pt x="44" y="32"/>
                </a:moveTo>
                <a:cubicBezTo>
                  <a:pt x="51" y="32"/>
                  <a:pt x="56" y="37"/>
                  <a:pt x="56" y="44"/>
                </a:cubicBezTo>
                <a:cubicBezTo>
                  <a:pt x="56" y="51"/>
                  <a:pt x="51" y="56"/>
                  <a:pt x="44" y="56"/>
                </a:cubicBezTo>
                <a:cubicBezTo>
                  <a:pt x="37" y="56"/>
                  <a:pt x="32" y="51"/>
                  <a:pt x="32" y="44"/>
                </a:cubicBezTo>
                <a:cubicBezTo>
                  <a:pt x="32" y="37"/>
                  <a:pt x="37" y="32"/>
                  <a:pt x="44" y="32"/>
                </a:cubicBezTo>
                <a:moveTo>
                  <a:pt x="152" y="147"/>
                </a:moveTo>
                <a:cubicBezTo>
                  <a:pt x="152" y="146"/>
                  <a:pt x="152" y="146"/>
                  <a:pt x="152" y="146"/>
                </a:cubicBezTo>
                <a:cubicBezTo>
                  <a:pt x="151" y="146"/>
                  <a:pt x="151" y="146"/>
                  <a:pt x="151" y="145"/>
                </a:cubicBezTo>
                <a:cubicBezTo>
                  <a:pt x="116" y="95"/>
                  <a:pt x="116" y="95"/>
                  <a:pt x="116" y="95"/>
                </a:cubicBezTo>
                <a:cubicBezTo>
                  <a:pt x="116" y="95"/>
                  <a:pt x="116" y="95"/>
                  <a:pt x="116" y="95"/>
                </a:cubicBezTo>
                <a:cubicBezTo>
                  <a:pt x="115" y="93"/>
                  <a:pt x="114" y="92"/>
                  <a:pt x="112" y="92"/>
                </a:cubicBezTo>
                <a:cubicBezTo>
                  <a:pt x="111" y="92"/>
                  <a:pt x="110" y="92"/>
                  <a:pt x="109" y="93"/>
                </a:cubicBezTo>
                <a:cubicBezTo>
                  <a:pt x="93" y="110"/>
                  <a:pt x="93" y="110"/>
                  <a:pt x="93" y="110"/>
                </a:cubicBezTo>
                <a:cubicBezTo>
                  <a:pt x="72" y="78"/>
                  <a:pt x="72" y="78"/>
                  <a:pt x="72" y="78"/>
                </a:cubicBezTo>
                <a:cubicBezTo>
                  <a:pt x="71" y="77"/>
                  <a:pt x="70" y="76"/>
                  <a:pt x="68" y="76"/>
                </a:cubicBezTo>
                <a:cubicBezTo>
                  <a:pt x="67" y="76"/>
                  <a:pt x="65" y="77"/>
                  <a:pt x="65" y="78"/>
                </a:cubicBezTo>
                <a:cubicBezTo>
                  <a:pt x="65" y="78"/>
                  <a:pt x="65" y="78"/>
                  <a:pt x="65" y="78"/>
                </a:cubicBezTo>
                <a:cubicBezTo>
                  <a:pt x="25" y="146"/>
                  <a:pt x="25" y="146"/>
                  <a:pt x="25" y="146"/>
                </a:cubicBezTo>
                <a:cubicBezTo>
                  <a:pt x="25" y="146"/>
                  <a:pt x="25" y="146"/>
                  <a:pt x="25" y="146"/>
                </a:cubicBezTo>
                <a:cubicBezTo>
                  <a:pt x="24" y="146"/>
                  <a:pt x="24" y="147"/>
                  <a:pt x="24" y="148"/>
                </a:cubicBezTo>
                <a:cubicBezTo>
                  <a:pt x="24" y="150"/>
                  <a:pt x="26" y="152"/>
                  <a:pt x="28" y="152"/>
                </a:cubicBezTo>
                <a:cubicBezTo>
                  <a:pt x="148" y="152"/>
                  <a:pt x="148" y="152"/>
                  <a:pt x="148" y="152"/>
                </a:cubicBezTo>
                <a:cubicBezTo>
                  <a:pt x="150" y="152"/>
                  <a:pt x="152" y="150"/>
                  <a:pt x="152" y="148"/>
                </a:cubicBezTo>
                <a:cubicBezTo>
                  <a:pt x="152" y="147"/>
                  <a:pt x="152" y="147"/>
                  <a:pt x="152" y="147"/>
                </a:cubicBezTo>
                <a:close/>
                <a:moveTo>
                  <a:pt x="35" y="144"/>
                </a:moveTo>
                <a:cubicBezTo>
                  <a:pt x="68" y="87"/>
                  <a:pt x="68" y="87"/>
                  <a:pt x="68" y="87"/>
                </a:cubicBezTo>
                <a:cubicBezTo>
                  <a:pt x="88" y="118"/>
                  <a:pt x="88" y="118"/>
                  <a:pt x="88" y="118"/>
                </a:cubicBezTo>
                <a:cubicBezTo>
                  <a:pt x="89" y="118"/>
                  <a:pt x="89" y="118"/>
                  <a:pt x="89" y="119"/>
                </a:cubicBezTo>
                <a:cubicBezTo>
                  <a:pt x="89" y="119"/>
                  <a:pt x="89" y="119"/>
                  <a:pt x="89" y="119"/>
                </a:cubicBezTo>
                <a:cubicBezTo>
                  <a:pt x="90" y="120"/>
                  <a:pt x="91" y="120"/>
                  <a:pt x="92" y="120"/>
                </a:cubicBezTo>
                <a:cubicBezTo>
                  <a:pt x="93" y="120"/>
                  <a:pt x="94" y="120"/>
                  <a:pt x="95" y="119"/>
                </a:cubicBezTo>
                <a:cubicBezTo>
                  <a:pt x="112" y="102"/>
                  <a:pt x="112" y="102"/>
                  <a:pt x="112" y="102"/>
                </a:cubicBezTo>
                <a:cubicBezTo>
                  <a:pt x="140" y="144"/>
                  <a:pt x="140" y="144"/>
                  <a:pt x="140" y="144"/>
                </a:cubicBezTo>
                <a:lnTo>
                  <a:pt x="35" y="144"/>
                </a:lnTo>
                <a:close/>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16"/>
                  <a:pt x="8" y="16"/>
                  <a:pt x="8" y="16"/>
                </a:cubicBezTo>
                <a:cubicBezTo>
                  <a:pt x="8" y="12"/>
                  <a:pt x="12" y="8"/>
                  <a:pt x="16" y="8"/>
                </a:cubicBezTo>
                <a:cubicBezTo>
                  <a:pt x="160" y="8"/>
                  <a:pt x="160" y="8"/>
                  <a:pt x="160" y="8"/>
                </a:cubicBezTo>
                <a:cubicBezTo>
                  <a:pt x="164" y="8"/>
                  <a:pt x="168" y="12"/>
                  <a:pt x="168" y="16"/>
                </a:cubicBezTo>
                <a:lnTo>
                  <a:pt x="168" y="160"/>
                </a:lnTo>
                <a:close/>
              </a:path>
            </a:pathLst>
          </a:custGeom>
          <a:solidFill>
            <a:schemeClr val="tx1"/>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32" name="Freeform 100"/>
          <p:cNvSpPr>
            <a:spLocks noEditPoints="1"/>
          </p:cNvSpPr>
          <p:nvPr/>
        </p:nvSpPr>
        <p:spPr bwMode="auto">
          <a:xfrm>
            <a:off x="1403648" y="2499742"/>
            <a:ext cx="432048" cy="406283"/>
          </a:xfrm>
          <a:custGeom>
            <a:avLst/>
            <a:gdLst>
              <a:gd name="T0" fmla="*/ 16 w 176"/>
              <a:gd name="T1" fmla="*/ 32 h 176"/>
              <a:gd name="T2" fmla="*/ 0 w 176"/>
              <a:gd name="T3" fmla="*/ 160 h 176"/>
              <a:gd name="T4" fmla="*/ 128 w 176"/>
              <a:gd name="T5" fmla="*/ 176 h 176"/>
              <a:gd name="T6" fmla="*/ 144 w 176"/>
              <a:gd name="T7" fmla="*/ 48 h 176"/>
              <a:gd name="T8" fmla="*/ 136 w 176"/>
              <a:gd name="T9" fmla="*/ 160 h 176"/>
              <a:gd name="T10" fmla="*/ 16 w 176"/>
              <a:gd name="T11" fmla="*/ 168 h 176"/>
              <a:gd name="T12" fmla="*/ 8 w 176"/>
              <a:gd name="T13" fmla="*/ 48 h 176"/>
              <a:gd name="T14" fmla="*/ 128 w 176"/>
              <a:gd name="T15" fmla="*/ 40 h 176"/>
              <a:gd name="T16" fmla="*/ 136 w 176"/>
              <a:gd name="T17" fmla="*/ 160 h 176"/>
              <a:gd name="T18" fmla="*/ 56 w 176"/>
              <a:gd name="T19" fmla="*/ 72 h 176"/>
              <a:gd name="T20" fmla="*/ 24 w 176"/>
              <a:gd name="T21" fmla="*/ 72 h 176"/>
              <a:gd name="T22" fmla="*/ 40 w 176"/>
              <a:gd name="T23" fmla="*/ 64 h 176"/>
              <a:gd name="T24" fmla="*/ 40 w 176"/>
              <a:gd name="T25" fmla="*/ 80 h 176"/>
              <a:gd name="T26" fmla="*/ 40 w 176"/>
              <a:gd name="T27" fmla="*/ 64 h 176"/>
              <a:gd name="T28" fmla="*/ 120 w 176"/>
              <a:gd name="T29" fmla="*/ 146 h 176"/>
              <a:gd name="T30" fmla="*/ 96 w 176"/>
              <a:gd name="T31" fmla="*/ 107 h 176"/>
              <a:gd name="T32" fmla="*/ 92 w 176"/>
              <a:gd name="T33" fmla="*/ 104 h 176"/>
              <a:gd name="T34" fmla="*/ 77 w 176"/>
              <a:gd name="T35" fmla="*/ 118 h 176"/>
              <a:gd name="T36" fmla="*/ 60 w 176"/>
              <a:gd name="T37" fmla="*/ 96 h 176"/>
              <a:gd name="T38" fmla="*/ 57 w 176"/>
              <a:gd name="T39" fmla="*/ 98 h 176"/>
              <a:gd name="T40" fmla="*/ 25 w 176"/>
              <a:gd name="T41" fmla="*/ 146 h 176"/>
              <a:gd name="T42" fmla="*/ 28 w 176"/>
              <a:gd name="T43" fmla="*/ 152 h 176"/>
              <a:gd name="T44" fmla="*/ 120 w 176"/>
              <a:gd name="T45" fmla="*/ 148 h 176"/>
              <a:gd name="T46" fmla="*/ 35 w 176"/>
              <a:gd name="T47" fmla="*/ 144 h 176"/>
              <a:gd name="T48" fmla="*/ 72 w 176"/>
              <a:gd name="T49" fmla="*/ 126 h 176"/>
              <a:gd name="T50" fmla="*/ 79 w 176"/>
              <a:gd name="T51" fmla="*/ 127 h 176"/>
              <a:gd name="T52" fmla="*/ 109 w 176"/>
              <a:gd name="T53" fmla="*/ 144 h 176"/>
              <a:gd name="T54" fmla="*/ 160 w 176"/>
              <a:gd name="T55" fmla="*/ 0 h 176"/>
              <a:gd name="T56" fmla="*/ 32 w 176"/>
              <a:gd name="T57" fmla="*/ 16 h 176"/>
              <a:gd name="T58" fmla="*/ 36 w 176"/>
              <a:gd name="T59" fmla="*/ 24 h 176"/>
              <a:gd name="T60" fmla="*/ 40 w 176"/>
              <a:gd name="T61" fmla="*/ 16 h 176"/>
              <a:gd name="T62" fmla="*/ 160 w 176"/>
              <a:gd name="T63" fmla="*/ 8 h 176"/>
              <a:gd name="T64" fmla="*/ 168 w 176"/>
              <a:gd name="T65" fmla="*/ 128 h 176"/>
              <a:gd name="T66" fmla="*/ 156 w 176"/>
              <a:gd name="T67" fmla="*/ 136 h 176"/>
              <a:gd name="T68" fmla="*/ 156 w 176"/>
              <a:gd name="T69" fmla="*/ 144 h 176"/>
              <a:gd name="T70" fmla="*/ 176 w 176"/>
              <a:gd name="T71" fmla="*/ 128 h 176"/>
              <a:gd name="T72" fmla="*/ 160 w 176"/>
              <a:gd name="T7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6">
                <a:moveTo>
                  <a:pt x="128" y="32"/>
                </a:moveTo>
                <a:cubicBezTo>
                  <a:pt x="16" y="32"/>
                  <a:pt x="16" y="32"/>
                  <a:pt x="16" y="32"/>
                </a:cubicBezTo>
                <a:cubicBezTo>
                  <a:pt x="7" y="32"/>
                  <a:pt x="0" y="39"/>
                  <a:pt x="0" y="48"/>
                </a:cubicBezTo>
                <a:cubicBezTo>
                  <a:pt x="0" y="160"/>
                  <a:pt x="0" y="160"/>
                  <a:pt x="0" y="160"/>
                </a:cubicBezTo>
                <a:cubicBezTo>
                  <a:pt x="0" y="169"/>
                  <a:pt x="7" y="176"/>
                  <a:pt x="16" y="176"/>
                </a:cubicBezTo>
                <a:cubicBezTo>
                  <a:pt x="128" y="176"/>
                  <a:pt x="128" y="176"/>
                  <a:pt x="128" y="176"/>
                </a:cubicBezTo>
                <a:cubicBezTo>
                  <a:pt x="137" y="176"/>
                  <a:pt x="144" y="169"/>
                  <a:pt x="144" y="160"/>
                </a:cubicBezTo>
                <a:cubicBezTo>
                  <a:pt x="144" y="48"/>
                  <a:pt x="144" y="48"/>
                  <a:pt x="144" y="48"/>
                </a:cubicBezTo>
                <a:cubicBezTo>
                  <a:pt x="144" y="39"/>
                  <a:pt x="137" y="32"/>
                  <a:pt x="128" y="32"/>
                </a:cubicBezTo>
                <a:moveTo>
                  <a:pt x="136" y="160"/>
                </a:moveTo>
                <a:cubicBezTo>
                  <a:pt x="136" y="164"/>
                  <a:pt x="132" y="168"/>
                  <a:pt x="128" y="168"/>
                </a:cubicBezTo>
                <a:cubicBezTo>
                  <a:pt x="16" y="168"/>
                  <a:pt x="16" y="168"/>
                  <a:pt x="16" y="168"/>
                </a:cubicBezTo>
                <a:cubicBezTo>
                  <a:pt x="12" y="168"/>
                  <a:pt x="8" y="164"/>
                  <a:pt x="8" y="160"/>
                </a:cubicBezTo>
                <a:cubicBezTo>
                  <a:pt x="8" y="48"/>
                  <a:pt x="8" y="48"/>
                  <a:pt x="8" y="48"/>
                </a:cubicBezTo>
                <a:cubicBezTo>
                  <a:pt x="8" y="44"/>
                  <a:pt x="12" y="40"/>
                  <a:pt x="16" y="40"/>
                </a:cubicBezTo>
                <a:cubicBezTo>
                  <a:pt x="128" y="40"/>
                  <a:pt x="128" y="40"/>
                  <a:pt x="128" y="40"/>
                </a:cubicBezTo>
                <a:cubicBezTo>
                  <a:pt x="132" y="40"/>
                  <a:pt x="136" y="44"/>
                  <a:pt x="136" y="48"/>
                </a:cubicBezTo>
                <a:lnTo>
                  <a:pt x="136" y="160"/>
                </a:lnTo>
                <a:close/>
                <a:moveTo>
                  <a:pt x="40" y="88"/>
                </a:moveTo>
                <a:cubicBezTo>
                  <a:pt x="49" y="88"/>
                  <a:pt x="56" y="81"/>
                  <a:pt x="56" y="72"/>
                </a:cubicBezTo>
                <a:cubicBezTo>
                  <a:pt x="56" y="63"/>
                  <a:pt x="49" y="56"/>
                  <a:pt x="40" y="56"/>
                </a:cubicBezTo>
                <a:cubicBezTo>
                  <a:pt x="31" y="56"/>
                  <a:pt x="24" y="63"/>
                  <a:pt x="24" y="72"/>
                </a:cubicBezTo>
                <a:cubicBezTo>
                  <a:pt x="24" y="81"/>
                  <a:pt x="31" y="88"/>
                  <a:pt x="40" y="88"/>
                </a:cubicBezTo>
                <a:moveTo>
                  <a:pt x="40" y="64"/>
                </a:moveTo>
                <a:cubicBezTo>
                  <a:pt x="44" y="64"/>
                  <a:pt x="48" y="68"/>
                  <a:pt x="48" y="72"/>
                </a:cubicBezTo>
                <a:cubicBezTo>
                  <a:pt x="48" y="76"/>
                  <a:pt x="44" y="80"/>
                  <a:pt x="40" y="80"/>
                </a:cubicBezTo>
                <a:cubicBezTo>
                  <a:pt x="36" y="80"/>
                  <a:pt x="32" y="76"/>
                  <a:pt x="32" y="72"/>
                </a:cubicBezTo>
                <a:cubicBezTo>
                  <a:pt x="32" y="68"/>
                  <a:pt x="36" y="64"/>
                  <a:pt x="40" y="64"/>
                </a:cubicBezTo>
                <a:moveTo>
                  <a:pt x="120" y="147"/>
                </a:moveTo>
                <a:cubicBezTo>
                  <a:pt x="120" y="146"/>
                  <a:pt x="120" y="146"/>
                  <a:pt x="120" y="146"/>
                </a:cubicBezTo>
                <a:cubicBezTo>
                  <a:pt x="120" y="146"/>
                  <a:pt x="120" y="146"/>
                  <a:pt x="120" y="146"/>
                </a:cubicBezTo>
                <a:cubicBezTo>
                  <a:pt x="96" y="107"/>
                  <a:pt x="96" y="107"/>
                  <a:pt x="96" y="107"/>
                </a:cubicBezTo>
                <a:cubicBezTo>
                  <a:pt x="96" y="107"/>
                  <a:pt x="96" y="107"/>
                  <a:pt x="96" y="107"/>
                </a:cubicBezTo>
                <a:cubicBezTo>
                  <a:pt x="95" y="105"/>
                  <a:pt x="94" y="104"/>
                  <a:pt x="92" y="104"/>
                </a:cubicBezTo>
                <a:cubicBezTo>
                  <a:pt x="91" y="104"/>
                  <a:pt x="90" y="104"/>
                  <a:pt x="89" y="105"/>
                </a:cubicBezTo>
                <a:cubicBezTo>
                  <a:pt x="77" y="118"/>
                  <a:pt x="77" y="118"/>
                  <a:pt x="77" y="118"/>
                </a:cubicBezTo>
                <a:cubicBezTo>
                  <a:pt x="64" y="98"/>
                  <a:pt x="64" y="98"/>
                  <a:pt x="64" y="98"/>
                </a:cubicBezTo>
                <a:cubicBezTo>
                  <a:pt x="63" y="97"/>
                  <a:pt x="62" y="96"/>
                  <a:pt x="60" y="96"/>
                </a:cubicBezTo>
                <a:cubicBezTo>
                  <a:pt x="59" y="96"/>
                  <a:pt x="57" y="97"/>
                  <a:pt x="57" y="98"/>
                </a:cubicBezTo>
                <a:cubicBezTo>
                  <a:pt x="57" y="98"/>
                  <a:pt x="57" y="98"/>
                  <a:pt x="57" y="98"/>
                </a:cubicBezTo>
                <a:cubicBezTo>
                  <a:pt x="25" y="146"/>
                  <a:pt x="25" y="146"/>
                  <a:pt x="25" y="146"/>
                </a:cubicBezTo>
                <a:cubicBezTo>
                  <a:pt x="25" y="146"/>
                  <a:pt x="25" y="146"/>
                  <a:pt x="25" y="146"/>
                </a:cubicBezTo>
                <a:cubicBezTo>
                  <a:pt x="24" y="146"/>
                  <a:pt x="24" y="147"/>
                  <a:pt x="24" y="148"/>
                </a:cubicBezTo>
                <a:cubicBezTo>
                  <a:pt x="24" y="150"/>
                  <a:pt x="26" y="152"/>
                  <a:pt x="28" y="152"/>
                </a:cubicBezTo>
                <a:cubicBezTo>
                  <a:pt x="116" y="152"/>
                  <a:pt x="116" y="152"/>
                  <a:pt x="116" y="152"/>
                </a:cubicBezTo>
                <a:cubicBezTo>
                  <a:pt x="118" y="152"/>
                  <a:pt x="120" y="150"/>
                  <a:pt x="120" y="148"/>
                </a:cubicBezTo>
                <a:cubicBezTo>
                  <a:pt x="120" y="147"/>
                  <a:pt x="120" y="147"/>
                  <a:pt x="120" y="147"/>
                </a:cubicBezTo>
                <a:close/>
                <a:moveTo>
                  <a:pt x="35" y="144"/>
                </a:moveTo>
                <a:cubicBezTo>
                  <a:pt x="60" y="107"/>
                  <a:pt x="60" y="107"/>
                  <a:pt x="60" y="107"/>
                </a:cubicBezTo>
                <a:cubicBezTo>
                  <a:pt x="72" y="126"/>
                  <a:pt x="72" y="126"/>
                  <a:pt x="72" y="126"/>
                </a:cubicBezTo>
                <a:cubicBezTo>
                  <a:pt x="73" y="127"/>
                  <a:pt x="74" y="128"/>
                  <a:pt x="76" y="128"/>
                </a:cubicBezTo>
                <a:cubicBezTo>
                  <a:pt x="77" y="128"/>
                  <a:pt x="78" y="128"/>
                  <a:pt x="79" y="127"/>
                </a:cubicBezTo>
                <a:cubicBezTo>
                  <a:pt x="91" y="114"/>
                  <a:pt x="91" y="114"/>
                  <a:pt x="91" y="114"/>
                </a:cubicBezTo>
                <a:cubicBezTo>
                  <a:pt x="109" y="144"/>
                  <a:pt x="109" y="144"/>
                  <a:pt x="109" y="144"/>
                </a:cubicBezTo>
                <a:lnTo>
                  <a:pt x="35" y="144"/>
                </a:lnTo>
                <a:close/>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128"/>
                  <a:pt x="168" y="128"/>
                  <a:pt x="168" y="128"/>
                </a:cubicBezTo>
                <a:cubicBezTo>
                  <a:pt x="168" y="132"/>
                  <a:pt x="164" y="136"/>
                  <a:pt x="160" y="136"/>
                </a:cubicBezTo>
                <a:cubicBezTo>
                  <a:pt x="156" y="136"/>
                  <a:pt x="156" y="136"/>
                  <a:pt x="156" y="136"/>
                </a:cubicBezTo>
                <a:cubicBezTo>
                  <a:pt x="154" y="136"/>
                  <a:pt x="152" y="138"/>
                  <a:pt x="152" y="140"/>
                </a:cubicBezTo>
                <a:cubicBezTo>
                  <a:pt x="152" y="142"/>
                  <a:pt x="154" y="144"/>
                  <a:pt x="156" y="144"/>
                </a:cubicBezTo>
                <a:cubicBezTo>
                  <a:pt x="160" y="144"/>
                  <a:pt x="160" y="144"/>
                  <a:pt x="160" y="144"/>
                </a:cubicBezTo>
                <a:cubicBezTo>
                  <a:pt x="169" y="144"/>
                  <a:pt x="176" y="137"/>
                  <a:pt x="176" y="128"/>
                </a:cubicBezTo>
                <a:cubicBezTo>
                  <a:pt x="176" y="16"/>
                  <a:pt x="176" y="16"/>
                  <a:pt x="176" y="16"/>
                </a:cubicBezTo>
                <a:cubicBezTo>
                  <a:pt x="176" y="7"/>
                  <a:pt x="169" y="0"/>
                  <a:pt x="160" y="0"/>
                </a:cubicBezTo>
              </a:path>
            </a:pathLst>
          </a:custGeom>
          <a:solidFill>
            <a:schemeClr val="tx1"/>
          </a:solidFill>
          <a:ln>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33" name="Freeform 98"/>
          <p:cNvSpPr>
            <a:spLocks noEditPoints="1"/>
          </p:cNvSpPr>
          <p:nvPr/>
        </p:nvSpPr>
        <p:spPr bwMode="auto">
          <a:xfrm>
            <a:off x="1763688" y="3651870"/>
            <a:ext cx="432048" cy="346243"/>
          </a:xfrm>
          <a:custGeom>
            <a:avLst/>
            <a:gdLst>
              <a:gd name="T0" fmla="*/ 36 w 176"/>
              <a:gd name="T1" fmla="*/ 8 h 144"/>
              <a:gd name="T2" fmla="*/ 140 w 176"/>
              <a:gd name="T3" fmla="*/ 8 h 144"/>
              <a:gd name="T4" fmla="*/ 144 w 176"/>
              <a:gd name="T5" fmla="*/ 4 h 144"/>
              <a:gd name="T6" fmla="*/ 140 w 176"/>
              <a:gd name="T7" fmla="*/ 0 h 144"/>
              <a:gd name="T8" fmla="*/ 36 w 176"/>
              <a:gd name="T9" fmla="*/ 0 h 144"/>
              <a:gd name="T10" fmla="*/ 32 w 176"/>
              <a:gd name="T11" fmla="*/ 4 h 144"/>
              <a:gd name="T12" fmla="*/ 36 w 176"/>
              <a:gd name="T13" fmla="*/ 8 h 144"/>
              <a:gd name="T14" fmla="*/ 168 w 176"/>
              <a:gd name="T15" fmla="*/ 32 h 144"/>
              <a:gd name="T16" fmla="*/ 8 w 176"/>
              <a:gd name="T17" fmla="*/ 32 h 144"/>
              <a:gd name="T18" fmla="*/ 0 w 176"/>
              <a:gd name="T19" fmla="*/ 40 h 144"/>
              <a:gd name="T20" fmla="*/ 0 w 176"/>
              <a:gd name="T21" fmla="*/ 136 h 144"/>
              <a:gd name="T22" fmla="*/ 8 w 176"/>
              <a:gd name="T23" fmla="*/ 144 h 144"/>
              <a:gd name="T24" fmla="*/ 168 w 176"/>
              <a:gd name="T25" fmla="*/ 144 h 144"/>
              <a:gd name="T26" fmla="*/ 176 w 176"/>
              <a:gd name="T27" fmla="*/ 136 h 144"/>
              <a:gd name="T28" fmla="*/ 176 w 176"/>
              <a:gd name="T29" fmla="*/ 40 h 144"/>
              <a:gd name="T30" fmla="*/ 168 w 176"/>
              <a:gd name="T31" fmla="*/ 32 h 144"/>
              <a:gd name="T32" fmla="*/ 168 w 176"/>
              <a:gd name="T33" fmla="*/ 136 h 144"/>
              <a:gd name="T34" fmla="*/ 8 w 176"/>
              <a:gd name="T35" fmla="*/ 136 h 144"/>
              <a:gd name="T36" fmla="*/ 8 w 176"/>
              <a:gd name="T37" fmla="*/ 40 h 144"/>
              <a:gd name="T38" fmla="*/ 168 w 176"/>
              <a:gd name="T39" fmla="*/ 40 h 144"/>
              <a:gd name="T40" fmla="*/ 168 w 176"/>
              <a:gd name="T41" fmla="*/ 136 h 144"/>
              <a:gd name="T42" fmla="*/ 20 w 176"/>
              <a:gd name="T43" fmla="*/ 24 h 144"/>
              <a:gd name="T44" fmla="*/ 156 w 176"/>
              <a:gd name="T45" fmla="*/ 24 h 144"/>
              <a:gd name="T46" fmla="*/ 160 w 176"/>
              <a:gd name="T47" fmla="*/ 20 h 144"/>
              <a:gd name="T48" fmla="*/ 156 w 176"/>
              <a:gd name="T49" fmla="*/ 16 h 144"/>
              <a:gd name="T50" fmla="*/ 20 w 176"/>
              <a:gd name="T51" fmla="*/ 16 h 144"/>
              <a:gd name="T52" fmla="*/ 16 w 176"/>
              <a:gd name="T53" fmla="*/ 20 h 144"/>
              <a:gd name="T54" fmla="*/ 20 w 176"/>
              <a:gd name="T55"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144">
                <a:moveTo>
                  <a:pt x="36" y="8"/>
                </a:moveTo>
                <a:cubicBezTo>
                  <a:pt x="140" y="8"/>
                  <a:pt x="140" y="8"/>
                  <a:pt x="140" y="8"/>
                </a:cubicBezTo>
                <a:cubicBezTo>
                  <a:pt x="142" y="8"/>
                  <a:pt x="144" y="6"/>
                  <a:pt x="144" y="4"/>
                </a:cubicBezTo>
                <a:cubicBezTo>
                  <a:pt x="144" y="2"/>
                  <a:pt x="142" y="0"/>
                  <a:pt x="140" y="0"/>
                </a:cubicBezTo>
                <a:cubicBezTo>
                  <a:pt x="36" y="0"/>
                  <a:pt x="36" y="0"/>
                  <a:pt x="36" y="0"/>
                </a:cubicBezTo>
                <a:cubicBezTo>
                  <a:pt x="34" y="0"/>
                  <a:pt x="32" y="2"/>
                  <a:pt x="32" y="4"/>
                </a:cubicBezTo>
                <a:cubicBezTo>
                  <a:pt x="32" y="6"/>
                  <a:pt x="34" y="8"/>
                  <a:pt x="36" y="8"/>
                </a:cubicBezTo>
                <a:moveTo>
                  <a:pt x="168" y="32"/>
                </a:moveTo>
                <a:cubicBezTo>
                  <a:pt x="8" y="32"/>
                  <a:pt x="8" y="32"/>
                  <a:pt x="8" y="32"/>
                </a:cubicBezTo>
                <a:cubicBezTo>
                  <a:pt x="4" y="32"/>
                  <a:pt x="0" y="36"/>
                  <a:pt x="0" y="40"/>
                </a:cubicBezTo>
                <a:cubicBezTo>
                  <a:pt x="0" y="136"/>
                  <a:pt x="0" y="136"/>
                  <a:pt x="0" y="136"/>
                </a:cubicBezTo>
                <a:cubicBezTo>
                  <a:pt x="0" y="140"/>
                  <a:pt x="4" y="144"/>
                  <a:pt x="8" y="144"/>
                </a:cubicBezTo>
                <a:cubicBezTo>
                  <a:pt x="168" y="144"/>
                  <a:pt x="168" y="144"/>
                  <a:pt x="168" y="144"/>
                </a:cubicBezTo>
                <a:cubicBezTo>
                  <a:pt x="172" y="144"/>
                  <a:pt x="176" y="140"/>
                  <a:pt x="176" y="136"/>
                </a:cubicBezTo>
                <a:cubicBezTo>
                  <a:pt x="176" y="40"/>
                  <a:pt x="176" y="40"/>
                  <a:pt x="176" y="40"/>
                </a:cubicBezTo>
                <a:cubicBezTo>
                  <a:pt x="176" y="36"/>
                  <a:pt x="172" y="32"/>
                  <a:pt x="168" y="32"/>
                </a:cubicBezTo>
                <a:moveTo>
                  <a:pt x="168" y="136"/>
                </a:moveTo>
                <a:cubicBezTo>
                  <a:pt x="8" y="136"/>
                  <a:pt x="8" y="136"/>
                  <a:pt x="8" y="136"/>
                </a:cubicBezTo>
                <a:cubicBezTo>
                  <a:pt x="8" y="40"/>
                  <a:pt x="8" y="40"/>
                  <a:pt x="8" y="40"/>
                </a:cubicBezTo>
                <a:cubicBezTo>
                  <a:pt x="168" y="40"/>
                  <a:pt x="168" y="40"/>
                  <a:pt x="168" y="40"/>
                </a:cubicBezTo>
                <a:lnTo>
                  <a:pt x="168" y="136"/>
                </a:lnTo>
                <a:close/>
                <a:moveTo>
                  <a:pt x="20" y="24"/>
                </a:moveTo>
                <a:cubicBezTo>
                  <a:pt x="156" y="24"/>
                  <a:pt x="156" y="24"/>
                  <a:pt x="156" y="24"/>
                </a:cubicBezTo>
                <a:cubicBezTo>
                  <a:pt x="158" y="24"/>
                  <a:pt x="160" y="22"/>
                  <a:pt x="160" y="20"/>
                </a:cubicBezTo>
                <a:cubicBezTo>
                  <a:pt x="160" y="18"/>
                  <a:pt x="158" y="16"/>
                  <a:pt x="156" y="16"/>
                </a:cubicBezTo>
                <a:cubicBezTo>
                  <a:pt x="20" y="16"/>
                  <a:pt x="20" y="16"/>
                  <a:pt x="20" y="16"/>
                </a:cubicBezTo>
                <a:cubicBezTo>
                  <a:pt x="18" y="16"/>
                  <a:pt x="16" y="18"/>
                  <a:pt x="16" y="20"/>
                </a:cubicBezTo>
                <a:cubicBezTo>
                  <a:pt x="16" y="22"/>
                  <a:pt x="18" y="24"/>
                  <a:pt x="20" y="24"/>
                </a:cubicBezTo>
              </a:path>
            </a:pathLst>
          </a:custGeom>
          <a:solidFill>
            <a:schemeClr val="tx1"/>
          </a:solidFill>
          <a:ln>
            <a:solidFill>
              <a:schemeClr val="accent3"/>
            </a:solidFill>
          </a:ln>
        </p:spPr>
        <p:txBody>
          <a:bodyPr vert="horz" wrap="square" lIns="91440" tIns="45720" rIns="91440" bIns="45720" numCol="1" anchor="t" anchorCtr="0" compatLnSpc="1">
            <a:prstTxWarp prst="textNoShape">
              <a:avLst/>
            </a:prstTxWarp>
          </a:bodyPr>
          <a:lstStyle/>
          <a:p>
            <a:endParaRPr lang="en-US"/>
          </a:p>
        </p:txBody>
      </p:sp>
      <p:sp>
        <p:nvSpPr>
          <p:cNvPr id="34" name="Rectángulo 33">
            <a:extLst>
              <a:ext uri="{FF2B5EF4-FFF2-40B4-BE49-F238E27FC236}">
                <a16:creationId xmlns="" xmlns:a16="http://schemas.microsoft.com/office/drawing/2014/main" id="{EE5D5D36-552E-4164-9C4A-F3D1509384A5}"/>
              </a:ext>
            </a:extLst>
          </p:cNvPr>
          <p:cNvSpPr/>
          <p:nvPr/>
        </p:nvSpPr>
        <p:spPr>
          <a:xfrm>
            <a:off x="323528" y="216584"/>
            <a:ext cx="6994268" cy="446276"/>
          </a:xfrm>
          <a:prstGeom prst="rect">
            <a:avLst/>
          </a:prstGeom>
        </p:spPr>
        <p:txBody>
          <a:bodyPr wrap="square">
            <a:spAutoFit/>
          </a:bodyPr>
          <a:lstStyle/>
          <a:p>
            <a:r>
              <a:rPr lang="es-ES" sz="2300" b="1" dirty="0" smtClean="0">
                <a:solidFill>
                  <a:srgbClr val="1F497D"/>
                </a:solidFill>
              </a:rPr>
              <a:t>Descripción </a:t>
            </a:r>
            <a:r>
              <a:rPr lang="es-ES" sz="2300" b="1" dirty="0">
                <a:solidFill>
                  <a:srgbClr val="1F497D"/>
                </a:solidFill>
              </a:rPr>
              <a:t>de indicadores</a:t>
            </a:r>
            <a:endParaRPr lang="es-CO" sz="2300" b="1" dirty="0">
              <a:solidFill>
                <a:srgbClr val="1F497D"/>
              </a:solidFill>
            </a:endParaRPr>
          </a:p>
        </p:txBody>
      </p:sp>
      <p:grpSp>
        <p:nvGrpSpPr>
          <p:cNvPr id="35" name="Agrupar 34"/>
          <p:cNvGrpSpPr/>
          <p:nvPr/>
        </p:nvGrpSpPr>
        <p:grpSpPr>
          <a:xfrm>
            <a:off x="6228184" y="1707654"/>
            <a:ext cx="2381894" cy="2407506"/>
            <a:chOff x="2694162" y="812316"/>
            <a:chExt cx="3765872" cy="4106284"/>
          </a:xfrm>
        </p:grpSpPr>
        <p:sp>
          <p:nvSpPr>
            <p:cNvPr id="36" name="Freeform 1">
              <a:extLst>
                <a:ext uri="{FF2B5EF4-FFF2-40B4-BE49-F238E27FC236}">
                  <a16:creationId xmlns="" xmlns:a16="http://schemas.microsoft.com/office/drawing/2014/main" id="{03F6BC84-D216-40D1-A1F9-EC504083AC13}"/>
                </a:ext>
              </a:extLst>
            </p:cNvPr>
            <p:cNvSpPr>
              <a:spLocks noChangeArrowheads="1"/>
            </p:cNvSpPr>
            <p:nvPr/>
          </p:nvSpPr>
          <p:spPr bwMode="auto">
            <a:xfrm>
              <a:off x="4294125" y="1064372"/>
              <a:ext cx="2165909" cy="3854228"/>
            </a:xfrm>
            <a:custGeom>
              <a:avLst/>
              <a:gdLst>
                <a:gd name="T0" fmla="*/ 2344 w 8978"/>
                <a:gd name="T1" fmla="*/ 0 h 15979"/>
                <a:gd name="T2" fmla="*/ 8382 w 8978"/>
                <a:gd name="T3" fmla="*/ 5157 h 15979"/>
                <a:gd name="T4" fmla="*/ 7917 w 8978"/>
                <a:gd name="T5" fmla="*/ 10930 h 15979"/>
                <a:gd name="T6" fmla="*/ 1962 w 8978"/>
                <a:gd name="T7" fmla="*/ 15017 h 15979"/>
                <a:gd name="T8" fmla="*/ 1554 w 8978"/>
                <a:gd name="T9" fmla="*/ 15978 h 15979"/>
                <a:gd name="T10" fmla="*/ 0 w 8978"/>
                <a:gd name="T11" fmla="*/ 12805 h 15979"/>
                <a:gd name="T12" fmla="*/ 1554 w 8978"/>
                <a:gd name="T13" fmla="*/ 9627 h 15979"/>
                <a:gd name="T14" fmla="*/ 1941 w 8978"/>
                <a:gd name="T15" fmla="*/ 10533 h 15979"/>
                <a:gd name="T16" fmla="*/ 3974 w 8978"/>
                <a:gd name="T17" fmla="*/ 8916 h 15979"/>
                <a:gd name="T18" fmla="*/ 4161 w 8978"/>
                <a:gd name="T19" fmla="*/ 6512 h 15979"/>
                <a:gd name="T20" fmla="*/ 2217 w 8978"/>
                <a:gd name="T21" fmla="*/ 4522 h 15979"/>
                <a:gd name="T22" fmla="*/ 3388 w 8978"/>
                <a:gd name="T23" fmla="*/ 2133 h 15979"/>
                <a:gd name="T24" fmla="*/ 2344 w 8978"/>
                <a:gd name="T25" fmla="*/ 0 h 15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78" h="15979">
                  <a:moveTo>
                    <a:pt x="2344" y="0"/>
                  </a:moveTo>
                  <a:cubicBezTo>
                    <a:pt x="5113" y="433"/>
                    <a:pt x="7484" y="2384"/>
                    <a:pt x="8382" y="5157"/>
                  </a:cubicBezTo>
                  <a:cubicBezTo>
                    <a:pt x="8977" y="6997"/>
                    <a:pt x="8869" y="9067"/>
                    <a:pt x="7917" y="10930"/>
                  </a:cubicBezTo>
                  <a:cubicBezTo>
                    <a:pt x="6747" y="13219"/>
                    <a:pt x="4507" y="14749"/>
                    <a:pt x="1962" y="15017"/>
                  </a:cubicBezTo>
                  <a:lnTo>
                    <a:pt x="1554" y="15978"/>
                  </a:lnTo>
                  <a:lnTo>
                    <a:pt x="0" y="12805"/>
                  </a:lnTo>
                  <a:lnTo>
                    <a:pt x="1554" y="9627"/>
                  </a:lnTo>
                  <a:lnTo>
                    <a:pt x="1941" y="10533"/>
                  </a:lnTo>
                  <a:cubicBezTo>
                    <a:pt x="2822" y="10312"/>
                    <a:pt x="3559" y="9727"/>
                    <a:pt x="3974" y="8916"/>
                  </a:cubicBezTo>
                  <a:cubicBezTo>
                    <a:pt x="4368" y="8144"/>
                    <a:pt x="4411" y="7282"/>
                    <a:pt x="4161" y="6512"/>
                  </a:cubicBezTo>
                  <a:cubicBezTo>
                    <a:pt x="3852" y="5558"/>
                    <a:pt x="3117" y="4840"/>
                    <a:pt x="2217" y="4522"/>
                  </a:cubicBezTo>
                  <a:lnTo>
                    <a:pt x="3388" y="2133"/>
                  </a:lnTo>
                  <a:lnTo>
                    <a:pt x="2344" y="0"/>
                  </a:lnTo>
                </a:path>
              </a:pathLst>
            </a:custGeom>
            <a:solidFill>
              <a:schemeClr val="accent3"/>
            </a:solidFill>
            <a:ln>
              <a:noFill/>
            </a:ln>
            <a:effectLst/>
          </p:spPr>
          <p:txBody>
            <a:bodyPr wrap="none" lIns="34290" tIns="17145" rIns="34290" bIns="17145" anchor="ctr"/>
            <a:lstStyle/>
            <a:p>
              <a:endParaRPr lang="en-US"/>
            </a:p>
          </p:txBody>
        </p:sp>
        <p:sp>
          <p:nvSpPr>
            <p:cNvPr id="37" name="Freeform 2">
              <a:extLst>
                <a:ext uri="{FF2B5EF4-FFF2-40B4-BE49-F238E27FC236}">
                  <a16:creationId xmlns="" xmlns:a16="http://schemas.microsoft.com/office/drawing/2014/main" id="{B519FE2E-1F71-46C9-A4B2-78C893F70405}"/>
                </a:ext>
              </a:extLst>
            </p:cNvPr>
            <p:cNvSpPr>
              <a:spLocks noChangeArrowheads="1"/>
            </p:cNvSpPr>
            <p:nvPr/>
          </p:nvSpPr>
          <p:spPr bwMode="auto">
            <a:xfrm>
              <a:off x="2694162" y="812316"/>
              <a:ext cx="2352074" cy="3884007"/>
            </a:xfrm>
            <a:custGeom>
              <a:avLst/>
              <a:gdLst>
                <a:gd name="T0" fmla="*/ 7464 w 9750"/>
                <a:gd name="T1" fmla="*/ 16102 h 16103"/>
                <a:gd name="T2" fmla="*/ 595 w 9750"/>
                <a:gd name="T3" fmla="*/ 10857 h 16103"/>
                <a:gd name="T4" fmla="*/ 1060 w 9750"/>
                <a:gd name="T5" fmla="*/ 5084 h 16103"/>
                <a:gd name="T6" fmla="*/ 7786 w 9750"/>
                <a:gd name="T7" fmla="*/ 956 h 16103"/>
                <a:gd name="T8" fmla="*/ 8194 w 9750"/>
                <a:gd name="T9" fmla="*/ 0 h 16103"/>
                <a:gd name="T10" fmla="*/ 9749 w 9750"/>
                <a:gd name="T11" fmla="*/ 3178 h 16103"/>
                <a:gd name="T12" fmla="*/ 8194 w 9750"/>
                <a:gd name="T13" fmla="*/ 6351 h 16103"/>
                <a:gd name="T14" fmla="*/ 7785 w 9750"/>
                <a:gd name="T15" fmla="*/ 5386 h 16103"/>
                <a:gd name="T16" fmla="*/ 5003 w 9750"/>
                <a:gd name="T17" fmla="*/ 7099 h 16103"/>
                <a:gd name="T18" fmla="*/ 4815 w 9750"/>
                <a:gd name="T19" fmla="*/ 9503 h 16103"/>
                <a:gd name="T20" fmla="*/ 7438 w 9750"/>
                <a:gd name="T21" fmla="*/ 11647 h 16103"/>
                <a:gd name="T22" fmla="*/ 6360 w 9750"/>
                <a:gd name="T23" fmla="*/ 13850 h 16103"/>
                <a:gd name="T24" fmla="*/ 7464 w 9750"/>
                <a:gd name="T25" fmla="*/ 16102 h 16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50" h="16103">
                  <a:moveTo>
                    <a:pt x="7464" y="16102"/>
                  </a:moveTo>
                  <a:cubicBezTo>
                    <a:pt x="4386" y="15958"/>
                    <a:pt x="1588" y="13925"/>
                    <a:pt x="595" y="10857"/>
                  </a:cubicBezTo>
                  <a:cubicBezTo>
                    <a:pt x="0" y="9018"/>
                    <a:pt x="108" y="6948"/>
                    <a:pt x="1060" y="5084"/>
                  </a:cubicBezTo>
                  <a:cubicBezTo>
                    <a:pt x="2355" y="2550"/>
                    <a:pt x="4940" y="961"/>
                    <a:pt x="7786" y="956"/>
                  </a:cubicBezTo>
                  <a:lnTo>
                    <a:pt x="8194" y="0"/>
                  </a:lnTo>
                  <a:lnTo>
                    <a:pt x="9749" y="3178"/>
                  </a:lnTo>
                  <a:lnTo>
                    <a:pt x="8194" y="6351"/>
                  </a:lnTo>
                  <a:lnTo>
                    <a:pt x="7785" y="5386"/>
                  </a:lnTo>
                  <a:cubicBezTo>
                    <a:pt x="6618" y="5394"/>
                    <a:pt x="5534" y="6059"/>
                    <a:pt x="5003" y="7099"/>
                  </a:cubicBezTo>
                  <a:cubicBezTo>
                    <a:pt x="4609" y="7870"/>
                    <a:pt x="4566" y="8733"/>
                    <a:pt x="4815" y="9503"/>
                  </a:cubicBezTo>
                  <a:cubicBezTo>
                    <a:pt x="5207" y="10715"/>
                    <a:pt x="6255" y="11513"/>
                    <a:pt x="7438" y="11647"/>
                  </a:cubicBezTo>
                  <a:lnTo>
                    <a:pt x="6360" y="13850"/>
                  </a:lnTo>
                  <a:lnTo>
                    <a:pt x="7464" y="16102"/>
                  </a:lnTo>
                </a:path>
              </a:pathLst>
            </a:custGeom>
            <a:solidFill>
              <a:schemeClr val="accent4"/>
            </a:solidFill>
            <a:ln>
              <a:noFill/>
            </a:ln>
            <a:effectLst/>
          </p:spPr>
          <p:txBody>
            <a:bodyPr wrap="none" lIns="34290" tIns="17145" rIns="34290" bIns="17145" anchor="ctr"/>
            <a:lstStyle/>
            <a:p>
              <a:endParaRPr lang="en-US"/>
            </a:p>
          </p:txBody>
        </p:sp>
      </p:grpSp>
      <p:sp>
        <p:nvSpPr>
          <p:cNvPr id="27" name="TextBox 26">
            <a:extLst>
              <a:ext uri="{FF2B5EF4-FFF2-40B4-BE49-F238E27FC236}">
                <a16:creationId xmlns="" xmlns:a16="http://schemas.microsoft.com/office/drawing/2014/main" id="{5FC5CD46-DBF6-B746-B151-4B2C6123EB3A}"/>
              </a:ext>
            </a:extLst>
          </p:cNvPr>
          <p:cNvSpPr txBox="1"/>
          <p:nvPr/>
        </p:nvSpPr>
        <p:spPr>
          <a:xfrm>
            <a:off x="7524328" y="1419622"/>
            <a:ext cx="1440160" cy="527067"/>
          </a:xfrm>
          <a:prstGeom prst="rect">
            <a:avLst/>
          </a:prstGeom>
          <a:noFill/>
        </p:spPr>
        <p:txBody>
          <a:bodyPr wrap="square" lIns="34290" tIns="17145" rIns="34290" bIns="17145" rtlCol="0" anchor="b" anchorCtr="0">
            <a:spAutoFit/>
          </a:bodyPr>
          <a:lstStyle/>
          <a:p>
            <a:pPr algn="ctr"/>
            <a:r>
              <a:rPr lang="es-ES" sz="1600" b="1" dirty="0" smtClean="0">
                <a:solidFill>
                  <a:schemeClr val="tx2"/>
                </a:solidFill>
                <a:latin typeface="Poppins SemiBold" pitchFamily="2" charset="77"/>
                <a:ea typeface="League Spartan" charset="0"/>
                <a:cs typeface="Poppins SemiBold" pitchFamily="2" charset="77"/>
              </a:rPr>
              <a:t>Certificación Anual </a:t>
            </a:r>
            <a:endParaRPr lang="es-ES" sz="1600" b="1" dirty="0">
              <a:solidFill>
                <a:schemeClr val="tx2"/>
              </a:solidFill>
              <a:latin typeface="Poppins SemiBold" pitchFamily="2" charset="77"/>
              <a:ea typeface="League Spartan" charset="0"/>
              <a:cs typeface="Poppins SemiBold" pitchFamily="2" charset="77"/>
            </a:endParaRPr>
          </a:p>
        </p:txBody>
      </p:sp>
      <p:cxnSp>
        <p:nvCxnSpPr>
          <p:cNvPr id="25" name="Conector recto de flecha 24"/>
          <p:cNvCxnSpPr/>
          <p:nvPr/>
        </p:nvCxnSpPr>
        <p:spPr>
          <a:xfrm flipV="1">
            <a:off x="8748464" y="1851670"/>
            <a:ext cx="0" cy="280831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14482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4 CuadroTexto"/>
          <p:cNvSpPr txBox="1"/>
          <p:nvPr/>
        </p:nvSpPr>
        <p:spPr>
          <a:xfrm>
            <a:off x="4798350" y="1419622"/>
            <a:ext cx="4355976" cy="1569660"/>
          </a:xfrm>
          <a:prstGeom prst="rect">
            <a:avLst/>
          </a:prstGeom>
          <a:noFill/>
        </p:spPr>
        <p:txBody>
          <a:bodyPr wrap="square" rtlCol="0">
            <a:spAutoFit/>
          </a:bodyPr>
          <a:lstStyle/>
          <a:p>
            <a:pPr algn="ctr"/>
            <a:r>
              <a:rPr lang="es-CO" sz="2400" b="1" dirty="0" smtClean="0">
                <a:solidFill>
                  <a:schemeClr val="tx2"/>
                </a:solidFill>
              </a:rPr>
              <a:t>Certificación </a:t>
            </a:r>
            <a:r>
              <a:rPr lang="es-CO" sz="2400" b="1" dirty="0">
                <a:solidFill>
                  <a:schemeClr val="tx2"/>
                </a:solidFill>
              </a:rPr>
              <a:t>Anual y Evaluaciones Parciales Trimestrales de las Contralorías Territoriales</a:t>
            </a:r>
          </a:p>
        </p:txBody>
      </p:sp>
    </p:spTree>
    <p:extLst>
      <p:ext uri="{BB962C8B-B14F-4D97-AF65-F5344CB8AC3E}">
        <p14:creationId xmlns:p14="http://schemas.microsoft.com/office/powerpoint/2010/main" val="358058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
            <a:extLst>
              <a:ext uri="{FF2B5EF4-FFF2-40B4-BE49-F238E27FC236}">
                <a16:creationId xmlns="" xmlns:a16="http://schemas.microsoft.com/office/drawing/2014/main" id="{4FDBD804-6290-CC48-99B7-EDC521451836}"/>
              </a:ext>
            </a:extLst>
          </p:cNvPr>
          <p:cNvSpPr>
            <a:spLocks noChangeArrowheads="1"/>
          </p:cNvSpPr>
          <p:nvPr/>
        </p:nvSpPr>
        <p:spPr bwMode="auto">
          <a:xfrm>
            <a:off x="570458" y="1221601"/>
            <a:ext cx="1843795" cy="3654405"/>
          </a:xfrm>
          <a:custGeom>
            <a:avLst/>
            <a:gdLst>
              <a:gd name="T0" fmla="*/ 17436 w 17437"/>
              <a:gd name="T1" fmla="*/ 0 h 11618"/>
              <a:gd name="T2" fmla="*/ 0 w 17437"/>
              <a:gd name="T3" fmla="*/ 0 h 11618"/>
              <a:gd name="T4" fmla="*/ 0 w 17437"/>
              <a:gd name="T5" fmla="*/ 11617 h 11618"/>
              <a:gd name="T6" fmla="*/ 17436 w 17437"/>
              <a:gd name="T7" fmla="*/ 11617 h 11618"/>
              <a:gd name="T8" fmla="*/ 17436 w 17437"/>
              <a:gd name="T9" fmla="*/ 0 h 11618"/>
            </a:gdLst>
            <a:ahLst/>
            <a:cxnLst>
              <a:cxn ang="0">
                <a:pos x="T0" y="T1"/>
              </a:cxn>
              <a:cxn ang="0">
                <a:pos x="T2" y="T3"/>
              </a:cxn>
              <a:cxn ang="0">
                <a:pos x="T4" y="T5"/>
              </a:cxn>
              <a:cxn ang="0">
                <a:pos x="T6" y="T7"/>
              </a:cxn>
              <a:cxn ang="0">
                <a:pos x="T8" y="T9"/>
              </a:cxn>
            </a:cxnLst>
            <a:rect l="0" t="0" r="r" b="b"/>
            <a:pathLst>
              <a:path w="17437" h="11618">
                <a:moveTo>
                  <a:pt x="17436" y="0"/>
                </a:moveTo>
                <a:lnTo>
                  <a:pt x="0" y="0"/>
                </a:lnTo>
                <a:lnTo>
                  <a:pt x="0" y="11617"/>
                </a:lnTo>
                <a:lnTo>
                  <a:pt x="17436" y="11617"/>
                </a:lnTo>
                <a:lnTo>
                  <a:pt x="17436" y="0"/>
                </a:lnTo>
              </a:path>
            </a:pathLst>
          </a:custGeom>
          <a:solidFill>
            <a:schemeClr val="accent1">
              <a:lumMod val="20000"/>
              <a:lumOff val="80000"/>
              <a:alpha val="50000"/>
            </a:schemeClr>
          </a:solidFill>
          <a:ln>
            <a:noFill/>
          </a:ln>
          <a:effectLst/>
        </p:spPr>
        <p:txBody>
          <a:bodyPr wrap="none" lIns="34290" tIns="17145" rIns="34290" bIns="17145" anchor="ctr"/>
          <a:lstStyle/>
          <a:p>
            <a:endParaRPr lang="en-US" sz="2400" dirty="0"/>
          </a:p>
        </p:txBody>
      </p:sp>
      <p:sp>
        <p:nvSpPr>
          <p:cNvPr id="6" name="Freeform 2">
            <a:extLst>
              <a:ext uri="{FF2B5EF4-FFF2-40B4-BE49-F238E27FC236}">
                <a16:creationId xmlns="" xmlns:a16="http://schemas.microsoft.com/office/drawing/2014/main" id="{A71497B2-4E48-A54D-9ADD-9FE62B1127CA}"/>
              </a:ext>
            </a:extLst>
          </p:cNvPr>
          <p:cNvSpPr>
            <a:spLocks noChangeArrowheads="1"/>
          </p:cNvSpPr>
          <p:nvPr/>
        </p:nvSpPr>
        <p:spPr bwMode="auto">
          <a:xfrm>
            <a:off x="571070" y="2135935"/>
            <a:ext cx="1842571" cy="879140"/>
          </a:xfrm>
          <a:custGeom>
            <a:avLst/>
            <a:gdLst>
              <a:gd name="T0" fmla="*/ 4359 w 4360"/>
              <a:gd name="T1" fmla="*/ 2753 h 2754"/>
              <a:gd name="T2" fmla="*/ 0 w 4360"/>
              <a:gd name="T3" fmla="*/ 2753 h 2754"/>
              <a:gd name="T4" fmla="*/ 0 w 4360"/>
              <a:gd name="T5" fmla="*/ 0 h 2754"/>
              <a:gd name="T6" fmla="*/ 4359 w 4360"/>
              <a:gd name="T7" fmla="*/ 0 h 2754"/>
              <a:gd name="T8" fmla="*/ 4359 w 4360"/>
              <a:gd name="T9" fmla="*/ 2753 h 2754"/>
            </a:gdLst>
            <a:ahLst/>
            <a:cxnLst>
              <a:cxn ang="0">
                <a:pos x="T0" y="T1"/>
              </a:cxn>
              <a:cxn ang="0">
                <a:pos x="T2" y="T3"/>
              </a:cxn>
              <a:cxn ang="0">
                <a:pos x="T4" y="T5"/>
              </a:cxn>
              <a:cxn ang="0">
                <a:pos x="T6" y="T7"/>
              </a:cxn>
              <a:cxn ang="0">
                <a:pos x="T8" y="T9"/>
              </a:cxn>
            </a:cxnLst>
            <a:rect l="0" t="0" r="r" b="b"/>
            <a:pathLst>
              <a:path w="4360" h="2754">
                <a:moveTo>
                  <a:pt x="4359" y="2753"/>
                </a:moveTo>
                <a:lnTo>
                  <a:pt x="0" y="2753"/>
                </a:lnTo>
                <a:lnTo>
                  <a:pt x="0" y="0"/>
                </a:lnTo>
                <a:lnTo>
                  <a:pt x="4359" y="0"/>
                </a:lnTo>
                <a:lnTo>
                  <a:pt x="4359" y="2753"/>
                </a:lnTo>
              </a:path>
            </a:pathLst>
          </a:custGeom>
          <a:solidFill>
            <a:schemeClr val="accent1"/>
          </a:solidFill>
          <a:ln>
            <a:noFill/>
          </a:ln>
          <a:effectLst/>
        </p:spPr>
        <p:txBody>
          <a:bodyPr wrap="none" lIns="34290" tIns="17145" rIns="34290" bIns="17145" anchor="ctr"/>
          <a:lstStyle/>
          <a:p>
            <a:endParaRPr lang="en-US" sz="2400"/>
          </a:p>
        </p:txBody>
      </p:sp>
      <p:sp>
        <p:nvSpPr>
          <p:cNvPr id="7" name="Freeform 6">
            <a:extLst>
              <a:ext uri="{FF2B5EF4-FFF2-40B4-BE49-F238E27FC236}">
                <a16:creationId xmlns="" xmlns:a16="http://schemas.microsoft.com/office/drawing/2014/main" id="{1AC506BB-7A79-8341-84B3-3EA396E43FD9}"/>
              </a:ext>
            </a:extLst>
          </p:cNvPr>
          <p:cNvSpPr>
            <a:spLocks noChangeArrowheads="1"/>
          </p:cNvSpPr>
          <p:nvPr/>
        </p:nvSpPr>
        <p:spPr bwMode="auto">
          <a:xfrm>
            <a:off x="571070" y="4801485"/>
            <a:ext cx="1842571" cy="56265"/>
          </a:xfrm>
          <a:custGeom>
            <a:avLst/>
            <a:gdLst>
              <a:gd name="T0" fmla="*/ 4359 w 4360"/>
              <a:gd name="T1" fmla="*/ 177 h 178"/>
              <a:gd name="T2" fmla="*/ 0 w 4360"/>
              <a:gd name="T3" fmla="*/ 177 h 178"/>
              <a:gd name="T4" fmla="*/ 0 w 4360"/>
              <a:gd name="T5" fmla="*/ 0 h 178"/>
              <a:gd name="T6" fmla="*/ 4359 w 4360"/>
              <a:gd name="T7" fmla="*/ 0 h 178"/>
              <a:gd name="T8" fmla="*/ 4359 w 4360"/>
              <a:gd name="T9" fmla="*/ 177 h 178"/>
            </a:gdLst>
            <a:ahLst/>
            <a:cxnLst>
              <a:cxn ang="0">
                <a:pos x="T0" y="T1"/>
              </a:cxn>
              <a:cxn ang="0">
                <a:pos x="T2" y="T3"/>
              </a:cxn>
              <a:cxn ang="0">
                <a:pos x="T4" y="T5"/>
              </a:cxn>
              <a:cxn ang="0">
                <a:pos x="T6" y="T7"/>
              </a:cxn>
              <a:cxn ang="0">
                <a:pos x="T8" y="T9"/>
              </a:cxn>
            </a:cxnLst>
            <a:rect l="0" t="0" r="r" b="b"/>
            <a:pathLst>
              <a:path w="4360" h="178">
                <a:moveTo>
                  <a:pt x="4359" y="177"/>
                </a:moveTo>
                <a:lnTo>
                  <a:pt x="0" y="177"/>
                </a:lnTo>
                <a:lnTo>
                  <a:pt x="0" y="0"/>
                </a:lnTo>
                <a:lnTo>
                  <a:pt x="4359" y="0"/>
                </a:lnTo>
                <a:lnTo>
                  <a:pt x="4359" y="177"/>
                </a:lnTo>
              </a:path>
            </a:pathLst>
          </a:custGeom>
          <a:solidFill>
            <a:schemeClr val="accent1"/>
          </a:solidFill>
          <a:ln>
            <a:noFill/>
          </a:ln>
          <a:effectLst/>
        </p:spPr>
        <p:txBody>
          <a:bodyPr wrap="none" lIns="34290" tIns="17145" rIns="34290" bIns="17145" anchor="ctr"/>
          <a:lstStyle/>
          <a:p>
            <a:endParaRPr lang="en-US" sz="2400"/>
          </a:p>
        </p:txBody>
      </p:sp>
      <p:sp>
        <p:nvSpPr>
          <p:cNvPr id="9" name="Freeform 1">
            <a:extLst>
              <a:ext uri="{FF2B5EF4-FFF2-40B4-BE49-F238E27FC236}">
                <a16:creationId xmlns="" xmlns:a16="http://schemas.microsoft.com/office/drawing/2014/main" id="{892249F8-1A72-8944-AAEA-6496D3DAB843}"/>
              </a:ext>
            </a:extLst>
          </p:cNvPr>
          <p:cNvSpPr>
            <a:spLocks noChangeArrowheads="1"/>
          </p:cNvSpPr>
          <p:nvPr/>
        </p:nvSpPr>
        <p:spPr bwMode="auto">
          <a:xfrm>
            <a:off x="2627784" y="1203598"/>
            <a:ext cx="1842571" cy="3654405"/>
          </a:xfrm>
          <a:custGeom>
            <a:avLst/>
            <a:gdLst>
              <a:gd name="T0" fmla="*/ 17436 w 17437"/>
              <a:gd name="T1" fmla="*/ 0 h 11618"/>
              <a:gd name="T2" fmla="*/ 0 w 17437"/>
              <a:gd name="T3" fmla="*/ 0 h 11618"/>
              <a:gd name="T4" fmla="*/ 0 w 17437"/>
              <a:gd name="T5" fmla="*/ 11617 h 11618"/>
              <a:gd name="T6" fmla="*/ 17436 w 17437"/>
              <a:gd name="T7" fmla="*/ 11617 h 11618"/>
              <a:gd name="T8" fmla="*/ 17436 w 17437"/>
              <a:gd name="T9" fmla="*/ 0 h 11618"/>
            </a:gdLst>
            <a:ahLst/>
            <a:cxnLst>
              <a:cxn ang="0">
                <a:pos x="T0" y="T1"/>
              </a:cxn>
              <a:cxn ang="0">
                <a:pos x="T2" y="T3"/>
              </a:cxn>
              <a:cxn ang="0">
                <a:pos x="T4" y="T5"/>
              </a:cxn>
              <a:cxn ang="0">
                <a:pos x="T6" y="T7"/>
              </a:cxn>
              <a:cxn ang="0">
                <a:pos x="T8" y="T9"/>
              </a:cxn>
            </a:cxnLst>
            <a:rect l="0" t="0" r="r" b="b"/>
            <a:pathLst>
              <a:path w="17437" h="11618">
                <a:moveTo>
                  <a:pt x="17436" y="0"/>
                </a:moveTo>
                <a:lnTo>
                  <a:pt x="0" y="0"/>
                </a:lnTo>
                <a:lnTo>
                  <a:pt x="0" y="11617"/>
                </a:lnTo>
                <a:lnTo>
                  <a:pt x="17436" y="11617"/>
                </a:lnTo>
                <a:lnTo>
                  <a:pt x="17436" y="0"/>
                </a:lnTo>
              </a:path>
            </a:pathLst>
          </a:custGeom>
          <a:solidFill>
            <a:schemeClr val="accent2">
              <a:lumMod val="20000"/>
              <a:lumOff val="80000"/>
              <a:alpha val="50000"/>
            </a:schemeClr>
          </a:solidFill>
          <a:ln>
            <a:noFill/>
          </a:ln>
          <a:effectLst/>
        </p:spPr>
        <p:txBody>
          <a:bodyPr wrap="none" lIns="34290" tIns="17145" rIns="34290" bIns="17145" anchor="ctr"/>
          <a:lstStyle/>
          <a:p>
            <a:endParaRPr lang="en-US" sz="2400" dirty="0"/>
          </a:p>
        </p:txBody>
      </p:sp>
      <p:sp>
        <p:nvSpPr>
          <p:cNvPr id="10" name="Freeform 3">
            <a:extLst>
              <a:ext uri="{FF2B5EF4-FFF2-40B4-BE49-F238E27FC236}">
                <a16:creationId xmlns="" xmlns:a16="http://schemas.microsoft.com/office/drawing/2014/main" id="{C7728163-5C89-3F41-B92B-CE930FE9D2A2}"/>
              </a:ext>
            </a:extLst>
          </p:cNvPr>
          <p:cNvSpPr>
            <a:spLocks noChangeArrowheads="1"/>
          </p:cNvSpPr>
          <p:nvPr/>
        </p:nvSpPr>
        <p:spPr bwMode="auto">
          <a:xfrm>
            <a:off x="2624574" y="2135935"/>
            <a:ext cx="1842571" cy="879140"/>
          </a:xfrm>
          <a:custGeom>
            <a:avLst/>
            <a:gdLst>
              <a:gd name="T0" fmla="*/ 4358 w 4359"/>
              <a:gd name="T1" fmla="*/ 2753 h 2754"/>
              <a:gd name="T2" fmla="*/ 0 w 4359"/>
              <a:gd name="T3" fmla="*/ 2753 h 2754"/>
              <a:gd name="T4" fmla="*/ 0 w 4359"/>
              <a:gd name="T5" fmla="*/ 0 h 2754"/>
              <a:gd name="T6" fmla="*/ 4358 w 4359"/>
              <a:gd name="T7" fmla="*/ 0 h 2754"/>
              <a:gd name="T8" fmla="*/ 4358 w 4359"/>
              <a:gd name="T9" fmla="*/ 2753 h 2754"/>
            </a:gdLst>
            <a:ahLst/>
            <a:cxnLst>
              <a:cxn ang="0">
                <a:pos x="T0" y="T1"/>
              </a:cxn>
              <a:cxn ang="0">
                <a:pos x="T2" y="T3"/>
              </a:cxn>
              <a:cxn ang="0">
                <a:pos x="T4" y="T5"/>
              </a:cxn>
              <a:cxn ang="0">
                <a:pos x="T6" y="T7"/>
              </a:cxn>
              <a:cxn ang="0">
                <a:pos x="T8" y="T9"/>
              </a:cxn>
            </a:cxnLst>
            <a:rect l="0" t="0" r="r" b="b"/>
            <a:pathLst>
              <a:path w="4359" h="2754">
                <a:moveTo>
                  <a:pt x="4358" y="2753"/>
                </a:moveTo>
                <a:lnTo>
                  <a:pt x="0" y="2753"/>
                </a:lnTo>
                <a:lnTo>
                  <a:pt x="0" y="0"/>
                </a:lnTo>
                <a:lnTo>
                  <a:pt x="4358" y="0"/>
                </a:lnTo>
                <a:lnTo>
                  <a:pt x="4358" y="2753"/>
                </a:lnTo>
              </a:path>
            </a:pathLst>
          </a:custGeom>
          <a:solidFill>
            <a:schemeClr val="accent2"/>
          </a:solidFill>
          <a:ln>
            <a:noFill/>
          </a:ln>
          <a:effectLst/>
        </p:spPr>
        <p:txBody>
          <a:bodyPr wrap="none" lIns="34290" tIns="17145" rIns="34290" bIns="17145" anchor="ctr"/>
          <a:lstStyle/>
          <a:p>
            <a:endParaRPr lang="en-US" sz="2400"/>
          </a:p>
        </p:txBody>
      </p:sp>
      <p:sp>
        <p:nvSpPr>
          <p:cNvPr id="11" name="Freeform 7">
            <a:extLst>
              <a:ext uri="{FF2B5EF4-FFF2-40B4-BE49-F238E27FC236}">
                <a16:creationId xmlns="" xmlns:a16="http://schemas.microsoft.com/office/drawing/2014/main" id="{7777CD7C-FC30-524F-8725-9D1CD135B4E7}"/>
              </a:ext>
            </a:extLst>
          </p:cNvPr>
          <p:cNvSpPr>
            <a:spLocks noChangeArrowheads="1"/>
          </p:cNvSpPr>
          <p:nvPr/>
        </p:nvSpPr>
        <p:spPr bwMode="auto">
          <a:xfrm>
            <a:off x="2624574" y="4801485"/>
            <a:ext cx="1842571" cy="56265"/>
          </a:xfrm>
          <a:custGeom>
            <a:avLst/>
            <a:gdLst>
              <a:gd name="T0" fmla="*/ 4358 w 4359"/>
              <a:gd name="T1" fmla="*/ 177 h 178"/>
              <a:gd name="T2" fmla="*/ 0 w 4359"/>
              <a:gd name="T3" fmla="*/ 177 h 178"/>
              <a:gd name="T4" fmla="*/ 0 w 4359"/>
              <a:gd name="T5" fmla="*/ 0 h 178"/>
              <a:gd name="T6" fmla="*/ 4358 w 4359"/>
              <a:gd name="T7" fmla="*/ 0 h 178"/>
              <a:gd name="T8" fmla="*/ 4358 w 4359"/>
              <a:gd name="T9" fmla="*/ 177 h 178"/>
            </a:gdLst>
            <a:ahLst/>
            <a:cxnLst>
              <a:cxn ang="0">
                <a:pos x="T0" y="T1"/>
              </a:cxn>
              <a:cxn ang="0">
                <a:pos x="T2" y="T3"/>
              </a:cxn>
              <a:cxn ang="0">
                <a:pos x="T4" y="T5"/>
              </a:cxn>
              <a:cxn ang="0">
                <a:pos x="T6" y="T7"/>
              </a:cxn>
              <a:cxn ang="0">
                <a:pos x="T8" y="T9"/>
              </a:cxn>
            </a:cxnLst>
            <a:rect l="0" t="0" r="r" b="b"/>
            <a:pathLst>
              <a:path w="4359" h="178">
                <a:moveTo>
                  <a:pt x="4358" y="177"/>
                </a:moveTo>
                <a:lnTo>
                  <a:pt x="0" y="177"/>
                </a:lnTo>
                <a:lnTo>
                  <a:pt x="0" y="0"/>
                </a:lnTo>
                <a:lnTo>
                  <a:pt x="4358" y="0"/>
                </a:lnTo>
                <a:lnTo>
                  <a:pt x="4358" y="177"/>
                </a:lnTo>
              </a:path>
            </a:pathLst>
          </a:custGeom>
          <a:solidFill>
            <a:schemeClr val="accent2"/>
          </a:solidFill>
          <a:ln>
            <a:noFill/>
          </a:ln>
          <a:effectLst/>
        </p:spPr>
        <p:txBody>
          <a:bodyPr wrap="none" lIns="34290" tIns="17145" rIns="34290" bIns="17145" anchor="ctr"/>
          <a:lstStyle/>
          <a:p>
            <a:endParaRPr lang="en-US" sz="2400"/>
          </a:p>
        </p:txBody>
      </p:sp>
      <p:sp>
        <p:nvSpPr>
          <p:cNvPr id="13" name="Freeform 1">
            <a:extLst>
              <a:ext uri="{FF2B5EF4-FFF2-40B4-BE49-F238E27FC236}">
                <a16:creationId xmlns="" xmlns:a16="http://schemas.microsoft.com/office/drawing/2014/main" id="{7D703420-7E5A-9D40-8651-7E72B596BF2D}"/>
              </a:ext>
            </a:extLst>
          </p:cNvPr>
          <p:cNvSpPr>
            <a:spLocks noChangeArrowheads="1"/>
          </p:cNvSpPr>
          <p:nvPr/>
        </p:nvSpPr>
        <p:spPr bwMode="auto">
          <a:xfrm>
            <a:off x="4677467" y="1147080"/>
            <a:ext cx="1842571" cy="3654405"/>
          </a:xfrm>
          <a:custGeom>
            <a:avLst/>
            <a:gdLst>
              <a:gd name="T0" fmla="*/ 17436 w 17437"/>
              <a:gd name="T1" fmla="*/ 0 h 11618"/>
              <a:gd name="T2" fmla="*/ 0 w 17437"/>
              <a:gd name="T3" fmla="*/ 0 h 11618"/>
              <a:gd name="T4" fmla="*/ 0 w 17437"/>
              <a:gd name="T5" fmla="*/ 11617 h 11618"/>
              <a:gd name="T6" fmla="*/ 17436 w 17437"/>
              <a:gd name="T7" fmla="*/ 11617 h 11618"/>
              <a:gd name="T8" fmla="*/ 17436 w 17437"/>
              <a:gd name="T9" fmla="*/ 0 h 11618"/>
            </a:gdLst>
            <a:ahLst/>
            <a:cxnLst>
              <a:cxn ang="0">
                <a:pos x="T0" y="T1"/>
              </a:cxn>
              <a:cxn ang="0">
                <a:pos x="T2" y="T3"/>
              </a:cxn>
              <a:cxn ang="0">
                <a:pos x="T4" y="T5"/>
              </a:cxn>
              <a:cxn ang="0">
                <a:pos x="T6" y="T7"/>
              </a:cxn>
              <a:cxn ang="0">
                <a:pos x="T8" y="T9"/>
              </a:cxn>
            </a:cxnLst>
            <a:rect l="0" t="0" r="r" b="b"/>
            <a:pathLst>
              <a:path w="17437" h="11618">
                <a:moveTo>
                  <a:pt x="17436" y="0"/>
                </a:moveTo>
                <a:lnTo>
                  <a:pt x="0" y="0"/>
                </a:lnTo>
                <a:lnTo>
                  <a:pt x="0" y="11617"/>
                </a:lnTo>
                <a:lnTo>
                  <a:pt x="17436" y="11617"/>
                </a:lnTo>
                <a:lnTo>
                  <a:pt x="17436" y="0"/>
                </a:lnTo>
              </a:path>
            </a:pathLst>
          </a:custGeom>
          <a:solidFill>
            <a:schemeClr val="accent3">
              <a:lumMod val="20000"/>
              <a:lumOff val="80000"/>
              <a:alpha val="50000"/>
            </a:schemeClr>
          </a:solidFill>
          <a:ln>
            <a:noFill/>
          </a:ln>
          <a:effectLst/>
        </p:spPr>
        <p:txBody>
          <a:bodyPr wrap="none" lIns="34290" tIns="17145" rIns="34290" bIns="17145" anchor="ctr"/>
          <a:lstStyle/>
          <a:p>
            <a:endParaRPr lang="en-US" sz="2400" dirty="0"/>
          </a:p>
        </p:txBody>
      </p:sp>
      <p:sp>
        <p:nvSpPr>
          <p:cNvPr id="14" name="Freeform 4">
            <a:extLst>
              <a:ext uri="{FF2B5EF4-FFF2-40B4-BE49-F238E27FC236}">
                <a16:creationId xmlns="" xmlns:a16="http://schemas.microsoft.com/office/drawing/2014/main" id="{C6920239-FDD1-E848-BA95-D48FC4A153BB}"/>
              </a:ext>
            </a:extLst>
          </p:cNvPr>
          <p:cNvSpPr>
            <a:spLocks noChangeArrowheads="1"/>
          </p:cNvSpPr>
          <p:nvPr/>
        </p:nvSpPr>
        <p:spPr bwMode="auto">
          <a:xfrm>
            <a:off x="4677467" y="2135935"/>
            <a:ext cx="1842571" cy="879140"/>
          </a:xfrm>
          <a:custGeom>
            <a:avLst/>
            <a:gdLst>
              <a:gd name="T0" fmla="*/ 4359 w 4360"/>
              <a:gd name="T1" fmla="*/ 2753 h 2754"/>
              <a:gd name="T2" fmla="*/ 0 w 4360"/>
              <a:gd name="T3" fmla="*/ 2753 h 2754"/>
              <a:gd name="T4" fmla="*/ 0 w 4360"/>
              <a:gd name="T5" fmla="*/ 0 h 2754"/>
              <a:gd name="T6" fmla="*/ 4359 w 4360"/>
              <a:gd name="T7" fmla="*/ 0 h 2754"/>
              <a:gd name="T8" fmla="*/ 4359 w 4360"/>
              <a:gd name="T9" fmla="*/ 2753 h 2754"/>
            </a:gdLst>
            <a:ahLst/>
            <a:cxnLst>
              <a:cxn ang="0">
                <a:pos x="T0" y="T1"/>
              </a:cxn>
              <a:cxn ang="0">
                <a:pos x="T2" y="T3"/>
              </a:cxn>
              <a:cxn ang="0">
                <a:pos x="T4" y="T5"/>
              </a:cxn>
              <a:cxn ang="0">
                <a:pos x="T6" y="T7"/>
              </a:cxn>
              <a:cxn ang="0">
                <a:pos x="T8" y="T9"/>
              </a:cxn>
            </a:cxnLst>
            <a:rect l="0" t="0" r="r" b="b"/>
            <a:pathLst>
              <a:path w="4360" h="2754">
                <a:moveTo>
                  <a:pt x="4359" y="2753"/>
                </a:moveTo>
                <a:lnTo>
                  <a:pt x="0" y="2753"/>
                </a:lnTo>
                <a:lnTo>
                  <a:pt x="0" y="0"/>
                </a:lnTo>
                <a:lnTo>
                  <a:pt x="4359" y="0"/>
                </a:lnTo>
                <a:lnTo>
                  <a:pt x="4359" y="2753"/>
                </a:lnTo>
              </a:path>
            </a:pathLst>
          </a:custGeom>
          <a:solidFill>
            <a:schemeClr val="accent3"/>
          </a:solidFill>
          <a:ln>
            <a:noFill/>
          </a:ln>
          <a:effectLst/>
        </p:spPr>
        <p:txBody>
          <a:bodyPr wrap="none" lIns="34290" tIns="17145" rIns="34290" bIns="17145" anchor="ctr"/>
          <a:lstStyle/>
          <a:p>
            <a:endParaRPr lang="en-US" sz="2400">
              <a:solidFill>
                <a:schemeClr val="bg1"/>
              </a:solidFill>
            </a:endParaRPr>
          </a:p>
        </p:txBody>
      </p:sp>
      <p:sp>
        <p:nvSpPr>
          <p:cNvPr id="15" name="Freeform 8">
            <a:extLst>
              <a:ext uri="{FF2B5EF4-FFF2-40B4-BE49-F238E27FC236}">
                <a16:creationId xmlns="" xmlns:a16="http://schemas.microsoft.com/office/drawing/2014/main" id="{93952FC1-4911-2540-97D5-D9DD29D36E9A}"/>
              </a:ext>
            </a:extLst>
          </p:cNvPr>
          <p:cNvSpPr>
            <a:spLocks noChangeArrowheads="1"/>
          </p:cNvSpPr>
          <p:nvPr/>
        </p:nvSpPr>
        <p:spPr bwMode="auto">
          <a:xfrm>
            <a:off x="4677467" y="4801485"/>
            <a:ext cx="1842571" cy="56265"/>
          </a:xfrm>
          <a:custGeom>
            <a:avLst/>
            <a:gdLst>
              <a:gd name="T0" fmla="*/ 4359 w 4360"/>
              <a:gd name="T1" fmla="*/ 177 h 178"/>
              <a:gd name="T2" fmla="*/ 0 w 4360"/>
              <a:gd name="T3" fmla="*/ 177 h 178"/>
              <a:gd name="T4" fmla="*/ 0 w 4360"/>
              <a:gd name="T5" fmla="*/ 0 h 178"/>
              <a:gd name="T6" fmla="*/ 4359 w 4360"/>
              <a:gd name="T7" fmla="*/ 0 h 178"/>
              <a:gd name="T8" fmla="*/ 4359 w 4360"/>
              <a:gd name="T9" fmla="*/ 177 h 178"/>
            </a:gdLst>
            <a:ahLst/>
            <a:cxnLst>
              <a:cxn ang="0">
                <a:pos x="T0" y="T1"/>
              </a:cxn>
              <a:cxn ang="0">
                <a:pos x="T2" y="T3"/>
              </a:cxn>
              <a:cxn ang="0">
                <a:pos x="T4" y="T5"/>
              </a:cxn>
              <a:cxn ang="0">
                <a:pos x="T6" y="T7"/>
              </a:cxn>
              <a:cxn ang="0">
                <a:pos x="T8" y="T9"/>
              </a:cxn>
            </a:cxnLst>
            <a:rect l="0" t="0" r="r" b="b"/>
            <a:pathLst>
              <a:path w="4360" h="178">
                <a:moveTo>
                  <a:pt x="4359" y="177"/>
                </a:moveTo>
                <a:lnTo>
                  <a:pt x="0" y="177"/>
                </a:lnTo>
                <a:lnTo>
                  <a:pt x="0" y="0"/>
                </a:lnTo>
                <a:lnTo>
                  <a:pt x="4359" y="0"/>
                </a:lnTo>
                <a:lnTo>
                  <a:pt x="4359" y="177"/>
                </a:lnTo>
              </a:path>
            </a:pathLst>
          </a:custGeom>
          <a:solidFill>
            <a:schemeClr val="accent3"/>
          </a:solidFill>
          <a:ln>
            <a:noFill/>
          </a:ln>
          <a:effectLst/>
        </p:spPr>
        <p:txBody>
          <a:bodyPr wrap="none" lIns="34290" tIns="17145" rIns="34290" bIns="17145" anchor="ctr"/>
          <a:lstStyle/>
          <a:p>
            <a:endParaRPr lang="en-US" sz="2400"/>
          </a:p>
        </p:txBody>
      </p:sp>
      <p:sp>
        <p:nvSpPr>
          <p:cNvPr id="17" name="Freeform 1">
            <a:extLst>
              <a:ext uri="{FF2B5EF4-FFF2-40B4-BE49-F238E27FC236}">
                <a16:creationId xmlns="" xmlns:a16="http://schemas.microsoft.com/office/drawing/2014/main" id="{5D19ED3C-6F93-0249-9217-1F842A759FC0}"/>
              </a:ext>
            </a:extLst>
          </p:cNvPr>
          <p:cNvSpPr>
            <a:spLocks noChangeArrowheads="1"/>
          </p:cNvSpPr>
          <p:nvPr/>
        </p:nvSpPr>
        <p:spPr bwMode="auto">
          <a:xfrm>
            <a:off x="6730359" y="1147080"/>
            <a:ext cx="1842571" cy="3654405"/>
          </a:xfrm>
          <a:custGeom>
            <a:avLst/>
            <a:gdLst>
              <a:gd name="T0" fmla="*/ 17436 w 17437"/>
              <a:gd name="T1" fmla="*/ 0 h 11618"/>
              <a:gd name="T2" fmla="*/ 0 w 17437"/>
              <a:gd name="T3" fmla="*/ 0 h 11618"/>
              <a:gd name="T4" fmla="*/ 0 w 17437"/>
              <a:gd name="T5" fmla="*/ 11617 h 11618"/>
              <a:gd name="T6" fmla="*/ 17436 w 17437"/>
              <a:gd name="T7" fmla="*/ 11617 h 11618"/>
              <a:gd name="T8" fmla="*/ 17436 w 17437"/>
              <a:gd name="T9" fmla="*/ 0 h 11618"/>
            </a:gdLst>
            <a:ahLst/>
            <a:cxnLst>
              <a:cxn ang="0">
                <a:pos x="T0" y="T1"/>
              </a:cxn>
              <a:cxn ang="0">
                <a:pos x="T2" y="T3"/>
              </a:cxn>
              <a:cxn ang="0">
                <a:pos x="T4" y="T5"/>
              </a:cxn>
              <a:cxn ang="0">
                <a:pos x="T6" y="T7"/>
              </a:cxn>
              <a:cxn ang="0">
                <a:pos x="T8" y="T9"/>
              </a:cxn>
            </a:cxnLst>
            <a:rect l="0" t="0" r="r" b="b"/>
            <a:pathLst>
              <a:path w="17437" h="11618">
                <a:moveTo>
                  <a:pt x="17436" y="0"/>
                </a:moveTo>
                <a:lnTo>
                  <a:pt x="0" y="0"/>
                </a:lnTo>
                <a:lnTo>
                  <a:pt x="0" y="11617"/>
                </a:lnTo>
                <a:lnTo>
                  <a:pt x="17436" y="11617"/>
                </a:lnTo>
                <a:lnTo>
                  <a:pt x="17436" y="0"/>
                </a:lnTo>
              </a:path>
            </a:pathLst>
          </a:custGeom>
          <a:solidFill>
            <a:schemeClr val="accent4">
              <a:lumMod val="20000"/>
              <a:lumOff val="80000"/>
              <a:alpha val="50000"/>
            </a:schemeClr>
          </a:solidFill>
          <a:ln>
            <a:noFill/>
          </a:ln>
          <a:effectLst/>
        </p:spPr>
        <p:txBody>
          <a:bodyPr wrap="none" lIns="34290" tIns="17145" rIns="34290" bIns="17145" anchor="ctr"/>
          <a:lstStyle/>
          <a:p>
            <a:endParaRPr lang="en-US" sz="2400"/>
          </a:p>
        </p:txBody>
      </p:sp>
      <p:sp>
        <p:nvSpPr>
          <p:cNvPr id="18" name="Freeform 5">
            <a:extLst>
              <a:ext uri="{FF2B5EF4-FFF2-40B4-BE49-F238E27FC236}">
                <a16:creationId xmlns="" xmlns:a16="http://schemas.microsoft.com/office/drawing/2014/main" id="{A3EA69EA-3195-8F4F-B879-5B96E7BA7BD7}"/>
              </a:ext>
            </a:extLst>
          </p:cNvPr>
          <p:cNvSpPr>
            <a:spLocks noChangeArrowheads="1"/>
          </p:cNvSpPr>
          <p:nvPr/>
        </p:nvSpPr>
        <p:spPr bwMode="auto">
          <a:xfrm>
            <a:off x="6730359" y="2135935"/>
            <a:ext cx="1842571" cy="879140"/>
          </a:xfrm>
          <a:custGeom>
            <a:avLst/>
            <a:gdLst>
              <a:gd name="T0" fmla="*/ 4360 w 4361"/>
              <a:gd name="T1" fmla="*/ 2753 h 2754"/>
              <a:gd name="T2" fmla="*/ 0 w 4361"/>
              <a:gd name="T3" fmla="*/ 2753 h 2754"/>
              <a:gd name="T4" fmla="*/ 0 w 4361"/>
              <a:gd name="T5" fmla="*/ 0 h 2754"/>
              <a:gd name="T6" fmla="*/ 4360 w 4361"/>
              <a:gd name="T7" fmla="*/ 0 h 2754"/>
              <a:gd name="T8" fmla="*/ 4360 w 4361"/>
              <a:gd name="T9" fmla="*/ 2753 h 2754"/>
            </a:gdLst>
            <a:ahLst/>
            <a:cxnLst>
              <a:cxn ang="0">
                <a:pos x="T0" y="T1"/>
              </a:cxn>
              <a:cxn ang="0">
                <a:pos x="T2" y="T3"/>
              </a:cxn>
              <a:cxn ang="0">
                <a:pos x="T4" y="T5"/>
              </a:cxn>
              <a:cxn ang="0">
                <a:pos x="T6" y="T7"/>
              </a:cxn>
              <a:cxn ang="0">
                <a:pos x="T8" y="T9"/>
              </a:cxn>
            </a:cxnLst>
            <a:rect l="0" t="0" r="r" b="b"/>
            <a:pathLst>
              <a:path w="4361" h="2754">
                <a:moveTo>
                  <a:pt x="4360" y="2753"/>
                </a:moveTo>
                <a:lnTo>
                  <a:pt x="0" y="2753"/>
                </a:lnTo>
                <a:lnTo>
                  <a:pt x="0" y="0"/>
                </a:lnTo>
                <a:lnTo>
                  <a:pt x="4360" y="0"/>
                </a:lnTo>
                <a:lnTo>
                  <a:pt x="4360" y="2753"/>
                </a:lnTo>
              </a:path>
            </a:pathLst>
          </a:custGeom>
          <a:solidFill>
            <a:schemeClr val="accent4"/>
          </a:solidFill>
          <a:ln>
            <a:noFill/>
          </a:ln>
          <a:effectLst/>
        </p:spPr>
        <p:txBody>
          <a:bodyPr wrap="none" lIns="34290" tIns="17145" rIns="34290" bIns="17145" anchor="ctr"/>
          <a:lstStyle/>
          <a:p>
            <a:endParaRPr lang="en-US" sz="2400"/>
          </a:p>
        </p:txBody>
      </p:sp>
      <p:sp>
        <p:nvSpPr>
          <p:cNvPr id="19" name="Freeform 9">
            <a:extLst>
              <a:ext uri="{FF2B5EF4-FFF2-40B4-BE49-F238E27FC236}">
                <a16:creationId xmlns="" xmlns:a16="http://schemas.microsoft.com/office/drawing/2014/main" id="{1E16E695-BA19-294C-BA6B-69710A95C0B5}"/>
              </a:ext>
            </a:extLst>
          </p:cNvPr>
          <p:cNvSpPr>
            <a:spLocks noChangeArrowheads="1"/>
          </p:cNvSpPr>
          <p:nvPr/>
        </p:nvSpPr>
        <p:spPr bwMode="auto">
          <a:xfrm>
            <a:off x="6730359" y="4801485"/>
            <a:ext cx="1842571" cy="56265"/>
          </a:xfrm>
          <a:custGeom>
            <a:avLst/>
            <a:gdLst>
              <a:gd name="T0" fmla="*/ 4360 w 4361"/>
              <a:gd name="T1" fmla="*/ 177 h 178"/>
              <a:gd name="T2" fmla="*/ 0 w 4361"/>
              <a:gd name="T3" fmla="*/ 177 h 178"/>
              <a:gd name="T4" fmla="*/ 0 w 4361"/>
              <a:gd name="T5" fmla="*/ 0 h 178"/>
              <a:gd name="T6" fmla="*/ 4360 w 4361"/>
              <a:gd name="T7" fmla="*/ 0 h 178"/>
              <a:gd name="T8" fmla="*/ 4360 w 4361"/>
              <a:gd name="T9" fmla="*/ 177 h 178"/>
            </a:gdLst>
            <a:ahLst/>
            <a:cxnLst>
              <a:cxn ang="0">
                <a:pos x="T0" y="T1"/>
              </a:cxn>
              <a:cxn ang="0">
                <a:pos x="T2" y="T3"/>
              </a:cxn>
              <a:cxn ang="0">
                <a:pos x="T4" y="T5"/>
              </a:cxn>
              <a:cxn ang="0">
                <a:pos x="T6" y="T7"/>
              </a:cxn>
              <a:cxn ang="0">
                <a:pos x="T8" y="T9"/>
              </a:cxn>
            </a:cxnLst>
            <a:rect l="0" t="0" r="r" b="b"/>
            <a:pathLst>
              <a:path w="4361" h="178">
                <a:moveTo>
                  <a:pt x="4360" y="177"/>
                </a:moveTo>
                <a:lnTo>
                  <a:pt x="0" y="177"/>
                </a:lnTo>
                <a:lnTo>
                  <a:pt x="0" y="0"/>
                </a:lnTo>
                <a:lnTo>
                  <a:pt x="4360" y="0"/>
                </a:lnTo>
                <a:lnTo>
                  <a:pt x="4360" y="177"/>
                </a:lnTo>
              </a:path>
            </a:pathLst>
          </a:custGeom>
          <a:solidFill>
            <a:schemeClr val="accent4"/>
          </a:solidFill>
          <a:ln>
            <a:noFill/>
          </a:ln>
          <a:effectLst/>
        </p:spPr>
        <p:txBody>
          <a:bodyPr wrap="none" lIns="34290" tIns="17145" rIns="34290" bIns="17145" anchor="ctr"/>
          <a:lstStyle/>
          <a:p>
            <a:endParaRPr lang="en-US" sz="2400"/>
          </a:p>
        </p:txBody>
      </p:sp>
      <p:sp>
        <p:nvSpPr>
          <p:cNvPr id="20" name="TextBox 19">
            <a:extLst>
              <a:ext uri="{FF2B5EF4-FFF2-40B4-BE49-F238E27FC236}">
                <a16:creationId xmlns="" xmlns:a16="http://schemas.microsoft.com/office/drawing/2014/main" id="{48AB0B42-159B-9342-B172-1D6E7D9C6937}"/>
              </a:ext>
            </a:extLst>
          </p:cNvPr>
          <p:cNvSpPr txBox="1"/>
          <p:nvPr/>
        </p:nvSpPr>
        <p:spPr>
          <a:xfrm>
            <a:off x="801686" y="1789037"/>
            <a:ext cx="1377601" cy="219291"/>
          </a:xfrm>
          <a:prstGeom prst="rect">
            <a:avLst/>
          </a:prstGeom>
          <a:noFill/>
        </p:spPr>
        <p:txBody>
          <a:bodyPr wrap="none" lIns="34290" tIns="17145" rIns="34290" bIns="17145" rtlCol="0" anchor="ctr">
            <a:spAutoFit/>
          </a:bodyPr>
          <a:lstStyle/>
          <a:p>
            <a:pPr algn="ctr"/>
            <a:r>
              <a:rPr lang="en-US" sz="1200" b="1" dirty="0" err="1" smtClean="0">
                <a:solidFill>
                  <a:schemeClr val="accent1"/>
                </a:solidFill>
                <a:latin typeface="Poppins SemiBold" pitchFamily="2" charset="77"/>
                <a:ea typeface="League Spartan" charset="0"/>
                <a:cs typeface="Poppins SemiBold" pitchFamily="2" charset="77"/>
              </a:rPr>
              <a:t>Proceso</a:t>
            </a:r>
            <a:r>
              <a:rPr lang="en-US" sz="1200" b="1" dirty="0" smtClean="0">
                <a:solidFill>
                  <a:schemeClr val="accent1"/>
                </a:solidFill>
                <a:latin typeface="Poppins SemiBold" pitchFamily="2" charset="77"/>
                <a:ea typeface="League Spartan" charset="0"/>
                <a:cs typeface="Poppins SemiBold" pitchFamily="2" charset="77"/>
              </a:rPr>
              <a:t> </a:t>
            </a:r>
            <a:r>
              <a:rPr lang="en-US" sz="1200" b="1" dirty="0" err="1" smtClean="0">
                <a:solidFill>
                  <a:schemeClr val="accent1"/>
                </a:solidFill>
                <a:latin typeface="Poppins SemiBold" pitchFamily="2" charset="77"/>
                <a:ea typeface="League Spartan" charset="0"/>
                <a:cs typeface="Poppins SemiBold" pitchFamily="2" charset="77"/>
              </a:rPr>
              <a:t>Contable</a:t>
            </a:r>
            <a:endParaRPr lang="en-US" sz="1200" b="1" dirty="0">
              <a:solidFill>
                <a:schemeClr val="accent1"/>
              </a:solidFill>
              <a:latin typeface="Poppins SemiBold" pitchFamily="2" charset="77"/>
              <a:ea typeface="League Spartan" charset="0"/>
              <a:cs typeface="Poppins SemiBold" pitchFamily="2" charset="77"/>
            </a:endParaRPr>
          </a:p>
        </p:txBody>
      </p:sp>
      <p:sp>
        <p:nvSpPr>
          <p:cNvPr id="21" name="TextBox 20">
            <a:extLst>
              <a:ext uri="{FF2B5EF4-FFF2-40B4-BE49-F238E27FC236}">
                <a16:creationId xmlns="" xmlns:a16="http://schemas.microsoft.com/office/drawing/2014/main" id="{5934B073-AD1E-5E46-BB5B-BF0DDF89307B}"/>
              </a:ext>
            </a:extLst>
          </p:cNvPr>
          <p:cNvSpPr txBox="1"/>
          <p:nvPr/>
        </p:nvSpPr>
        <p:spPr>
          <a:xfrm>
            <a:off x="2702989" y="1789037"/>
            <a:ext cx="1685753" cy="219291"/>
          </a:xfrm>
          <a:prstGeom prst="rect">
            <a:avLst/>
          </a:prstGeom>
          <a:noFill/>
        </p:spPr>
        <p:txBody>
          <a:bodyPr wrap="none" lIns="34290" tIns="17145" rIns="34290" bIns="17145" rtlCol="0" anchor="ctr">
            <a:spAutoFit/>
          </a:bodyPr>
          <a:lstStyle/>
          <a:p>
            <a:pPr algn="ctr"/>
            <a:r>
              <a:rPr lang="en-US" sz="1200" b="1" dirty="0" err="1" smtClean="0">
                <a:solidFill>
                  <a:schemeClr val="accent2"/>
                </a:solidFill>
                <a:latin typeface="Poppins SemiBold" pitchFamily="2" charset="77"/>
                <a:ea typeface="League Spartan" charset="0"/>
                <a:cs typeface="Poppins SemiBold" pitchFamily="2" charset="77"/>
              </a:rPr>
              <a:t>Proceso</a:t>
            </a:r>
            <a:r>
              <a:rPr lang="en-US" sz="1200" b="1" dirty="0" smtClean="0">
                <a:solidFill>
                  <a:schemeClr val="accent2"/>
                </a:solidFill>
                <a:latin typeface="Poppins SemiBold" pitchFamily="2" charset="77"/>
                <a:ea typeface="League Spartan" charset="0"/>
                <a:cs typeface="Poppins SemiBold" pitchFamily="2" charset="77"/>
              </a:rPr>
              <a:t> </a:t>
            </a:r>
            <a:r>
              <a:rPr lang="en-US" sz="1200" b="1" dirty="0" err="1" smtClean="0">
                <a:solidFill>
                  <a:schemeClr val="accent2"/>
                </a:solidFill>
                <a:latin typeface="Poppins SemiBold" pitchFamily="2" charset="77"/>
                <a:ea typeface="League Spartan" charset="0"/>
                <a:cs typeface="Poppins SemiBold" pitchFamily="2" charset="77"/>
              </a:rPr>
              <a:t>Presupuestal</a:t>
            </a:r>
            <a:endParaRPr lang="en-US" sz="1200" b="1" dirty="0">
              <a:solidFill>
                <a:schemeClr val="accent2"/>
              </a:solidFill>
              <a:latin typeface="Poppins SemiBold" pitchFamily="2" charset="77"/>
              <a:ea typeface="League Spartan" charset="0"/>
              <a:cs typeface="Poppins SemiBold" pitchFamily="2" charset="77"/>
            </a:endParaRPr>
          </a:p>
        </p:txBody>
      </p:sp>
      <p:sp>
        <p:nvSpPr>
          <p:cNvPr id="22" name="TextBox 21">
            <a:extLst>
              <a:ext uri="{FF2B5EF4-FFF2-40B4-BE49-F238E27FC236}">
                <a16:creationId xmlns="" xmlns:a16="http://schemas.microsoft.com/office/drawing/2014/main" id="{98A83D9A-28C5-1749-9FB4-D1CFE8080788}"/>
              </a:ext>
            </a:extLst>
          </p:cNvPr>
          <p:cNvSpPr txBox="1"/>
          <p:nvPr/>
        </p:nvSpPr>
        <p:spPr>
          <a:xfrm>
            <a:off x="4653432" y="1789037"/>
            <a:ext cx="1890662" cy="219291"/>
          </a:xfrm>
          <a:prstGeom prst="rect">
            <a:avLst/>
          </a:prstGeom>
          <a:noFill/>
        </p:spPr>
        <p:txBody>
          <a:bodyPr wrap="none" lIns="34290" tIns="17145" rIns="34290" bIns="17145" rtlCol="0" anchor="ctr">
            <a:spAutoFit/>
          </a:bodyPr>
          <a:lstStyle/>
          <a:p>
            <a:pPr algn="ctr"/>
            <a:r>
              <a:rPr lang="en-US" sz="1200" b="1" dirty="0" err="1" smtClean="0">
                <a:solidFill>
                  <a:schemeClr val="accent3"/>
                </a:solidFill>
                <a:latin typeface="Poppins SemiBold" pitchFamily="2" charset="77"/>
                <a:ea typeface="League Spartan" charset="0"/>
                <a:cs typeface="Poppins SemiBold" pitchFamily="2" charset="77"/>
              </a:rPr>
              <a:t>Proceso</a:t>
            </a:r>
            <a:r>
              <a:rPr lang="en-US" sz="1200" b="1" dirty="0" smtClean="0">
                <a:solidFill>
                  <a:schemeClr val="accent3"/>
                </a:solidFill>
                <a:latin typeface="Poppins SemiBold" pitchFamily="2" charset="77"/>
                <a:ea typeface="League Spartan" charset="0"/>
                <a:cs typeface="Poppins SemiBold" pitchFamily="2" charset="77"/>
              </a:rPr>
              <a:t> de </a:t>
            </a:r>
            <a:r>
              <a:rPr lang="en-US" sz="1200" b="1" dirty="0" err="1" smtClean="0">
                <a:solidFill>
                  <a:schemeClr val="accent3"/>
                </a:solidFill>
                <a:latin typeface="Poppins SemiBold" pitchFamily="2" charset="77"/>
                <a:ea typeface="League Spartan" charset="0"/>
                <a:cs typeface="Poppins SemiBold" pitchFamily="2" charset="77"/>
              </a:rPr>
              <a:t>Contratación</a:t>
            </a:r>
            <a:endParaRPr lang="en-US" sz="1200" b="1" dirty="0">
              <a:solidFill>
                <a:schemeClr val="accent3"/>
              </a:solidFill>
              <a:latin typeface="Poppins SemiBold" pitchFamily="2" charset="77"/>
              <a:ea typeface="League Spartan" charset="0"/>
              <a:cs typeface="Poppins SemiBold" pitchFamily="2" charset="77"/>
            </a:endParaRPr>
          </a:p>
        </p:txBody>
      </p:sp>
      <p:sp>
        <p:nvSpPr>
          <p:cNvPr id="23" name="TextBox 22">
            <a:extLst>
              <a:ext uri="{FF2B5EF4-FFF2-40B4-BE49-F238E27FC236}">
                <a16:creationId xmlns="" xmlns:a16="http://schemas.microsoft.com/office/drawing/2014/main" id="{54358F40-0600-7842-8370-92E1DA00A55C}"/>
              </a:ext>
            </a:extLst>
          </p:cNvPr>
          <p:cNvSpPr txBox="1"/>
          <p:nvPr/>
        </p:nvSpPr>
        <p:spPr>
          <a:xfrm>
            <a:off x="6810687" y="1696704"/>
            <a:ext cx="1685678" cy="403957"/>
          </a:xfrm>
          <a:prstGeom prst="rect">
            <a:avLst/>
          </a:prstGeom>
          <a:noFill/>
        </p:spPr>
        <p:txBody>
          <a:bodyPr wrap="none" lIns="34290" tIns="17145" rIns="34290" bIns="17145" rtlCol="0" anchor="ctr">
            <a:spAutoFit/>
          </a:bodyPr>
          <a:lstStyle/>
          <a:p>
            <a:pPr algn="ctr"/>
            <a:r>
              <a:rPr lang="en-US" sz="1200" b="1" dirty="0" err="1">
                <a:solidFill>
                  <a:schemeClr val="accent4"/>
                </a:solidFill>
                <a:latin typeface="Poppins SemiBold" pitchFamily="2" charset="77"/>
                <a:ea typeface="League Spartan" charset="0"/>
                <a:cs typeface="Poppins SemiBold" pitchFamily="2" charset="77"/>
              </a:rPr>
              <a:t>Proceso</a:t>
            </a:r>
            <a:r>
              <a:rPr lang="en-US" sz="1200" b="1" dirty="0">
                <a:solidFill>
                  <a:schemeClr val="accent4"/>
                </a:solidFill>
                <a:latin typeface="Poppins SemiBold" pitchFamily="2" charset="77"/>
                <a:ea typeface="League Spartan" charset="0"/>
                <a:cs typeface="Poppins SemiBold" pitchFamily="2" charset="77"/>
              </a:rPr>
              <a:t> </a:t>
            </a:r>
            <a:r>
              <a:rPr lang="en-US" sz="1200" b="1" dirty="0" err="1">
                <a:solidFill>
                  <a:schemeClr val="accent4"/>
                </a:solidFill>
                <a:latin typeface="Poppins SemiBold" pitchFamily="2" charset="77"/>
                <a:ea typeface="League Spartan" charset="0"/>
                <a:cs typeface="Poppins SemiBold" pitchFamily="2" charset="77"/>
              </a:rPr>
              <a:t>Participación</a:t>
            </a:r>
            <a:r>
              <a:rPr lang="en-US" sz="1200" b="1" dirty="0">
                <a:solidFill>
                  <a:schemeClr val="accent4"/>
                </a:solidFill>
                <a:latin typeface="Poppins SemiBold" pitchFamily="2" charset="77"/>
                <a:ea typeface="League Spartan" charset="0"/>
                <a:cs typeface="Poppins SemiBold" pitchFamily="2" charset="77"/>
              </a:rPr>
              <a:t> </a:t>
            </a:r>
            <a:endParaRPr lang="en-US" sz="1200" b="1" dirty="0" smtClean="0">
              <a:solidFill>
                <a:schemeClr val="accent4"/>
              </a:solidFill>
              <a:latin typeface="Poppins SemiBold" pitchFamily="2" charset="77"/>
              <a:ea typeface="League Spartan" charset="0"/>
              <a:cs typeface="Poppins SemiBold" pitchFamily="2" charset="77"/>
            </a:endParaRPr>
          </a:p>
          <a:p>
            <a:pPr algn="ctr"/>
            <a:r>
              <a:rPr lang="en-US" sz="1200" b="1" dirty="0" err="1" smtClean="0">
                <a:solidFill>
                  <a:schemeClr val="accent4"/>
                </a:solidFill>
                <a:latin typeface="Poppins SemiBold" pitchFamily="2" charset="77"/>
                <a:ea typeface="League Spartan" charset="0"/>
                <a:cs typeface="Poppins SemiBold" pitchFamily="2" charset="77"/>
              </a:rPr>
              <a:t>Ciudadana</a:t>
            </a:r>
            <a:endParaRPr lang="en-US" sz="1200" b="1" dirty="0">
              <a:solidFill>
                <a:schemeClr val="accent4"/>
              </a:solidFill>
              <a:latin typeface="Poppins SemiBold" pitchFamily="2" charset="77"/>
              <a:ea typeface="League Spartan" charset="0"/>
              <a:cs typeface="Poppins SemiBold" pitchFamily="2" charset="77"/>
            </a:endParaRPr>
          </a:p>
        </p:txBody>
      </p:sp>
      <p:sp>
        <p:nvSpPr>
          <p:cNvPr id="24" name="TextBox 23">
            <a:extLst>
              <a:ext uri="{FF2B5EF4-FFF2-40B4-BE49-F238E27FC236}">
                <a16:creationId xmlns="" xmlns:a16="http://schemas.microsoft.com/office/drawing/2014/main" id="{15EE7269-FD98-DD4C-90B4-2EE27FD571EF}"/>
              </a:ext>
            </a:extLst>
          </p:cNvPr>
          <p:cNvSpPr txBox="1"/>
          <p:nvPr/>
        </p:nvSpPr>
        <p:spPr>
          <a:xfrm>
            <a:off x="1224175" y="2365832"/>
            <a:ext cx="532618" cy="419346"/>
          </a:xfrm>
          <a:prstGeom prst="rect">
            <a:avLst/>
          </a:prstGeom>
          <a:noFill/>
        </p:spPr>
        <p:txBody>
          <a:bodyPr wrap="none" lIns="34290" tIns="17145" rIns="34290" bIns="17145" rtlCol="0" anchor="ctr">
            <a:spAutoFit/>
          </a:bodyPr>
          <a:lstStyle/>
          <a:p>
            <a:pPr algn="ctr"/>
            <a:r>
              <a:rPr lang="en-US" sz="2500" b="1" dirty="0" smtClean="0">
                <a:solidFill>
                  <a:schemeClr val="bg1"/>
                </a:solidFill>
                <a:latin typeface="Poppins SemiBold" pitchFamily="2" charset="77"/>
                <a:ea typeface="League Spartan" charset="0"/>
                <a:cs typeface="Poppins SemiBold" pitchFamily="2" charset="77"/>
              </a:rPr>
              <a:t>3%</a:t>
            </a:r>
            <a:endParaRPr lang="en-US" sz="2500" b="1" dirty="0">
              <a:solidFill>
                <a:schemeClr val="bg1"/>
              </a:solidFill>
              <a:latin typeface="Poppins SemiBold" pitchFamily="2" charset="77"/>
              <a:ea typeface="League Spartan" charset="0"/>
              <a:cs typeface="Poppins SemiBold" pitchFamily="2" charset="77"/>
            </a:endParaRPr>
          </a:p>
        </p:txBody>
      </p:sp>
      <p:sp>
        <p:nvSpPr>
          <p:cNvPr id="25" name="TextBox 24">
            <a:extLst>
              <a:ext uri="{FF2B5EF4-FFF2-40B4-BE49-F238E27FC236}">
                <a16:creationId xmlns="" xmlns:a16="http://schemas.microsoft.com/office/drawing/2014/main" id="{F0D2756B-AAF3-3547-93EE-1807116CB91C}"/>
              </a:ext>
            </a:extLst>
          </p:cNvPr>
          <p:cNvSpPr txBox="1"/>
          <p:nvPr/>
        </p:nvSpPr>
        <p:spPr>
          <a:xfrm>
            <a:off x="3279551" y="2365832"/>
            <a:ext cx="532618" cy="419346"/>
          </a:xfrm>
          <a:prstGeom prst="rect">
            <a:avLst/>
          </a:prstGeom>
          <a:noFill/>
        </p:spPr>
        <p:txBody>
          <a:bodyPr wrap="none" lIns="34290" tIns="17145" rIns="34290" bIns="17145" rtlCol="0" anchor="ctr">
            <a:spAutoFit/>
          </a:bodyPr>
          <a:lstStyle/>
          <a:p>
            <a:pPr algn="ctr"/>
            <a:r>
              <a:rPr lang="en-US" sz="2500" b="1" dirty="0" smtClean="0">
                <a:solidFill>
                  <a:schemeClr val="bg1"/>
                </a:solidFill>
                <a:latin typeface="Poppins SemiBold" pitchFamily="2" charset="77"/>
                <a:ea typeface="League Spartan" charset="0"/>
                <a:cs typeface="Poppins SemiBold" pitchFamily="2" charset="77"/>
              </a:rPr>
              <a:t>8%</a:t>
            </a:r>
            <a:endParaRPr lang="en-US" sz="2500" b="1" dirty="0">
              <a:solidFill>
                <a:schemeClr val="bg1"/>
              </a:solidFill>
              <a:latin typeface="Poppins SemiBold" pitchFamily="2" charset="77"/>
              <a:ea typeface="League Spartan" charset="0"/>
              <a:cs typeface="Poppins SemiBold" pitchFamily="2" charset="77"/>
            </a:endParaRPr>
          </a:p>
        </p:txBody>
      </p:sp>
      <p:sp>
        <p:nvSpPr>
          <p:cNvPr id="26" name="TextBox 25">
            <a:extLst>
              <a:ext uri="{FF2B5EF4-FFF2-40B4-BE49-F238E27FC236}">
                <a16:creationId xmlns="" xmlns:a16="http://schemas.microsoft.com/office/drawing/2014/main" id="{3B8C98D4-9194-EB48-B8A7-8CC06FB21759}"/>
              </a:ext>
            </a:extLst>
          </p:cNvPr>
          <p:cNvSpPr txBox="1"/>
          <p:nvPr/>
        </p:nvSpPr>
        <p:spPr>
          <a:xfrm>
            <a:off x="5243294" y="2365832"/>
            <a:ext cx="710921" cy="419346"/>
          </a:xfrm>
          <a:prstGeom prst="rect">
            <a:avLst/>
          </a:prstGeom>
          <a:noFill/>
        </p:spPr>
        <p:txBody>
          <a:bodyPr wrap="none" lIns="34290" tIns="17145" rIns="34290" bIns="17145" rtlCol="0" anchor="ctr">
            <a:spAutoFit/>
          </a:bodyPr>
          <a:lstStyle/>
          <a:p>
            <a:pPr algn="ctr"/>
            <a:r>
              <a:rPr lang="en-US" sz="2500" b="1" dirty="0" smtClean="0">
                <a:solidFill>
                  <a:schemeClr val="bg1"/>
                </a:solidFill>
                <a:latin typeface="Poppins SemiBold" pitchFamily="2" charset="77"/>
                <a:ea typeface="League Spartan" charset="0"/>
                <a:cs typeface="Poppins SemiBold" pitchFamily="2" charset="77"/>
              </a:rPr>
              <a:t>10%</a:t>
            </a:r>
            <a:endParaRPr lang="en-US" sz="2500" b="1" dirty="0">
              <a:solidFill>
                <a:schemeClr val="bg1"/>
              </a:solidFill>
              <a:latin typeface="Poppins SemiBold" pitchFamily="2" charset="77"/>
              <a:ea typeface="League Spartan" charset="0"/>
              <a:cs typeface="Poppins SemiBold" pitchFamily="2" charset="77"/>
            </a:endParaRPr>
          </a:p>
        </p:txBody>
      </p:sp>
      <p:sp>
        <p:nvSpPr>
          <p:cNvPr id="27" name="TextBox 26">
            <a:extLst>
              <a:ext uri="{FF2B5EF4-FFF2-40B4-BE49-F238E27FC236}">
                <a16:creationId xmlns="" xmlns:a16="http://schemas.microsoft.com/office/drawing/2014/main" id="{44CF8587-8D48-E742-B968-1E41E6D6AA16}"/>
              </a:ext>
            </a:extLst>
          </p:cNvPr>
          <p:cNvSpPr txBox="1"/>
          <p:nvPr/>
        </p:nvSpPr>
        <p:spPr>
          <a:xfrm>
            <a:off x="7298060" y="2365832"/>
            <a:ext cx="710921" cy="419346"/>
          </a:xfrm>
          <a:prstGeom prst="rect">
            <a:avLst/>
          </a:prstGeom>
          <a:noFill/>
        </p:spPr>
        <p:txBody>
          <a:bodyPr wrap="none" lIns="34290" tIns="17145" rIns="34290" bIns="17145" rtlCol="0" anchor="ctr">
            <a:spAutoFit/>
          </a:bodyPr>
          <a:lstStyle/>
          <a:p>
            <a:pPr algn="ctr"/>
            <a:r>
              <a:rPr lang="en-US" sz="2500" b="1" dirty="0" smtClean="0">
                <a:solidFill>
                  <a:schemeClr val="bg1"/>
                </a:solidFill>
                <a:latin typeface="Poppins SemiBold" pitchFamily="2" charset="77"/>
                <a:ea typeface="League Spartan" charset="0"/>
                <a:cs typeface="Poppins SemiBold" pitchFamily="2" charset="77"/>
              </a:rPr>
              <a:t>12%</a:t>
            </a:r>
            <a:endParaRPr lang="en-US" sz="2500" b="1" dirty="0">
              <a:solidFill>
                <a:schemeClr val="bg1"/>
              </a:solidFill>
              <a:latin typeface="Poppins SemiBold" pitchFamily="2" charset="77"/>
              <a:ea typeface="League Spartan" charset="0"/>
              <a:cs typeface="Poppins SemiBold" pitchFamily="2" charset="77"/>
            </a:endParaRPr>
          </a:p>
        </p:txBody>
      </p:sp>
      <p:sp>
        <p:nvSpPr>
          <p:cNvPr id="28" name="Shape 2540">
            <a:extLst>
              <a:ext uri="{FF2B5EF4-FFF2-40B4-BE49-F238E27FC236}">
                <a16:creationId xmlns="" xmlns:a16="http://schemas.microsoft.com/office/drawing/2014/main" id="{070FE0DF-D235-334B-A123-146BFDC91B41}"/>
              </a:ext>
            </a:extLst>
          </p:cNvPr>
          <p:cNvSpPr>
            <a:spLocks noChangeAspect="1"/>
          </p:cNvSpPr>
          <p:nvPr/>
        </p:nvSpPr>
        <p:spPr>
          <a:xfrm>
            <a:off x="755576" y="3291830"/>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29" name="Subtitle 2">
            <a:extLst>
              <a:ext uri="{FF2B5EF4-FFF2-40B4-BE49-F238E27FC236}">
                <a16:creationId xmlns="" xmlns:a16="http://schemas.microsoft.com/office/drawing/2014/main" id="{5CCA14A0-6C5F-EA48-AE32-6E25BD7AD81B}"/>
              </a:ext>
            </a:extLst>
          </p:cNvPr>
          <p:cNvSpPr txBox="1">
            <a:spLocks/>
          </p:cNvSpPr>
          <p:nvPr/>
        </p:nvSpPr>
        <p:spPr>
          <a:xfrm>
            <a:off x="827584" y="3136530"/>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primer nivel: </a:t>
            </a:r>
          </a:p>
          <a:p>
            <a:pPr>
              <a:lnSpc>
                <a:spcPts val="1538"/>
              </a:lnSpc>
            </a:pPr>
            <a:r>
              <a:rPr lang="es-ES" sz="2000" b="1" dirty="0" smtClean="0">
                <a:solidFill>
                  <a:schemeClr val="accent1">
                    <a:lumMod val="50000"/>
                  </a:schemeClr>
                </a:solidFill>
                <a:latin typeface="+mn-lt"/>
                <a:ea typeface="Open Sans Light" panose="020B0306030504020204" pitchFamily="34" charset="0"/>
                <a:cs typeface="Open Sans Light" panose="020B0306030504020204" pitchFamily="34" charset="0"/>
              </a:rPr>
              <a:t>1</a:t>
            </a:r>
            <a:endPar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30" name="Subtitle 2">
            <a:extLst>
              <a:ext uri="{FF2B5EF4-FFF2-40B4-BE49-F238E27FC236}">
                <a16:creationId xmlns="" xmlns:a16="http://schemas.microsoft.com/office/drawing/2014/main" id="{5EEA5E7C-138D-514D-A50A-C9DFCB818C67}"/>
              </a:ext>
            </a:extLst>
          </p:cNvPr>
          <p:cNvSpPr txBox="1">
            <a:spLocks/>
          </p:cNvSpPr>
          <p:nvPr/>
        </p:nvSpPr>
        <p:spPr>
          <a:xfrm>
            <a:off x="827584" y="4011910"/>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segundo nivel:</a:t>
            </a:r>
          </a:p>
          <a:p>
            <a:pPr>
              <a:lnSpc>
                <a:spcPts val="1538"/>
              </a:lnSpc>
            </a:pPr>
            <a:r>
              <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rPr>
              <a:t>1</a:t>
            </a: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 </a:t>
            </a:r>
            <a:endParaRPr lang="es-ES" sz="1600"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34" name="Shape 2540">
            <a:extLst>
              <a:ext uri="{FF2B5EF4-FFF2-40B4-BE49-F238E27FC236}">
                <a16:creationId xmlns="" xmlns:a16="http://schemas.microsoft.com/office/drawing/2014/main" id="{16033F6B-8B52-D74C-8BBE-D263E61AACFE}"/>
              </a:ext>
            </a:extLst>
          </p:cNvPr>
          <p:cNvSpPr>
            <a:spLocks noChangeAspect="1"/>
          </p:cNvSpPr>
          <p:nvPr/>
        </p:nvSpPr>
        <p:spPr>
          <a:xfrm>
            <a:off x="755576" y="4155926"/>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68" name="Shape 2783">
            <a:extLst>
              <a:ext uri="{FF2B5EF4-FFF2-40B4-BE49-F238E27FC236}">
                <a16:creationId xmlns="" xmlns:a16="http://schemas.microsoft.com/office/drawing/2014/main" id="{3F78B18E-D0AE-4E4F-B030-01E32F7B64EF}"/>
              </a:ext>
            </a:extLst>
          </p:cNvPr>
          <p:cNvSpPr>
            <a:spLocks noChangeAspect="1"/>
          </p:cNvSpPr>
          <p:nvPr/>
        </p:nvSpPr>
        <p:spPr>
          <a:xfrm>
            <a:off x="5418446" y="1358347"/>
            <a:ext cx="360614" cy="311359"/>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tx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b="1" dirty="0">
              <a:solidFill>
                <a:schemeClr val="tx2"/>
              </a:solidFill>
              <a:latin typeface="Open Sans Semibold" charset="0"/>
              <a:ea typeface="Open Sans Semibold" charset="0"/>
              <a:cs typeface="Open Sans Semibold" charset="0"/>
            </a:endParaRPr>
          </a:p>
        </p:txBody>
      </p:sp>
      <p:sp>
        <p:nvSpPr>
          <p:cNvPr id="82" name="1 Título"/>
          <p:cNvSpPr txBox="1">
            <a:spLocks/>
          </p:cNvSpPr>
          <p:nvPr/>
        </p:nvSpPr>
        <p:spPr>
          <a:xfrm>
            <a:off x="395536" y="267494"/>
            <a:ext cx="6275040" cy="56557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ponderación </a:t>
            </a:r>
            <a:endParaRPr lang="es-CO" sz="2400" b="1" dirty="0">
              <a:solidFill>
                <a:srgbClr val="1F497D"/>
              </a:solidFill>
              <a:latin typeface="+mn-lt"/>
              <a:ea typeface="+mn-ea"/>
              <a:cs typeface="+mn-cs"/>
            </a:endParaRPr>
          </a:p>
        </p:txBody>
      </p:sp>
      <p:sp>
        <p:nvSpPr>
          <p:cNvPr id="83" name="Freeform 228"/>
          <p:cNvSpPr>
            <a:spLocks noEditPoints="1"/>
          </p:cNvSpPr>
          <p:nvPr/>
        </p:nvSpPr>
        <p:spPr bwMode="auto">
          <a:xfrm>
            <a:off x="1331640" y="1347614"/>
            <a:ext cx="274235" cy="334275"/>
          </a:xfrm>
          <a:custGeom>
            <a:avLst/>
            <a:gdLst>
              <a:gd name="T0" fmla="*/ 56 w 144"/>
              <a:gd name="T1" fmla="*/ 88 h 176"/>
              <a:gd name="T2" fmla="*/ 40 w 144"/>
              <a:gd name="T3" fmla="*/ 72 h 176"/>
              <a:gd name="T4" fmla="*/ 40 w 144"/>
              <a:gd name="T5" fmla="*/ 112 h 176"/>
              <a:gd name="T6" fmla="*/ 56 w 144"/>
              <a:gd name="T7" fmla="*/ 96 h 176"/>
              <a:gd name="T8" fmla="*/ 40 w 144"/>
              <a:gd name="T9" fmla="*/ 112 h 176"/>
              <a:gd name="T10" fmla="*/ 56 w 144"/>
              <a:gd name="T11" fmla="*/ 136 h 176"/>
              <a:gd name="T12" fmla="*/ 40 w 144"/>
              <a:gd name="T13" fmla="*/ 120 h 176"/>
              <a:gd name="T14" fmla="*/ 64 w 144"/>
              <a:gd name="T15" fmla="*/ 160 h 176"/>
              <a:gd name="T16" fmla="*/ 80 w 144"/>
              <a:gd name="T17" fmla="*/ 144 h 176"/>
              <a:gd name="T18" fmla="*/ 64 w 144"/>
              <a:gd name="T19" fmla="*/ 160 h 176"/>
              <a:gd name="T20" fmla="*/ 56 w 144"/>
              <a:gd name="T21" fmla="*/ 160 h 176"/>
              <a:gd name="T22" fmla="*/ 40 w 144"/>
              <a:gd name="T23" fmla="*/ 144 h 176"/>
              <a:gd name="T24" fmla="*/ 64 w 144"/>
              <a:gd name="T25" fmla="*/ 136 h 176"/>
              <a:gd name="T26" fmla="*/ 80 w 144"/>
              <a:gd name="T27" fmla="*/ 120 h 176"/>
              <a:gd name="T28" fmla="*/ 64 w 144"/>
              <a:gd name="T29" fmla="*/ 136 h 176"/>
              <a:gd name="T30" fmla="*/ 32 w 144"/>
              <a:gd name="T31" fmla="*/ 112 h 176"/>
              <a:gd name="T32" fmla="*/ 16 w 144"/>
              <a:gd name="T33" fmla="*/ 96 h 176"/>
              <a:gd name="T34" fmla="*/ 16 w 144"/>
              <a:gd name="T35" fmla="*/ 160 h 176"/>
              <a:gd name="T36" fmla="*/ 32 w 144"/>
              <a:gd name="T37" fmla="*/ 144 h 176"/>
              <a:gd name="T38" fmla="*/ 16 w 144"/>
              <a:gd name="T39" fmla="*/ 160 h 176"/>
              <a:gd name="T40" fmla="*/ 32 w 144"/>
              <a:gd name="T41" fmla="*/ 88 h 176"/>
              <a:gd name="T42" fmla="*/ 16 w 144"/>
              <a:gd name="T43" fmla="*/ 72 h 176"/>
              <a:gd name="T44" fmla="*/ 16 w 144"/>
              <a:gd name="T45" fmla="*/ 136 h 176"/>
              <a:gd name="T46" fmla="*/ 32 w 144"/>
              <a:gd name="T47" fmla="*/ 120 h 176"/>
              <a:gd name="T48" fmla="*/ 16 w 144"/>
              <a:gd name="T49" fmla="*/ 136 h 176"/>
              <a:gd name="T50" fmla="*/ 128 w 144"/>
              <a:gd name="T51" fmla="*/ 160 h 176"/>
              <a:gd name="T52" fmla="*/ 112 w 144"/>
              <a:gd name="T53" fmla="*/ 96 h 176"/>
              <a:gd name="T54" fmla="*/ 64 w 144"/>
              <a:gd name="T55" fmla="*/ 112 h 176"/>
              <a:gd name="T56" fmla="*/ 80 w 144"/>
              <a:gd name="T57" fmla="*/ 96 h 176"/>
              <a:gd name="T58" fmla="*/ 64 w 144"/>
              <a:gd name="T59" fmla="*/ 112 h 176"/>
              <a:gd name="T60" fmla="*/ 128 w 144"/>
              <a:gd name="T61" fmla="*/ 64 h 176"/>
              <a:gd name="T62" fmla="*/ 16 w 144"/>
              <a:gd name="T63" fmla="*/ 16 h 176"/>
              <a:gd name="T64" fmla="*/ 24 w 144"/>
              <a:gd name="T65" fmla="*/ 24 h 176"/>
              <a:gd name="T66" fmla="*/ 120 w 144"/>
              <a:gd name="T67" fmla="*/ 56 h 176"/>
              <a:gd name="T68" fmla="*/ 24 w 144"/>
              <a:gd name="T69" fmla="*/ 24 h 176"/>
              <a:gd name="T70" fmla="*/ 104 w 144"/>
              <a:gd name="T71" fmla="*/ 88 h 176"/>
              <a:gd name="T72" fmla="*/ 88 w 144"/>
              <a:gd name="T73" fmla="*/ 72 h 176"/>
              <a:gd name="T74" fmla="*/ 128 w 144"/>
              <a:gd name="T75" fmla="*/ 0 h 176"/>
              <a:gd name="T76" fmla="*/ 0 w 144"/>
              <a:gd name="T77" fmla="*/ 16 h 176"/>
              <a:gd name="T78" fmla="*/ 16 w 144"/>
              <a:gd name="T79" fmla="*/ 176 h 176"/>
              <a:gd name="T80" fmla="*/ 144 w 144"/>
              <a:gd name="T81" fmla="*/ 160 h 176"/>
              <a:gd name="T82" fmla="*/ 128 w 144"/>
              <a:gd name="T83" fmla="*/ 0 h 176"/>
              <a:gd name="T84" fmla="*/ 128 w 144"/>
              <a:gd name="T85" fmla="*/ 168 h 176"/>
              <a:gd name="T86" fmla="*/ 8 w 144"/>
              <a:gd name="T87" fmla="*/ 160 h 176"/>
              <a:gd name="T88" fmla="*/ 16 w 144"/>
              <a:gd name="T89" fmla="*/ 8 h 176"/>
              <a:gd name="T90" fmla="*/ 136 w 144"/>
              <a:gd name="T91" fmla="*/ 16 h 176"/>
              <a:gd name="T92" fmla="*/ 112 w 144"/>
              <a:gd name="T93" fmla="*/ 88 h 176"/>
              <a:gd name="T94" fmla="*/ 128 w 144"/>
              <a:gd name="T95" fmla="*/ 72 h 176"/>
              <a:gd name="T96" fmla="*/ 112 w 144"/>
              <a:gd name="T97" fmla="*/ 88 h 176"/>
              <a:gd name="T98" fmla="*/ 104 w 144"/>
              <a:gd name="T99" fmla="*/ 112 h 176"/>
              <a:gd name="T100" fmla="*/ 88 w 144"/>
              <a:gd name="T101" fmla="*/ 96 h 176"/>
              <a:gd name="T102" fmla="*/ 88 w 144"/>
              <a:gd name="T103" fmla="*/ 160 h 176"/>
              <a:gd name="T104" fmla="*/ 104 w 144"/>
              <a:gd name="T105" fmla="*/ 144 h 176"/>
              <a:gd name="T106" fmla="*/ 88 w 144"/>
              <a:gd name="T107" fmla="*/ 160 h 176"/>
              <a:gd name="T108" fmla="*/ 80 w 144"/>
              <a:gd name="T109" fmla="*/ 88 h 176"/>
              <a:gd name="T110" fmla="*/ 64 w 144"/>
              <a:gd name="T111" fmla="*/ 72 h 176"/>
              <a:gd name="T112" fmla="*/ 88 w 144"/>
              <a:gd name="T113" fmla="*/ 136 h 176"/>
              <a:gd name="T114" fmla="*/ 104 w 144"/>
              <a:gd name="T115" fmla="*/ 120 h 176"/>
              <a:gd name="T116" fmla="*/ 88 w 144"/>
              <a:gd name="T117"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76">
                <a:moveTo>
                  <a:pt x="40" y="88"/>
                </a:moveTo>
                <a:cubicBezTo>
                  <a:pt x="56" y="88"/>
                  <a:pt x="56" y="88"/>
                  <a:pt x="56" y="88"/>
                </a:cubicBezTo>
                <a:cubicBezTo>
                  <a:pt x="56" y="72"/>
                  <a:pt x="56" y="72"/>
                  <a:pt x="56" y="72"/>
                </a:cubicBezTo>
                <a:cubicBezTo>
                  <a:pt x="40" y="72"/>
                  <a:pt x="40" y="72"/>
                  <a:pt x="40" y="72"/>
                </a:cubicBezTo>
                <a:lnTo>
                  <a:pt x="40" y="88"/>
                </a:lnTo>
                <a:close/>
                <a:moveTo>
                  <a:pt x="40" y="112"/>
                </a:moveTo>
                <a:cubicBezTo>
                  <a:pt x="56" y="112"/>
                  <a:pt x="56" y="112"/>
                  <a:pt x="56" y="112"/>
                </a:cubicBezTo>
                <a:cubicBezTo>
                  <a:pt x="56" y="96"/>
                  <a:pt x="56" y="96"/>
                  <a:pt x="56" y="96"/>
                </a:cubicBezTo>
                <a:cubicBezTo>
                  <a:pt x="40" y="96"/>
                  <a:pt x="40" y="96"/>
                  <a:pt x="40" y="96"/>
                </a:cubicBezTo>
                <a:lnTo>
                  <a:pt x="40" y="112"/>
                </a:lnTo>
                <a:close/>
                <a:moveTo>
                  <a:pt x="40" y="136"/>
                </a:moveTo>
                <a:cubicBezTo>
                  <a:pt x="56" y="136"/>
                  <a:pt x="56" y="136"/>
                  <a:pt x="56" y="136"/>
                </a:cubicBezTo>
                <a:cubicBezTo>
                  <a:pt x="56" y="120"/>
                  <a:pt x="56" y="120"/>
                  <a:pt x="56" y="120"/>
                </a:cubicBezTo>
                <a:cubicBezTo>
                  <a:pt x="40" y="120"/>
                  <a:pt x="40" y="120"/>
                  <a:pt x="40" y="120"/>
                </a:cubicBezTo>
                <a:lnTo>
                  <a:pt x="40" y="136"/>
                </a:lnTo>
                <a:close/>
                <a:moveTo>
                  <a:pt x="64" y="160"/>
                </a:moveTo>
                <a:cubicBezTo>
                  <a:pt x="80" y="160"/>
                  <a:pt x="80" y="160"/>
                  <a:pt x="80" y="160"/>
                </a:cubicBezTo>
                <a:cubicBezTo>
                  <a:pt x="80" y="144"/>
                  <a:pt x="80" y="144"/>
                  <a:pt x="80" y="144"/>
                </a:cubicBezTo>
                <a:cubicBezTo>
                  <a:pt x="64" y="144"/>
                  <a:pt x="64" y="144"/>
                  <a:pt x="64" y="144"/>
                </a:cubicBezTo>
                <a:lnTo>
                  <a:pt x="64" y="160"/>
                </a:lnTo>
                <a:close/>
                <a:moveTo>
                  <a:pt x="40" y="160"/>
                </a:moveTo>
                <a:cubicBezTo>
                  <a:pt x="56" y="160"/>
                  <a:pt x="56" y="160"/>
                  <a:pt x="56" y="160"/>
                </a:cubicBezTo>
                <a:cubicBezTo>
                  <a:pt x="56" y="144"/>
                  <a:pt x="56" y="144"/>
                  <a:pt x="56" y="144"/>
                </a:cubicBezTo>
                <a:cubicBezTo>
                  <a:pt x="40" y="144"/>
                  <a:pt x="40" y="144"/>
                  <a:pt x="40" y="144"/>
                </a:cubicBezTo>
                <a:lnTo>
                  <a:pt x="40" y="160"/>
                </a:lnTo>
                <a:close/>
                <a:moveTo>
                  <a:pt x="64" y="136"/>
                </a:moveTo>
                <a:cubicBezTo>
                  <a:pt x="80" y="136"/>
                  <a:pt x="80" y="136"/>
                  <a:pt x="80" y="136"/>
                </a:cubicBezTo>
                <a:cubicBezTo>
                  <a:pt x="80" y="120"/>
                  <a:pt x="80" y="120"/>
                  <a:pt x="80" y="120"/>
                </a:cubicBezTo>
                <a:cubicBezTo>
                  <a:pt x="64" y="120"/>
                  <a:pt x="64" y="120"/>
                  <a:pt x="64" y="120"/>
                </a:cubicBezTo>
                <a:lnTo>
                  <a:pt x="64" y="136"/>
                </a:lnTo>
                <a:close/>
                <a:moveTo>
                  <a:pt x="16" y="112"/>
                </a:moveTo>
                <a:cubicBezTo>
                  <a:pt x="32" y="112"/>
                  <a:pt x="32" y="112"/>
                  <a:pt x="32" y="112"/>
                </a:cubicBezTo>
                <a:cubicBezTo>
                  <a:pt x="32" y="96"/>
                  <a:pt x="32" y="96"/>
                  <a:pt x="32" y="96"/>
                </a:cubicBezTo>
                <a:cubicBezTo>
                  <a:pt x="16" y="96"/>
                  <a:pt x="16" y="96"/>
                  <a:pt x="16" y="96"/>
                </a:cubicBezTo>
                <a:lnTo>
                  <a:pt x="16" y="112"/>
                </a:lnTo>
                <a:close/>
                <a:moveTo>
                  <a:pt x="16" y="160"/>
                </a:moveTo>
                <a:cubicBezTo>
                  <a:pt x="32" y="160"/>
                  <a:pt x="32" y="160"/>
                  <a:pt x="32" y="160"/>
                </a:cubicBezTo>
                <a:cubicBezTo>
                  <a:pt x="32" y="144"/>
                  <a:pt x="32" y="144"/>
                  <a:pt x="32" y="144"/>
                </a:cubicBezTo>
                <a:cubicBezTo>
                  <a:pt x="16" y="144"/>
                  <a:pt x="16" y="144"/>
                  <a:pt x="16" y="144"/>
                </a:cubicBezTo>
                <a:lnTo>
                  <a:pt x="16" y="160"/>
                </a:lnTo>
                <a:close/>
                <a:moveTo>
                  <a:pt x="16" y="88"/>
                </a:moveTo>
                <a:cubicBezTo>
                  <a:pt x="32" y="88"/>
                  <a:pt x="32" y="88"/>
                  <a:pt x="32" y="88"/>
                </a:cubicBezTo>
                <a:cubicBezTo>
                  <a:pt x="32" y="72"/>
                  <a:pt x="32" y="72"/>
                  <a:pt x="32" y="72"/>
                </a:cubicBezTo>
                <a:cubicBezTo>
                  <a:pt x="16" y="72"/>
                  <a:pt x="16" y="72"/>
                  <a:pt x="16" y="72"/>
                </a:cubicBezTo>
                <a:lnTo>
                  <a:pt x="16" y="88"/>
                </a:lnTo>
                <a:close/>
                <a:moveTo>
                  <a:pt x="16" y="136"/>
                </a:moveTo>
                <a:cubicBezTo>
                  <a:pt x="32" y="136"/>
                  <a:pt x="32" y="136"/>
                  <a:pt x="32" y="136"/>
                </a:cubicBezTo>
                <a:cubicBezTo>
                  <a:pt x="32" y="120"/>
                  <a:pt x="32" y="120"/>
                  <a:pt x="32" y="120"/>
                </a:cubicBezTo>
                <a:cubicBezTo>
                  <a:pt x="16" y="120"/>
                  <a:pt x="16" y="120"/>
                  <a:pt x="16" y="120"/>
                </a:cubicBezTo>
                <a:lnTo>
                  <a:pt x="16" y="136"/>
                </a:lnTo>
                <a:close/>
                <a:moveTo>
                  <a:pt x="112" y="160"/>
                </a:moveTo>
                <a:cubicBezTo>
                  <a:pt x="128" y="160"/>
                  <a:pt x="128" y="160"/>
                  <a:pt x="128" y="160"/>
                </a:cubicBezTo>
                <a:cubicBezTo>
                  <a:pt x="128" y="96"/>
                  <a:pt x="128" y="96"/>
                  <a:pt x="128" y="96"/>
                </a:cubicBezTo>
                <a:cubicBezTo>
                  <a:pt x="112" y="96"/>
                  <a:pt x="112" y="96"/>
                  <a:pt x="112" y="96"/>
                </a:cubicBezTo>
                <a:lnTo>
                  <a:pt x="112" y="160"/>
                </a:lnTo>
                <a:close/>
                <a:moveTo>
                  <a:pt x="64" y="112"/>
                </a:moveTo>
                <a:cubicBezTo>
                  <a:pt x="80" y="112"/>
                  <a:pt x="80" y="112"/>
                  <a:pt x="80" y="112"/>
                </a:cubicBezTo>
                <a:cubicBezTo>
                  <a:pt x="80" y="96"/>
                  <a:pt x="80" y="96"/>
                  <a:pt x="80" y="96"/>
                </a:cubicBezTo>
                <a:cubicBezTo>
                  <a:pt x="64" y="96"/>
                  <a:pt x="64" y="96"/>
                  <a:pt x="64" y="96"/>
                </a:cubicBezTo>
                <a:lnTo>
                  <a:pt x="64" y="112"/>
                </a:lnTo>
                <a:close/>
                <a:moveTo>
                  <a:pt x="16" y="64"/>
                </a:moveTo>
                <a:cubicBezTo>
                  <a:pt x="128" y="64"/>
                  <a:pt x="128" y="64"/>
                  <a:pt x="128" y="64"/>
                </a:cubicBezTo>
                <a:cubicBezTo>
                  <a:pt x="128" y="16"/>
                  <a:pt x="128" y="16"/>
                  <a:pt x="128" y="16"/>
                </a:cubicBezTo>
                <a:cubicBezTo>
                  <a:pt x="16" y="16"/>
                  <a:pt x="16" y="16"/>
                  <a:pt x="16" y="16"/>
                </a:cubicBezTo>
                <a:lnTo>
                  <a:pt x="16" y="64"/>
                </a:lnTo>
                <a:close/>
                <a:moveTo>
                  <a:pt x="24" y="24"/>
                </a:moveTo>
                <a:cubicBezTo>
                  <a:pt x="120" y="24"/>
                  <a:pt x="120" y="24"/>
                  <a:pt x="120" y="24"/>
                </a:cubicBezTo>
                <a:cubicBezTo>
                  <a:pt x="120" y="56"/>
                  <a:pt x="120" y="56"/>
                  <a:pt x="120" y="56"/>
                </a:cubicBezTo>
                <a:cubicBezTo>
                  <a:pt x="24" y="56"/>
                  <a:pt x="24" y="56"/>
                  <a:pt x="24" y="56"/>
                </a:cubicBezTo>
                <a:lnTo>
                  <a:pt x="24" y="24"/>
                </a:lnTo>
                <a:close/>
                <a:moveTo>
                  <a:pt x="88" y="88"/>
                </a:moveTo>
                <a:cubicBezTo>
                  <a:pt x="104" y="88"/>
                  <a:pt x="104" y="88"/>
                  <a:pt x="104" y="88"/>
                </a:cubicBezTo>
                <a:cubicBezTo>
                  <a:pt x="104" y="72"/>
                  <a:pt x="104" y="72"/>
                  <a:pt x="104" y="72"/>
                </a:cubicBezTo>
                <a:cubicBezTo>
                  <a:pt x="88" y="72"/>
                  <a:pt x="88" y="72"/>
                  <a:pt x="88" y="72"/>
                </a:cubicBezTo>
                <a:lnTo>
                  <a:pt x="88" y="88"/>
                </a:lnTo>
                <a:close/>
                <a:moveTo>
                  <a:pt x="128" y="0"/>
                </a:moveTo>
                <a:cubicBezTo>
                  <a:pt x="16" y="0"/>
                  <a:pt x="16" y="0"/>
                  <a:pt x="16" y="0"/>
                </a:cubicBezTo>
                <a:cubicBezTo>
                  <a:pt x="7" y="0"/>
                  <a:pt x="0" y="7"/>
                  <a:pt x="0" y="16"/>
                </a:cubicBezTo>
                <a:cubicBezTo>
                  <a:pt x="0" y="160"/>
                  <a:pt x="0" y="160"/>
                  <a:pt x="0" y="160"/>
                </a:cubicBezTo>
                <a:cubicBezTo>
                  <a:pt x="0" y="169"/>
                  <a:pt x="7" y="176"/>
                  <a:pt x="16" y="176"/>
                </a:cubicBezTo>
                <a:cubicBezTo>
                  <a:pt x="128" y="176"/>
                  <a:pt x="128" y="176"/>
                  <a:pt x="128" y="176"/>
                </a:cubicBezTo>
                <a:cubicBezTo>
                  <a:pt x="137" y="176"/>
                  <a:pt x="144" y="169"/>
                  <a:pt x="144" y="160"/>
                </a:cubicBezTo>
                <a:cubicBezTo>
                  <a:pt x="144" y="16"/>
                  <a:pt x="144" y="16"/>
                  <a:pt x="144" y="16"/>
                </a:cubicBezTo>
                <a:cubicBezTo>
                  <a:pt x="144" y="7"/>
                  <a:pt x="137" y="0"/>
                  <a:pt x="128" y="0"/>
                </a:cubicBezTo>
                <a:moveTo>
                  <a:pt x="136" y="160"/>
                </a:moveTo>
                <a:cubicBezTo>
                  <a:pt x="136" y="164"/>
                  <a:pt x="132" y="168"/>
                  <a:pt x="128" y="168"/>
                </a:cubicBezTo>
                <a:cubicBezTo>
                  <a:pt x="16" y="168"/>
                  <a:pt x="16" y="168"/>
                  <a:pt x="16" y="168"/>
                </a:cubicBezTo>
                <a:cubicBezTo>
                  <a:pt x="12" y="168"/>
                  <a:pt x="8" y="164"/>
                  <a:pt x="8" y="160"/>
                </a:cubicBezTo>
                <a:cubicBezTo>
                  <a:pt x="8" y="16"/>
                  <a:pt x="8" y="16"/>
                  <a:pt x="8" y="16"/>
                </a:cubicBezTo>
                <a:cubicBezTo>
                  <a:pt x="8" y="12"/>
                  <a:pt x="12" y="8"/>
                  <a:pt x="16" y="8"/>
                </a:cubicBezTo>
                <a:cubicBezTo>
                  <a:pt x="128" y="8"/>
                  <a:pt x="128" y="8"/>
                  <a:pt x="128" y="8"/>
                </a:cubicBezTo>
                <a:cubicBezTo>
                  <a:pt x="132" y="8"/>
                  <a:pt x="136" y="12"/>
                  <a:pt x="136" y="16"/>
                </a:cubicBezTo>
                <a:lnTo>
                  <a:pt x="136" y="160"/>
                </a:lnTo>
                <a:close/>
                <a:moveTo>
                  <a:pt x="112" y="88"/>
                </a:moveTo>
                <a:cubicBezTo>
                  <a:pt x="128" y="88"/>
                  <a:pt x="128" y="88"/>
                  <a:pt x="128" y="88"/>
                </a:cubicBezTo>
                <a:cubicBezTo>
                  <a:pt x="128" y="72"/>
                  <a:pt x="128" y="72"/>
                  <a:pt x="128" y="72"/>
                </a:cubicBezTo>
                <a:cubicBezTo>
                  <a:pt x="112" y="72"/>
                  <a:pt x="112" y="72"/>
                  <a:pt x="112" y="72"/>
                </a:cubicBezTo>
                <a:lnTo>
                  <a:pt x="112" y="88"/>
                </a:lnTo>
                <a:close/>
                <a:moveTo>
                  <a:pt x="88" y="112"/>
                </a:moveTo>
                <a:cubicBezTo>
                  <a:pt x="104" y="112"/>
                  <a:pt x="104" y="112"/>
                  <a:pt x="104" y="112"/>
                </a:cubicBezTo>
                <a:cubicBezTo>
                  <a:pt x="104" y="96"/>
                  <a:pt x="104" y="96"/>
                  <a:pt x="104" y="96"/>
                </a:cubicBezTo>
                <a:cubicBezTo>
                  <a:pt x="88" y="96"/>
                  <a:pt x="88" y="96"/>
                  <a:pt x="88" y="96"/>
                </a:cubicBezTo>
                <a:lnTo>
                  <a:pt x="88" y="112"/>
                </a:lnTo>
                <a:close/>
                <a:moveTo>
                  <a:pt x="88" y="160"/>
                </a:moveTo>
                <a:cubicBezTo>
                  <a:pt x="104" y="160"/>
                  <a:pt x="104" y="160"/>
                  <a:pt x="104" y="160"/>
                </a:cubicBezTo>
                <a:cubicBezTo>
                  <a:pt x="104" y="144"/>
                  <a:pt x="104" y="144"/>
                  <a:pt x="104" y="144"/>
                </a:cubicBezTo>
                <a:cubicBezTo>
                  <a:pt x="88" y="144"/>
                  <a:pt x="88" y="144"/>
                  <a:pt x="88" y="144"/>
                </a:cubicBezTo>
                <a:lnTo>
                  <a:pt x="88" y="160"/>
                </a:lnTo>
                <a:close/>
                <a:moveTo>
                  <a:pt x="64" y="88"/>
                </a:moveTo>
                <a:cubicBezTo>
                  <a:pt x="80" y="88"/>
                  <a:pt x="80" y="88"/>
                  <a:pt x="80" y="88"/>
                </a:cubicBezTo>
                <a:cubicBezTo>
                  <a:pt x="80" y="72"/>
                  <a:pt x="80" y="72"/>
                  <a:pt x="80" y="72"/>
                </a:cubicBezTo>
                <a:cubicBezTo>
                  <a:pt x="64" y="72"/>
                  <a:pt x="64" y="72"/>
                  <a:pt x="64" y="72"/>
                </a:cubicBezTo>
                <a:lnTo>
                  <a:pt x="64" y="88"/>
                </a:lnTo>
                <a:close/>
                <a:moveTo>
                  <a:pt x="88" y="136"/>
                </a:moveTo>
                <a:cubicBezTo>
                  <a:pt x="104" y="136"/>
                  <a:pt x="104" y="136"/>
                  <a:pt x="104" y="136"/>
                </a:cubicBezTo>
                <a:cubicBezTo>
                  <a:pt x="104" y="120"/>
                  <a:pt x="104" y="120"/>
                  <a:pt x="104" y="120"/>
                </a:cubicBezTo>
                <a:cubicBezTo>
                  <a:pt x="88" y="120"/>
                  <a:pt x="88" y="120"/>
                  <a:pt x="88" y="120"/>
                </a:cubicBezTo>
                <a:lnTo>
                  <a:pt x="88" y="1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245"/>
          <p:cNvSpPr>
            <a:spLocks noEditPoints="1"/>
          </p:cNvSpPr>
          <p:nvPr/>
        </p:nvSpPr>
        <p:spPr bwMode="auto">
          <a:xfrm>
            <a:off x="3347864" y="1275606"/>
            <a:ext cx="432048" cy="406283"/>
          </a:xfrm>
          <a:custGeom>
            <a:avLst/>
            <a:gdLst>
              <a:gd name="T0" fmla="*/ 97 w 176"/>
              <a:gd name="T1" fmla="*/ 84 h 176"/>
              <a:gd name="T2" fmla="*/ 90 w 176"/>
              <a:gd name="T3" fmla="*/ 62 h 176"/>
              <a:gd name="T4" fmla="*/ 99 w 176"/>
              <a:gd name="T5" fmla="*/ 72 h 176"/>
              <a:gd name="T6" fmla="*/ 107 w 176"/>
              <a:gd name="T7" fmla="*/ 64 h 176"/>
              <a:gd name="T8" fmla="*/ 97 w 176"/>
              <a:gd name="T9" fmla="*/ 55 h 176"/>
              <a:gd name="T10" fmla="*/ 90 w 176"/>
              <a:gd name="T11" fmla="*/ 48 h 176"/>
              <a:gd name="T12" fmla="*/ 85 w 176"/>
              <a:gd name="T13" fmla="*/ 54 h 176"/>
              <a:gd name="T14" fmla="*/ 72 w 176"/>
              <a:gd name="T15" fmla="*/ 58 h 176"/>
              <a:gd name="T16" fmla="*/ 66 w 176"/>
              <a:gd name="T17" fmla="*/ 72 h 176"/>
              <a:gd name="T18" fmla="*/ 72 w 176"/>
              <a:gd name="T19" fmla="*/ 86 h 176"/>
              <a:gd name="T20" fmla="*/ 85 w 176"/>
              <a:gd name="T21" fmla="*/ 92 h 176"/>
              <a:gd name="T22" fmla="*/ 77 w 176"/>
              <a:gd name="T23" fmla="*/ 110 h 176"/>
              <a:gd name="T24" fmla="*/ 64 w 176"/>
              <a:gd name="T25" fmla="*/ 100 h 176"/>
              <a:gd name="T26" fmla="*/ 70 w 176"/>
              <a:gd name="T27" fmla="*/ 116 h 176"/>
              <a:gd name="T28" fmla="*/ 85 w 176"/>
              <a:gd name="T29" fmla="*/ 122 h 176"/>
              <a:gd name="T30" fmla="*/ 90 w 176"/>
              <a:gd name="T31" fmla="*/ 128 h 176"/>
              <a:gd name="T32" fmla="*/ 98 w 176"/>
              <a:gd name="T33" fmla="*/ 120 h 176"/>
              <a:gd name="T34" fmla="*/ 109 w 176"/>
              <a:gd name="T35" fmla="*/ 110 h 176"/>
              <a:gd name="T36" fmla="*/ 109 w 176"/>
              <a:gd name="T37" fmla="*/ 93 h 176"/>
              <a:gd name="T38" fmla="*/ 85 w 176"/>
              <a:gd name="T39" fmla="*/ 80 h 176"/>
              <a:gd name="T40" fmla="*/ 79 w 176"/>
              <a:gd name="T41" fmla="*/ 77 h 176"/>
              <a:gd name="T42" fmla="*/ 76 w 176"/>
              <a:gd name="T43" fmla="*/ 71 h 176"/>
              <a:gd name="T44" fmla="*/ 85 w 176"/>
              <a:gd name="T45" fmla="*/ 62 h 176"/>
              <a:gd name="T46" fmla="*/ 97 w 176"/>
              <a:gd name="T47" fmla="*/ 111 h 176"/>
              <a:gd name="T48" fmla="*/ 90 w 176"/>
              <a:gd name="T49" fmla="*/ 92 h 176"/>
              <a:gd name="T50" fmla="*/ 97 w 176"/>
              <a:gd name="T51" fmla="*/ 96 h 176"/>
              <a:gd name="T52" fmla="*/ 100 w 176"/>
              <a:gd name="T53" fmla="*/ 103 h 176"/>
              <a:gd name="T54" fmla="*/ 88 w 176"/>
              <a:gd name="T55" fmla="*/ 0 h 176"/>
              <a:gd name="T56" fmla="*/ 88 w 176"/>
              <a:gd name="T57" fmla="*/ 176 h 176"/>
              <a:gd name="T58" fmla="*/ 88 w 176"/>
              <a:gd name="T59" fmla="*/ 0 h 176"/>
              <a:gd name="T60" fmla="*/ 8 w 176"/>
              <a:gd name="T61" fmla="*/ 88 h 176"/>
              <a:gd name="T62" fmla="*/ 168 w 176"/>
              <a:gd name="T63"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04" y="87"/>
                </a:moveTo>
                <a:cubicBezTo>
                  <a:pt x="102" y="86"/>
                  <a:pt x="100" y="85"/>
                  <a:pt x="97" y="84"/>
                </a:cubicBezTo>
                <a:cubicBezTo>
                  <a:pt x="95" y="83"/>
                  <a:pt x="93" y="82"/>
                  <a:pt x="90" y="81"/>
                </a:cubicBezTo>
                <a:cubicBezTo>
                  <a:pt x="90" y="62"/>
                  <a:pt x="90" y="62"/>
                  <a:pt x="90" y="62"/>
                </a:cubicBezTo>
                <a:cubicBezTo>
                  <a:pt x="93" y="62"/>
                  <a:pt x="95" y="63"/>
                  <a:pt x="96" y="64"/>
                </a:cubicBezTo>
                <a:cubicBezTo>
                  <a:pt x="98" y="66"/>
                  <a:pt x="99" y="68"/>
                  <a:pt x="99" y="72"/>
                </a:cubicBezTo>
                <a:cubicBezTo>
                  <a:pt x="109" y="72"/>
                  <a:pt x="109" y="72"/>
                  <a:pt x="109" y="72"/>
                </a:cubicBezTo>
                <a:cubicBezTo>
                  <a:pt x="109" y="69"/>
                  <a:pt x="108" y="66"/>
                  <a:pt x="107" y="64"/>
                </a:cubicBezTo>
                <a:cubicBezTo>
                  <a:pt x="106" y="62"/>
                  <a:pt x="105" y="60"/>
                  <a:pt x="103" y="58"/>
                </a:cubicBezTo>
                <a:cubicBezTo>
                  <a:pt x="101" y="57"/>
                  <a:pt x="99" y="56"/>
                  <a:pt x="97" y="55"/>
                </a:cubicBezTo>
                <a:cubicBezTo>
                  <a:pt x="95" y="54"/>
                  <a:pt x="93" y="54"/>
                  <a:pt x="90" y="54"/>
                </a:cubicBezTo>
                <a:cubicBezTo>
                  <a:pt x="90" y="48"/>
                  <a:pt x="90" y="48"/>
                  <a:pt x="90" y="48"/>
                </a:cubicBezTo>
                <a:cubicBezTo>
                  <a:pt x="85" y="48"/>
                  <a:pt x="85" y="48"/>
                  <a:pt x="85" y="48"/>
                </a:cubicBezTo>
                <a:cubicBezTo>
                  <a:pt x="85" y="54"/>
                  <a:pt x="85" y="54"/>
                  <a:pt x="85" y="54"/>
                </a:cubicBezTo>
                <a:cubicBezTo>
                  <a:pt x="82" y="54"/>
                  <a:pt x="81" y="54"/>
                  <a:pt x="78" y="55"/>
                </a:cubicBezTo>
                <a:cubicBezTo>
                  <a:pt x="76" y="56"/>
                  <a:pt x="74" y="57"/>
                  <a:pt x="72" y="58"/>
                </a:cubicBezTo>
                <a:cubicBezTo>
                  <a:pt x="70" y="60"/>
                  <a:pt x="69" y="62"/>
                  <a:pt x="67" y="64"/>
                </a:cubicBezTo>
                <a:cubicBezTo>
                  <a:pt x="66" y="66"/>
                  <a:pt x="66" y="69"/>
                  <a:pt x="66" y="72"/>
                </a:cubicBezTo>
                <a:cubicBezTo>
                  <a:pt x="66" y="75"/>
                  <a:pt x="66" y="78"/>
                  <a:pt x="68" y="80"/>
                </a:cubicBezTo>
                <a:cubicBezTo>
                  <a:pt x="69" y="82"/>
                  <a:pt x="70" y="84"/>
                  <a:pt x="72" y="86"/>
                </a:cubicBezTo>
                <a:cubicBezTo>
                  <a:pt x="74" y="87"/>
                  <a:pt x="76" y="88"/>
                  <a:pt x="79" y="89"/>
                </a:cubicBezTo>
                <a:cubicBezTo>
                  <a:pt x="81" y="90"/>
                  <a:pt x="83" y="91"/>
                  <a:pt x="85" y="92"/>
                </a:cubicBezTo>
                <a:cubicBezTo>
                  <a:pt x="85" y="114"/>
                  <a:pt x="85" y="114"/>
                  <a:pt x="85" y="114"/>
                </a:cubicBezTo>
                <a:cubicBezTo>
                  <a:pt x="81" y="113"/>
                  <a:pt x="79" y="112"/>
                  <a:pt x="77" y="110"/>
                </a:cubicBezTo>
                <a:cubicBezTo>
                  <a:pt x="75" y="108"/>
                  <a:pt x="74" y="104"/>
                  <a:pt x="75" y="100"/>
                </a:cubicBezTo>
                <a:cubicBezTo>
                  <a:pt x="64" y="100"/>
                  <a:pt x="64" y="100"/>
                  <a:pt x="64" y="100"/>
                </a:cubicBezTo>
                <a:cubicBezTo>
                  <a:pt x="64" y="104"/>
                  <a:pt x="65" y="107"/>
                  <a:pt x="66" y="109"/>
                </a:cubicBezTo>
                <a:cubicBezTo>
                  <a:pt x="67" y="112"/>
                  <a:pt x="68" y="114"/>
                  <a:pt x="70" y="116"/>
                </a:cubicBezTo>
                <a:cubicBezTo>
                  <a:pt x="72" y="118"/>
                  <a:pt x="74" y="119"/>
                  <a:pt x="77" y="120"/>
                </a:cubicBezTo>
                <a:cubicBezTo>
                  <a:pt x="80" y="121"/>
                  <a:pt x="82" y="122"/>
                  <a:pt x="85" y="122"/>
                </a:cubicBezTo>
                <a:cubicBezTo>
                  <a:pt x="85" y="128"/>
                  <a:pt x="85" y="128"/>
                  <a:pt x="85" y="128"/>
                </a:cubicBezTo>
                <a:cubicBezTo>
                  <a:pt x="90" y="128"/>
                  <a:pt x="90" y="128"/>
                  <a:pt x="90" y="128"/>
                </a:cubicBezTo>
                <a:cubicBezTo>
                  <a:pt x="90" y="122"/>
                  <a:pt x="90" y="122"/>
                  <a:pt x="90" y="122"/>
                </a:cubicBezTo>
                <a:cubicBezTo>
                  <a:pt x="93" y="122"/>
                  <a:pt x="95" y="121"/>
                  <a:pt x="98" y="120"/>
                </a:cubicBezTo>
                <a:cubicBezTo>
                  <a:pt x="100" y="119"/>
                  <a:pt x="102" y="118"/>
                  <a:pt x="104" y="116"/>
                </a:cubicBezTo>
                <a:cubicBezTo>
                  <a:pt x="106" y="115"/>
                  <a:pt x="108" y="113"/>
                  <a:pt x="109" y="110"/>
                </a:cubicBezTo>
                <a:cubicBezTo>
                  <a:pt x="110" y="108"/>
                  <a:pt x="110" y="105"/>
                  <a:pt x="110" y="101"/>
                </a:cubicBezTo>
                <a:cubicBezTo>
                  <a:pt x="110" y="98"/>
                  <a:pt x="110" y="95"/>
                  <a:pt x="109" y="93"/>
                </a:cubicBezTo>
                <a:cubicBezTo>
                  <a:pt x="108" y="91"/>
                  <a:pt x="106" y="89"/>
                  <a:pt x="104" y="87"/>
                </a:cubicBezTo>
                <a:moveTo>
                  <a:pt x="85" y="80"/>
                </a:moveTo>
                <a:cubicBezTo>
                  <a:pt x="84" y="80"/>
                  <a:pt x="83" y="79"/>
                  <a:pt x="82" y="79"/>
                </a:cubicBezTo>
                <a:cubicBezTo>
                  <a:pt x="81" y="79"/>
                  <a:pt x="80" y="78"/>
                  <a:pt x="79" y="77"/>
                </a:cubicBezTo>
                <a:cubicBezTo>
                  <a:pt x="78" y="77"/>
                  <a:pt x="77" y="76"/>
                  <a:pt x="77" y="75"/>
                </a:cubicBezTo>
                <a:cubicBezTo>
                  <a:pt x="76" y="74"/>
                  <a:pt x="76" y="72"/>
                  <a:pt x="76" y="71"/>
                </a:cubicBezTo>
                <a:cubicBezTo>
                  <a:pt x="76" y="68"/>
                  <a:pt x="77" y="65"/>
                  <a:pt x="78" y="64"/>
                </a:cubicBezTo>
                <a:cubicBezTo>
                  <a:pt x="80" y="63"/>
                  <a:pt x="82" y="62"/>
                  <a:pt x="85" y="62"/>
                </a:cubicBezTo>
                <a:lnTo>
                  <a:pt x="85" y="80"/>
                </a:lnTo>
                <a:close/>
                <a:moveTo>
                  <a:pt x="97" y="111"/>
                </a:moveTo>
                <a:cubicBezTo>
                  <a:pt x="95" y="112"/>
                  <a:pt x="93" y="113"/>
                  <a:pt x="90" y="114"/>
                </a:cubicBezTo>
                <a:cubicBezTo>
                  <a:pt x="90" y="92"/>
                  <a:pt x="90" y="92"/>
                  <a:pt x="90" y="92"/>
                </a:cubicBezTo>
                <a:cubicBezTo>
                  <a:pt x="92" y="93"/>
                  <a:pt x="92" y="93"/>
                  <a:pt x="94" y="94"/>
                </a:cubicBezTo>
                <a:cubicBezTo>
                  <a:pt x="95" y="94"/>
                  <a:pt x="96" y="95"/>
                  <a:pt x="97" y="96"/>
                </a:cubicBezTo>
                <a:cubicBezTo>
                  <a:pt x="98" y="96"/>
                  <a:pt x="99" y="97"/>
                  <a:pt x="99" y="98"/>
                </a:cubicBezTo>
                <a:cubicBezTo>
                  <a:pt x="100" y="100"/>
                  <a:pt x="100" y="101"/>
                  <a:pt x="100" y="103"/>
                </a:cubicBezTo>
                <a:cubicBezTo>
                  <a:pt x="100" y="106"/>
                  <a:pt x="99" y="109"/>
                  <a:pt x="97" y="111"/>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54"/>
          <p:cNvSpPr>
            <a:spLocks noEditPoints="1"/>
          </p:cNvSpPr>
          <p:nvPr/>
        </p:nvSpPr>
        <p:spPr bwMode="auto">
          <a:xfrm>
            <a:off x="7452320" y="1347614"/>
            <a:ext cx="504056" cy="360040"/>
          </a:xfrm>
          <a:custGeom>
            <a:avLst/>
            <a:gdLst>
              <a:gd name="T0" fmla="*/ 34 w 176"/>
              <a:gd name="T1" fmla="*/ 86 h 144"/>
              <a:gd name="T2" fmla="*/ 28 w 176"/>
              <a:gd name="T3" fmla="*/ 65 h 144"/>
              <a:gd name="T4" fmla="*/ 28 w 176"/>
              <a:gd name="T5" fmla="*/ 58 h 144"/>
              <a:gd name="T6" fmla="*/ 25 w 176"/>
              <a:gd name="T7" fmla="*/ 38 h 144"/>
              <a:gd name="T8" fmla="*/ 35 w 176"/>
              <a:gd name="T9" fmla="*/ 26 h 144"/>
              <a:gd name="T10" fmla="*/ 49 w 176"/>
              <a:gd name="T11" fmla="*/ 25 h 144"/>
              <a:gd name="T12" fmla="*/ 52 w 176"/>
              <a:gd name="T13" fmla="*/ 18 h 144"/>
              <a:gd name="T14" fmla="*/ 30 w 176"/>
              <a:gd name="T15" fmla="*/ 19 h 144"/>
              <a:gd name="T16" fmla="*/ 20 w 176"/>
              <a:gd name="T17" fmla="*/ 56 h 144"/>
              <a:gd name="T18" fmla="*/ 26 w 176"/>
              <a:gd name="T19" fmla="*/ 86 h 144"/>
              <a:gd name="T20" fmla="*/ 0 w 176"/>
              <a:gd name="T21" fmla="*/ 124 h 144"/>
              <a:gd name="T22" fmla="*/ 22 w 176"/>
              <a:gd name="T23" fmla="*/ 128 h 144"/>
              <a:gd name="T24" fmla="*/ 8 w 176"/>
              <a:gd name="T25" fmla="*/ 120 h 144"/>
              <a:gd name="T26" fmla="*/ 159 w 176"/>
              <a:gd name="T27" fmla="*/ 100 h 144"/>
              <a:gd name="T28" fmla="*/ 155 w 176"/>
              <a:gd name="T29" fmla="*/ 70 h 144"/>
              <a:gd name="T30" fmla="*/ 159 w 176"/>
              <a:gd name="T31" fmla="*/ 35 h 144"/>
              <a:gd name="T32" fmla="*/ 132 w 176"/>
              <a:gd name="T33" fmla="*/ 16 h 144"/>
              <a:gd name="T34" fmla="*/ 126 w 176"/>
              <a:gd name="T35" fmla="*/ 25 h 144"/>
              <a:gd name="T36" fmla="*/ 132 w 176"/>
              <a:gd name="T37" fmla="*/ 24 h 144"/>
              <a:gd name="T38" fmla="*/ 142 w 176"/>
              <a:gd name="T39" fmla="*/ 27 h 144"/>
              <a:gd name="T40" fmla="*/ 149 w 176"/>
              <a:gd name="T41" fmla="*/ 53 h 144"/>
              <a:gd name="T42" fmla="*/ 149 w 176"/>
              <a:gd name="T43" fmla="*/ 65 h 144"/>
              <a:gd name="T44" fmla="*/ 148 w 176"/>
              <a:gd name="T45" fmla="*/ 66 h 144"/>
              <a:gd name="T46" fmla="*/ 157 w 176"/>
              <a:gd name="T47" fmla="*/ 108 h 144"/>
              <a:gd name="T48" fmla="*/ 150 w 176"/>
              <a:gd name="T49" fmla="*/ 120 h 144"/>
              <a:gd name="T50" fmla="*/ 172 w 176"/>
              <a:gd name="T51" fmla="*/ 128 h 144"/>
              <a:gd name="T52" fmla="*/ 159 w 176"/>
              <a:gd name="T53" fmla="*/ 100 h 144"/>
              <a:gd name="T54" fmla="*/ 106 w 176"/>
              <a:gd name="T55" fmla="*/ 90 h 144"/>
              <a:gd name="T56" fmla="*/ 115 w 176"/>
              <a:gd name="T57" fmla="*/ 52 h 144"/>
              <a:gd name="T58" fmla="*/ 104 w 176"/>
              <a:gd name="T59" fmla="*/ 3 h 144"/>
              <a:gd name="T60" fmla="*/ 76 w 176"/>
              <a:gd name="T61" fmla="*/ 4 h 144"/>
              <a:gd name="T62" fmla="*/ 61 w 176"/>
              <a:gd name="T63" fmla="*/ 52 h 144"/>
              <a:gd name="T64" fmla="*/ 70 w 176"/>
              <a:gd name="T65" fmla="*/ 90 h 144"/>
              <a:gd name="T66" fmla="*/ 28 w 176"/>
              <a:gd name="T67" fmla="*/ 140 h 144"/>
              <a:gd name="T68" fmla="*/ 144 w 176"/>
              <a:gd name="T69" fmla="*/ 144 h 144"/>
              <a:gd name="T70" fmla="*/ 120 w 176"/>
              <a:gd name="T71" fmla="*/ 109 h 144"/>
              <a:gd name="T72" fmla="*/ 58 w 176"/>
              <a:gd name="T73" fmla="*/ 117 h 144"/>
              <a:gd name="T74" fmla="*/ 78 w 176"/>
              <a:gd name="T75" fmla="*/ 90 h 144"/>
              <a:gd name="T76" fmla="*/ 69 w 176"/>
              <a:gd name="T77" fmla="*/ 65 h 144"/>
              <a:gd name="T78" fmla="*/ 68 w 176"/>
              <a:gd name="T79" fmla="*/ 48 h 144"/>
              <a:gd name="T80" fmla="*/ 79 w 176"/>
              <a:gd name="T81" fmla="*/ 12 h 144"/>
              <a:gd name="T82" fmla="*/ 93 w 176"/>
              <a:gd name="T83" fmla="*/ 8 h 144"/>
              <a:gd name="T84" fmla="*/ 108 w 176"/>
              <a:gd name="T85" fmla="*/ 22 h 144"/>
              <a:gd name="T86" fmla="*/ 107 w 176"/>
              <a:gd name="T87" fmla="*/ 54 h 144"/>
              <a:gd name="T88" fmla="*/ 106 w 176"/>
              <a:gd name="T89" fmla="*/ 66 h 144"/>
              <a:gd name="T90" fmla="*/ 118 w 176"/>
              <a:gd name="T91" fmla="*/ 117 h 144"/>
              <a:gd name="T92" fmla="*/ 140 w 176"/>
              <a:gd name="T93"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44">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Shape 2540">
            <a:extLst>
              <a:ext uri="{FF2B5EF4-FFF2-40B4-BE49-F238E27FC236}">
                <a16:creationId xmlns="" xmlns:a16="http://schemas.microsoft.com/office/drawing/2014/main" id="{070FE0DF-D235-334B-A123-146BFDC91B41}"/>
              </a:ext>
            </a:extLst>
          </p:cNvPr>
          <p:cNvSpPr>
            <a:spLocks noChangeAspect="1"/>
          </p:cNvSpPr>
          <p:nvPr/>
        </p:nvSpPr>
        <p:spPr>
          <a:xfrm>
            <a:off x="2843808" y="3303114"/>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44" name="Subtitle 2">
            <a:extLst>
              <a:ext uri="{FF2B5EF4-FFF2-40B4-BE49-F238E27FC236}">
                <a16:creationId xmlns="" xmlns:a16="http://schemas.microsoft.com/office/drawing/2014/main" id="{5CCA14A0-6C5F-EA48-AE32-6E25BD7AD81B}"/>
              </a:ext>
            </a:extLst>
          </p:cNvPr>
          <p:cNvSpPr txBox="1">
            <a:spLocks/>
          </p:cNvSpPr>
          <p:nvPr/>
        </p:nvSpPr>
        <p:spPr>
          <a:xfrm>
            <a:off x="2915816" y="3147814"/>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primer nivel: </a:t>
            </a:r>
          </a:p>
          <a:p>
            <a:pPr>
              <a:lnSpc>
                <a:spcPts val="1538"/>
              </a:lnSpc>
            </a:pPr>
            <a:r>
              <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rPr>
              <a:t>6</a:t>
            </a:r>
          </a:p>
        </p:txBody>
      </p:sp>
      <p:sp>
        <p:nvSpPr>
          <p:cNvPr id="45" name="Subtitle 2">
            <a:extLst>
              <a:ext uri="{FF2B5EF4-FFF2-40B4-BE49-F238E27FC236}">
                <a16:creationId xmlns="" xmlns:a16="http://schemas.microsoft.com/office/drawing/2014/main" id="{5EEA5E7C-138D-514D-A50A-C9DFCB818C67}"/>
              </a:ext>
            </a:extLst>
          </p:cNvPr>
          <p:cNvSpPr txBox="1">
            <a:spLocks/>
          </p:cNvSpPr>
          <p:nvPr/>
        </p:nvSpPr>
        <p:spPr>
          <a:xfrm>
            <a:off x="2915816" y="4023194"/>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segundo nivel:</a:t>
            </a:r>
          </a:p>
          <a:p>
            <a:pPr>
              <a:lnSpc>
                <a:spcPts val="1538"/>
              </a:lnSpc>
            </a:pPr>
            <a:r>
              <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rPr>
              <a:t>3</a:t>
            </a:r>
            <a:endParaRPr lang="es-ES" sz="1600"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46" name="Shape 2540">
            <a:extLst>
              <a:ext uri="{FF2B5EF4-FFF2-40B4-BE49-F238E27FC236}">
                <a16:creationId xmlns="" xmlns:a16="http://schemas.microsoft.com/office/drawing/2014/main" id="{16033F6B-8B52-D74C-8BBE-D263E61AACFE}"/>
              </a:ext>
            </a:extLst>
          </p:cNvPr>
          <p:cNvSpPr>
            <a:spLocks noChangeAspect="1"/>
          </p:cNvSpPr>
          <p:nvPr/>
        </p:nvSpPr>
        <p:spPr>
          <a:xfrm>
            <a:off x="2843808" y="4167210"/>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47" name="Shape 2540">
            <a:extLst>
              <a:ext uri="{FF2B5EF4-FFF2-40B4-BE49-F238E27FC236}">
                <a16:creationId xmlns="" xmlns:a16="http://schemas.microsoft.com/office/drawing/2014/main" id="{070FE0DF-D235-334B-A123-146BFDC91B41}"/>
              </a:ext>
            </a:extLst>
          </p:cNvPr>
          <p:cNvSpPr>
            <a:spLocks noChangeAspect="1"/>
          </p:cNvSpPr>
          <p:nvPr/>
        </p:nvSpPr>
        <p:spPr>
          <a:xfrm>
            <a:off x="4860032" y="3291830"/>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48" name="Subtitle 2">
            <a:extLst>
              <a:ext uri="{FF2B5EF4-FFF2-40B4-BE49-F238E27FC236}">
                <a16:creationId xmlns="" xmlns:a16="http://schemas.microsoft.com/office/drawing/2014/main" id="{5CCA14A0-6C5F-EA48-AE32-6E25BD7AD81B}"/>
              </a:ext>
            </a:extLst>
          </p:cNvPr>
          <p:cNvSpPr txBox="1">
            <a:spLocks/>
          </p:cNvSpPr>
          <p:nvPr/>
        </p:nvSpPr>
        <p:spPr>
          <a:xfrm>
            <a:off x="4932040" y="3136530"/>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primer nivel: </a:t>
            </a:r>
          </a:p>
          <a:p>
            <a:pPr>
              <a:lnSpc>
                <a:spcPts val="1538"/>
              </a:lnSpc>
            </a:pPr>
            <a:r>
              <a:rPr lang="es-ES" sz="2000" b="1" dirty="0" smtClean="0">
                <a:solidFill>
                  <a:schemeClr val="accent1">
                    <a:lumMod val="50000"/>
                  </a:schemeClr>
                </a:solidFill>
                <a:latin typeface="+mn-lt"/>
                <a:ea typeface="Open Sans Light" panose="020B0306030504020204" pitchFamily="34" charset="0"/>
                <a:cs typeface="Open Sans Light" panose="020B0306030504020204" pitchFamily="34" charset="0"/>
              </a:rPr>
              <a:t>1</a:t>
            </a:r>
            <a:endPar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49" name="Subtitle 2">
            <a:extLst>
              <a:ext uri="{FF2B5EF4-FFF2-40B4-BE49-F238E27FC236}">
                <a16:creationId xmlns="" xmlns:a16="http://schemas.microsoft.com/office/drawing/2014/main" id="{5EEA5E7C-138D-514D-A50A-C9DFCB818C67}"/>
              </a:ext>
            </a:extLst>
          </p:cNvPr>
          <p:cNvSpPr txBox="1">
            <a:spLocks/>
          </p:cNvSpPr>
          <p:nvPr/>
        </p:nvSpPr>
        <p:spPr>
          <a:xfrm>
            <a:off x="4932040" y="4011910"/>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segundo nivel:</a:t>
            </a:r>
          </a:p>
          <a:p>
            <a:pPr>
              <a:lnSpc>
                <a:spcPts val="1538"/>
              </a:lnSpc>
            </a:pPr>
            <a:r>
              <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rPr>
              <a:t>1</a:t>
            </a: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 </a:t>
            </a:r>
            <a:endParaRPr lang="es-ES" sz="1600"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50" name="Shape 2540">
            <a:extLst>
              <a:ext uri="{FF2B5EF4-FFF2-40B4-BE49-F238E27FC236}">
                <a16:creationId xmlns="" xmlns:a16="http://schemas.microsoft.com/office/drawing/2014/main" id="{16033F6B-8B52-D74C-8BBE-D263E61AACFE}"/>
              </a:ext>
            </a:extLst>
          </p:cNvPr>
          <p:cNvSpPr>
            <a:spLocks noChangeAspect="1"/>
          </p:cNvSpPr>
          <p:nvPr/>
        </p:nvSpPr>
        <p:spPr>
          <a:xfrm>
            <a:off x="4860032" y="4155926"/>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51" name="Shape 2540">
            <a:extLst>
              <a:ext uri="{FF2B5EF4-FFF2-40B4-BE49-F238E27FC236}">
                <a16:creationId xmlns="" xmlns:a16="http://schemas.microsoft.com/office/drawing/2014/main" id="{070FE0DF-D235-334B-A123-146BFDC91B41}"/>
              </a:ext>
            </a:extLst>
          </p:cNvPr>
          <p:cNvSpPr>
            <a:spLocks noChangeAspect="1"/>
          </p:cNvSpPr>
          <p:nvPr/>
        </p:nvSpPr>
        <p:spPr>
          <a:xfrm>
            <a:off x="6948264" y="3303114"/>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52" name="Subtitle 2">
            <a:extLst>
              <a:ext uri="{FF2B5EF4-FFF2-40B4-BE49-F238E27FC236}">
                <a16:creationId xmlns="" xmlns:a16="http://schemas.microsoft.com/office/drawing/2014/main" id="{5CCA14A0-6C5F-EA48-AE32-6E25BD7AD81B}"/>
              </a:ext>
            </a:extLst>
          </p:cNvPr>
          <p:cNvSpPr txBox="1">
            <a:spLocks/>
          </p:cNvSpPr>
          <p:nvPr/>
        </p:nvSpPr>
        <p:spPr>
          <a:xfrm>
            <a:off x="7020272" y="3147814"/>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primer nivel: </a:t>
            </a:r>
          </a:p>
          <a:p>
            <a:pPr>
              <a:lnSpc>
                <a:spcPts val="1538"/>
              </a:lnSpc>
            </a:pPr>
            <a:r>
              <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rPr>
              <a:t>3</a:t>
            </a:r>
          </a:p>
        </p:txBody>
      </p:sp>
      <p:sp>
        <p:nvSpPr>
          <p:cNvPr id="53" name="Subtitle 2">
            <a:extLst>
              <a:ext uri="{FF2B5EF4-FFF2-40B4-BE49-F238E27FC236}">
                <a16:creationId xmlns="" xmlns:a16="http://schemas.microsoft.com/office/drawing/2014/main" id="{5EEA5E7C-138D-514D-A50A-C9DFCB818C67}"/>
              </a:ext>
            </a:extLst>
          </p:cNvPr>
          <p:cNvSpPr txBox="1">
            <a:spLocks/>
          </p:cNvSpPr>
          <p:nvPr/>
        </p:nvSpPr>
        <p:spPr>
          <a:xfrm>
            <a:off x="7020272" y="4023194"/>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segundo nivel:</a:t>
            </a:r>
          </a:p>
          <a:p>
            <a:pPr>
              <a:lnSpc>
                <a:spcPts val="1538"/>
              </a:lnSpc>
            </a:pPr>
            <a:r>
              <a:rPr lang="es-ES" sz="2000" b="1" dirty="0" smtClean="0">
                <a:solidFill>
                  <a:schemeClr val="accent1">
                    <a:lumMod val="50000"/>
                  </a:schemeClr>
                </a:solidFill>
                <a:latin typeface="+mn-lt"/>
                <a:ea typeface="Open Sans Light" panose="020B0306030504020204" pitchFamily="34" charset="0"/>
                <a:cs typeface="Open Sans Light" panose="020B0306030504020204" pitchFamily="34" charset="0"/>
              </a:rPr>
              <a:t>2</a:t>
            </a: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 </a:t>
            </a:r>
            <a:endParaRPr lang="es-ES" sz="1600"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54" name="Shape 2540">
            <a:extLst>
              <a:ext uri="{FF2B5EF4-FFF2-40B4-BE49-F238E27FC236}">
                <a16:creationId xmlns="" xmlns:a16="http://schemas.microsoft.com/office/drawing/2014/main" id="{16033F6B-8B52-D74C-8BBE-D263E61AACFE}"/>
              </a:ext>
            </a:extLst>
          </p:cNvPr>
          <p:cNvSpPr>
            <a:spLocks noChangeAspect="1"/>
          </p:cNvSpPr>
          <p:nvPr/>
        </p:nvSpPr>
        <p:spPr>
          <a:xfrm>
            <a:off x="6948264" y="4167210"/>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Tree>
    <p:extLst>
      <p:ext uri="{BB962C8B-B14F-4D97-AF65-F5344CB8AC3E}">
        <p14:creationId xmlns:p14="http://schemas.microsoft.com/office/powerpoint/2010/main" val="67918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
            <a:extLst>
              <a:ext uri="{FF2B5EF4-FFF2-40B4-BE49-F238E27FC236}">
                <a16:creationId xmlns="" xmlns:a16="http://schemas.microsoft.com/office/drawing/2014/main" id="{892249F8-1A72-8944-AAEA-6496D3DAB843}"/>
              </a:ext>
            </a:extLst>
          </p:cNvPr>
          <p:cNvSpPr>
            <a:spLocks noChangeArrowheads="1"/>
          </p:cNvSpPr>
          <p:nvPr/>
        </p:nvSpPr>
        <p:spPr bwMode="auto">
          <a:xfrm>
            <a:off x="539552" y="1131590"/>
            <a:ext cx="1842571" cy="3654405"/>
          </a:xfrm>
          <a:custGeom>
            <a:avLst/>
            <a:gdLst>
              <a:gd name="T0" fmla="*/ 17436 w 17437"/>
              <a:gd name="T1" fmla="*/ 0 h 11618"/>
              <a:gd name="T2" fmla="*/ 0 w 17437"/>
              <a:gd name="T3" fmla="*/ 0 h 11618"/>
              <a:gd name="T4" fmla="*/ 0 w 17437"/>
              <a:gd name="T5" fmla="*/ 11617 h 11618"/>
              <a:gd name="T6" fmla="*/ 17436 w 17437"/>
              <a:gd name="T7" fmla="*/ 11617 h 11618"/>
              <a:gd name="T8" fmla="*/ 17436 w 17437"/>
              <a:gd name="T9" fmla="*/ 0 h 11618"/>
            </a:gdLst>
            <a:ahLst/>
            <a:cxnLst>
              <a:cxn ang="0">
                <a:pos x="T0" y="T1"/>
              </a:cxn>
              <a:cxn ang="0">
                <a:pos x="T2" y="T3"/>
              </a:cxn>
              <a:cxn ang="0">
                <a:pos x="T4" y="T5"/>
              </a:cxn>
              <a:cxn ang="0">
                <a:pos x="T6" y="T7"/>
              </a:cxn>
              <a:cxn ang="0">
                <a:pos x="T8" y="T9"/>
              </a:cxn>
            </a:cxnLst>
            <a:rect l="0" t="0" r="r" b="b"/>
            <a:pathLst>
              <a:path w="17437" h="11618">
                <a:moveTo>
                  <a:pt x="17436" y="0"/>
                </a:moveTo>
                <a:lnTo>
                  <a:pt x="0" y="0"/>
                </a:lnTo>
                <a:lnTo>
                  <a:pt x="0" y="11617"/>
                </a:lnTo>
                <a:lnTo>
                  <a:pt x="17436" y="11617"/>
                </a:lnTo>
                <a:lnTo>
                  <a:pt x="17436" y="0"/>
                </a:lnTo>
              </a:path>
            </a:pathLst>
          </a:custGeom>
          <a:solidFill>
            <a:schemeClr val="accent2">
              <a:lumMod val="20000"/>
              <a:lumOff val="80000"/>
              <a:alpha val="50000"/>
            </a:schemeClr>
          </a:solidFill>
          <a:ln>
            <a:noFill/>
          </a:ln>
          <a:effectLst/>
        </p:spPr>
        <p:txBody>
          <a:bodyPr wrap="none" lIns="34290" tIns="17145" rIns="34290" bIns="17145" anchor="ctr"/>
          <a:lstStyle/>
          <a:p>
            <a:endParaRPr lang="en-US" sz="2400" dirty="0"/>
          </a:p>
        </p:txBody>
      </p:sp>
      <p:sp>
        <p:nvSpPr>
          <p:cNvPr id="10" name="Freeform 3">
            <a:extLst>
              <a:ext uri="{FF2B5EF4-FFF2-40B4-BE49-F238E27FC236}">
                <a16:creationId xmlns="" xmlns:a16="http://schemas.microsoft.com/office/drawing/2014/main" id="{C7728163-5C89-3F41-B92B-CE930FE9D2A2}"/>
              </a:ext>
            </a:extLst>
          </p:cNvPr>
          <p:cNvSpPr>
            <a:spLocks noChangeArrowheads="1"/>
          </p:cNvSpPr>
          <p:nvPr/>
        </p:nvSpPr>
        <p:spPr bwMode="auto">
          <a:xfrm>
            <a:off x="536342" y="2135935"/>
            <a:ext cx="1842571" cy="879140"/>
          </a:xfrm>
          <a:custGeom>
            <a:avLst/>
            <a:gdLst>
              <a:gd name="T0" fmla="*/ 4358 w 4359"/>
              <a:gd name="T1" fmla="*/ 2753 h 2754"/>
              <a:gd name="T2" fmla="*/ 0 w 4359"/>
              <a:gd name="T3" fmla="*/ 2753 h 2754"/>
              <a:gd name="T4" fmla="*/ 0 w 4359"/>
              <a:gd name="T5" fmla="*/ 0 h 2754"/>
              <a:gd name="T6" fmla="*/ 4358 w 4359"/>
              <a:gd name="T7" fmla="*/ 0 h 2754"/>
              <a:gd name="T8" fmla="*/ 4358 w 4359"/>
              <a:gd name="T9" fmla="*/ 2753 h 2754"/>
            </a:gdLst>
            <a:ahLst/>
            <a:cxnLst>
              <a:cxn ang="0">
                <a:pos x="T0" y="T1"/>
              </a:cxn>
              <a:cxn ang="0">
                <a:pos x="T2" y="T3"/>
              </a:cxn>
              <a:cxn ang="0">
                <a:pos x="T4" y="T5"/>
              </a:cxn>
              <a:cxn ang="0">
                <a:pos x="T6" y="T7"/>
              </a:cxn>
              <a:cxn ang="0">
                <a:pos x="T8" y="T9"/>
              </a:cxn>
            </a:cxnLst>
            <a:rect l="0" t="0" r="r" b="b"/>
            <a:pathLst>
              <a:path w="4359" h="2754">
                <a:moveTo>
                  <a:pt x="4358" y="2753"/>
                </a:moveTo>
                <a:lnTo>
                  <a:pt x="0" y="2753"/>
                </a:lnTo>
                <a:lnTo>
                  <a:pt x="0" y="0"/>
                </a:lnTo>
                <a:lnTo>
                  <a:pt x="4358" y="0"/>
                </a:lnTo>
                <a:lnTo>
                  <a:pt x="4358" y="2753"/>
                </a:lnTo>
              </a:path>
            </a:pathLst>
          </a:custGeom>
          <a:solidFill>
            <a:schemeClr val="accent2"/>
          </a:solidFill>
          <a:ln>
            <a:noFill/>
          </a:ln>
          <a:effectLst/>
        </p:spPr>
        <p:txBody>
          <a:bodyPr wrap="none" lIns="34290" tIns="17145" rIns="34290" bIns="17145" anchor="ctr"/>
          <a:lstStyle/>
          <a:p>
            <a:endParaRPr lang="en-US" sz="2400"/>
          </a:p>
        </p:txBody>
      </p:sp>
      <p:sp>
        <p:nvSpPr>
          <p:cNvPr id="11" name="Freeform 7">
            <a:extLst>
              <a:ext uri="{FF2B5EF4-FFF2-40B4-BE49-F238E27FC236}">
                <a16:creationId xmlns="" xmlns:a16="http://schemas.microsoft.com/office/drawing/2014/main" id="{7777CD7C-FC30-524F-8725-9D1CD135B4E7}"/>
              </a:ext>
            </a:extLst>
          </p:cNvPr>
          <p:cNvSpPr>
            <a:spLocks noChangeArrowheads="1"/>
          </p:cNvSpPr>
          <p:nvPr/>
        </p:nvSpPr>
        <p:spPr bwMode="auto">
          <a:xfrm>
            <a:off x="536342" y="4801485"/>
            <a:ext cx="1842571" cy="56265"/>
          </a:xfrm>
          <a:custGeom>
            <a:avLst/>
            <a:gdLst>
              <a:gd name="T0" fmla="*/ 4358 w 4359"/>
              <a:gd name="T1" fmla="*/ 177 h 178"/>
              <a:gd name="T2" fmla="*/ 0 w 4359"/>
              <a:gd name="T3" fmla="*/ 177 h 178"/>
              <a:gd name="T4" fmla="*/ 0 w 4359"/>
              <a:gd name="T5" fmla="*/ 0 h 178"/>
              <a:gd name="T6" fmla="*/ 4358 w 4359"/>
              <a:gd name="T7" fmla="*/ 0 h 178"/>
              <a:gd name="T8" fmla="*/ 4358 w 4359"/>
              <a:gd name="T9" fmla="*/ 177 h 178"/>
            </a:gdLst>
            <a:ahLst/>
            <a:cxnLst>
              <a:cxn ang="0">
                <a:pos x="T0" y="T1"/>
              </a:cxn>
              <a:cxn ang="0">
                <a:pos x="T2" y="T3"/>
              </a:cxn>
              <a:cxn ang="0">
                <a:pos x="T4" y="T5"/>
              </a:cxn>
              <a:cxn ang="0">
                <a:pos x="T6" y="T7"/>
              </a:cxn>
              <a:cxn ang="0">
                <a:pos x="T8" y="T9"/>
              </a:cxn>
            </a:cxnLst>
            <a:rect l="0" t="0" r="r" b="b"/>
            <a:pathLst>
              <a:path w="4359" h="178">
                <a:moveTo>
                  <a:pt x="4358" y="177"/>
                </a:moveTo>
                <a:lnTo>
                  <a:pt x="0" y="177"/>
                </a:lnTo>
                <a:lnTo>
                  <a:pt x="0" y="0"/>
                </a:lnTo>
                <a:lnTo>
                  <a:pt x="4358" y="0"/>
                </a:lnTo>
                <a:lnTo>
                  <a:pt x="4358" y="177"/>
                </a:lnTo>
              </a:path>
            </a:pathLst>
          </a:custGeom>
          <a:solidFill>
            <a:schemeClr val="accent2"/>
          </a:solidFill>
          <a:ln>
            <a:noFill/>
          </a:ln>
          <a:effectLst/>
        </p:spPr>
        <p:txBody>
          <a:bodyPr wrap="none" lIns="34290" tIns="17145" rIns="34290" bIns="17145" anchor="ctr"/>
          <a:lstStyle/>
          <a:p>
            <a:endParaRPr lang="en-US" sz="2400"/>
          </a:p>
        </p:txBody>
      </p:sp>
      <p:sp>
        <p:nvSpPr>
          <p:cNvPr id="13" name="Freeform 1">
            <a:extLst>
              <a:ext uri="{FF2B5EF4-FFF2-40B4-BE49-F238E27FC236}">
                <a16:creationId xmlns="" xmlns:a16="http://schemas.microsoft.com/office/drawing/2014/main" id="{7D703420-7E5A-9D40-8651-7E72B596BF2D}"/>
              </a:ext>
            </a:extLst>
          </p:cNvPr>
          <p:cNvSpPr>
            <a:spLocks noChangeArrowheads="1"/>
          </p:cNvSpPr>
          <p:nvPr/>
        </p:nvSpPr>
        <p:spPr bwMode="auto">
          <a:xfrm>
            <a:off x="2589235" y="1147080"/>
            <a:ext cx="1842571" cy="3654405"/>
          </a:xfrm>
          <a:custGeom>
            <a:avLst/>
            <a:gdLst>
              <a:gd name="T0" fmla="*/ 17436 w 17437"/>
              <a:gd name="T1" fmla="*/ 0 h 11618"/>
              <a:gd name="T2" fmla="*/ 0 w 17437"/>
              <a:gd name="T3" fmla="*/ 0 h 11618"/>
              <a:gd name="T4" fmla="*/ 0 w 17437"/>
              <a:gd name="T5" fmla="*/ 11617 h 11618"/>
              <a:gd name="T6" fmla="*/ 17436 w 17437"/>
              <a:gd name="T7" fmla="*/ 11617 h 11618"/>
              <a:gd name="T8" fmla="*/ 17436 w 17437"/>
              <a:gd name="T9" fmla="*/ 0 h 11618"/>
            </a:gdLst>
            <a:ahLst/>
            <a:cxnLst>
              <a:cxn ang="0">
                <a:pos x="T0" y="T1"/>
              </a:cxn>
              <a:cxn ang="0">
                <a:pos x="T2" y="T3"/>
              </a:cxn>
              <a:cxn ang="0">
                <a:pos x="T4" y="T5"/>
              </a:cxn>
              <a:cxn ang="0">
                <a:pos x="T6" y="T7"/>
              </a:cxn>
              <a:cxn ang="0">
                <a:pos x="T8" y="T9"/>
              </a:cxn>
            </a:cxnLst>
            <a:rect l="0" t="0" r="r" b="b"/>
            <a:pathLst>
              <a:path w="17437" h="11618">
                <a:moveTo>
                  <a:pt x="17436" y="0"/>
                </a:moveTo>
                <a:lnTo>
                  <a:pt x="0" y="0"/>
                </a:lnTo>
                <a:lnTo>
                  <a:pt x="0" y="11617"/>
                </a:lnTo>
                <a:lnTo>
                  <a:pt x="17436" y="11617"/>
                </a:lnTo>
                <a:lnTo>
                  <a:pt x="17436" y="0"/>
                </a:lnTo>
              </a:path>
            </a:pathLst>
          </a:custGeom>
          <a:solidFill>
            <a:schemeClr val="accent3">
              <a:lumMod val="20000"/>
              <a:lumOff val="80000"/>
              <a:alpha val="50000"/>
            </a:schemeClr>
          </a:solidFill>
          <a:ln>
            <a:noFill/>
          </a:ln>
          <a:effectLst/>
        </p:spPr>
        <p:txBody>
          <a:bodyPr wrap="none" lIns="34290" tIns="17145" rIns="34290" bIns="17145" anchor="ctr"/>
          <a:lstStyle/>
          <a:p>
            <a:endParaRPr lang="en-US" sz="2400" dirty="0"/>
          </a:p>
        </p:txBody>
      </p:sp>
      <p:sp>
        <p:nvSpPr>
          <p:cNvPr id="14" name="Freeform 4">
            <a:extLst>
              <a:ext uri="{FF2B5EF4-FFF2-40B4-BE49-F238E27FC236}">
                <a16:creationId xmlns="" xmlns:a16="http://schemas.microsoft.com/office/drawing/2014/main" id="{C6920239-FDD1-E848-BA95-D48FC4A153BB}"/>
              </a:ext>
            </a:extLst>
          </p:cNvPr>
          <p:cNvSpPr>
            <a:spLocks noChangeArrowheads="1"/>
          </p:cNvSpPr>
          <p:nvPr/>
        </p:nvSpPr>
        <p:spPr bwMode="auto">
          <a:xfrm>
            <a:off x="2555776" y="2139702"/>
            <a:ext cx="1842571" cy="879140"/>
          </a:xfrm>
          <a:custGeom>
            <a:avLst/>
            <a:gdLst>
              <a:gd name="T0" fmla="*/ 4359 w 4360"/>
              <a:gd name="T1" fmla="*/ 2753 h 2754"/>
              <a:gd name="T2" fmla="*/ 0 w 4360"/>
              <a:gd name="T3" fmla="*/ 2753 h 2754"/>
              <a:gd name="T4" fmla="*/ 0 w 4360"/>
              <a:gd name="T5" fmla="*/ 0 h 2754"/>
              <a:gd name="T6" fmla="*/ 4359 w 4360"/>
              <a:gd name="T7" fmla="*/ 0 h 2754"/>
              <a:gd name="T8" fmla="*/ 4359 w 4360"/>
              <a:gd name="T9" fmla="*/ 2753 h 2754"/>
            </a:gdLst>
            <a:ahLst/>
            <a:cxnLst>
              <a:cxn ang="0">
                <a:pos x="T0" y="T1"/>
              </a:cxn>
              <a:cxn ang="0">
                <a:pos x="T2" y="T3"/>
              </a:cxn>
              <a:cxn ang="0">
                <a:pos x="T4" y="T5"/>
              </a:cxn>
              <a:cxn ang="0">
                <a:pos x="T6" y="T7"/>
              </a:cxn>
              <a:cxn ang="0">
                <a:pos x="T8" y="T9"/>
              </a:cxn>
            </a:cxnLst>
            <a:rect l="0" t="0" r="r" b="b"/>
            <a:pathLst>
              <a:path w="4360" h="2754">
                <a:moveTo>
                  <a:pt x="4359" y="2753"/>
                </a:moveTo>
                <a:lnTo>
                  <a:pt x="0" y="2753"/>
                </a:lnTo>
                <a:lnTo>
                  <a:pt x="0" y="0"/>
                </a:lnTo>
                <a:lnTo>
                  <a:pt x="4359" y="0"/>
                </a:lnTo>
                <a:lnTo>
                  <a:pt x="4359" y="2753"/>
                </a:lnTo>
              </a:path>
            </a:pathLst>
          </a:custGeom>
          <a:solidFill>
            <a:schemeClr val="accent3"/>
          </a:solidFill>
          <a:ln>
            <a:noFill/>
          </a:ln>
          <a:effectLst/>
        </p:spPr>
        <p:txBody>
          <a:bodyPr wrap="none" lIns="34290" tIns="17145" rIns="34290" bIns="17145" anchor="ctr"/>
          <a:lstStyle/>
          <a:p>
            <a:endParaRPr lang="en-US" sz="2400">
              <a:solidFill>
                <a:schemeClr val="bg1"/>
              </a:solidFill>
            </a:endParaRPr>
          </a:p>
        </p:txBody>
      </p:sp>
      <p:sp>
        <p:nvSpPr>
          <p:cNvPr id="15" name="Freeform 8">
            <a:extLst>
              <a:ext uri="{FF2B5EF4-FFF2-40B4-BE49-F238E27FC236}">
                <a16:creationId xmlns="" xmlns:a16="http://schemas.microsoft.com/office/drawing/2014/main" id="{93952FC1-4911-2540-97D5-D9DD29D36E9A}"/>
              </a:ext>
            </a:extLst>
          </p:cNvPr>
          <p:cNvSpPr>
            <a:spLocks noChangeArrowheads="1"/>
          </p:cNvSpPr>
          <p:nvPr/>
        </p:nvSpPr>
        <p:spPr bwMode="auto">
          <a:xfrm>
            <a:off x="2589235" y="4801485"/>
            <a:ext cx="1842571" cy="56265"/>
          </a:xfrm>
          <a:custGeom>
            <a:avLst/>
            <a:gdLst>
              <a:gd name="T0" fmla="*/ 4359 w 4360"/>
              <a:gd name="T1" fmla="*/ 177 h 178"/>
              <a:gd name="T2" fmla="*/ 0 w 4360"/>
              <a:gd name="T3" fmla="*/ 177 h 178"/>
              <a:gd name="T4" fmla="*/ 0 w 4360"/>
              <a:gd name="T5" fmla="*/ 0 h 178"/>
              <a:gd name="T6" fmla="*/ 4359 w 4360"/>
              <a:gd name="T7" fmla="*/ 0 h 178"/>
              <a:gd name="T8" fmla="*/ 4359 w 4360"/>
              <a:gd name="T9" fmla="*/ 177 h 178"/>
            </a:gdLst>
            <a:ahLst/>
            <a:cxnLst>
              <a:cxn ang="0">
                <a:pos x="T0" y="T1"/>
              </a:cxn>
              <a:cxn ang="0">
                <a:pos x="T2" y="T3"/>
              </a:cxn>
              <a:cxn ang="0">
                <a:pos x="T4" y="T5"/>
              </a:cxn>
              <a:cxn ang="0">
                <a:pos x="T6" y="T7"/>
              </a:cxn>
              <a:cxn ang="0">
                <a:pos x="T8" y="T9"/>
              </a:cxn>
            </a:cxnLst>
            <a:rect l="0" t="0" r="r" b="b"/>
            <a:pathLst>
              <a:path w="4360" h="178">
                <a:moveTo>
                  <a:pt x="4359" y="177"/>
                </a:moveTo>
                <a:lnTo>
                  <a:pt x="0" y="177"/>
                </a:lnTo>
                <a:lnTo>
                  <a:pt x="0" y="0"/>
                </a:lnTo>
                <a:lnTo>
                  <a:pt x="4359" y="0"/>
                </a:lnTo>
                <a:lnTo>
                  <a:pt x="4359" y="177"/>
                </a:lnTo>
              </a:path>
            </a:pathLst>
          </a:custGeom>
          <a:solidFill>
            <a:schemeClr val="accent3"/>
          </a:solidFill>
          <a:ln>
            <a:noFill/>
          </a:ln>
          <a:effectLst/>
        </p:spPr>
        <p:txBody>
          <a:bodyPr wrap="none" lIns="34290" tIns="17145" rIns="34290" bIns="17145" anchor="ctr"/>
          <a:lstStyle/>
          <a:p>
            <a:endParaRPr lang="en-US" sz="2400"/>
          </a:p>
        </p:txBody>
      </p:sp>
      <p:sp>
        <p:nvSpPr>
          <p:cNvPr id="17" name="Freeform 1">
            <a:extLst>
              <a:ext uri="{FF2B5EF4-FFF2-40B4-BE49-F238E27FC236}">
                <a16:creationId xmlns="" xmlns:a16="http://schemas.microsoft.com/office/drawing/2014/main" id="{5D19ED3C-6F93-0249-9217-1F842A759FC0}"/>
              </a:ext>
            </a:extLst>
          </p:cNvPr>
          <p:cNvSpPr>
            <a:spLocks noChangeArrowheads="1"/>
          </p:cNvSpPr>
          <p:nvPr/>
        </p:nvSpPr>
        <p:spPr bwMode="auto">
          <a:xfrm>
            <a:off x="4644008" y="1131590"/>
            <a:ext cx="1842571" cy="3654405"/>
          </a:xfrm>
          <a:custGeom>
            <a:avLst/>
            <a:gdLst>
              <a:gd name="T0" fmla="*/ 17436 w 17437"/>
              <a:gd name="T1" fmla="*/ 0 h 11618"/>
              <a:gd name="T2" fmla="*/ 0 w 17437"/>
              <a:gd name="T3" fmla="*/ 0 h 11618"/>
              <a:gd name="T4" fmla="*/ 0 w 17437"/>
              <a:gd name="T5" fmla="*/ 11617 h 11618"/>
              <a:gd name="T6" fmla="*/ 17436 w 17437"/>
              <a:gd name="T7" fmla="*/ 11617 h 11618"/>
              <a:gd name="T8" fmla="*/ 17436 w 17437"/>
              <a:gd name="T9" fmla="*/ 0 h 11618"/>
            </a:gdLst>
            <a:ahLst/>
            <a:cxnLst>
              <a:cxn ang="0">
                <a:pos x="T0" y="T1"/>
              </a:cxn>
              <a:cxn ang="0">
                <a:pos x="T2" y="T3"/>
              </a:cxn>
              <a:cxn ang="0">
                <a:pos x="T4" y="T5"/>
              </a:cxn>
              <a:cxn ang="0">
                <a:pos x="T6" y="T7"/>
              </a:cxn>
              <a:cxn ang="0">
                <a:pos x="T8" y="T9"/>
              </a:cxn>
            </a:cxnLst>
            <a:rect l="0" t="0" r="r" b="b"/>
            <a:pathLst>
              <a:path w="17437" h="11618">
                <a:moveTo>
                  <a:pt x="17436" y="0"/>
                </a:moveTo>
                <a:lnTo>
                  <a:pt x="0" y="0"/>
                </a:lnTo>
                <a:lnTo>
                  <a:pt x="0" y="11617"/>
                </a:lnTo>
                <a:lnTo>
                  <a:pt x="17436" y="11617"/>
                </a:lnTo>
                <a:lnTo>
                  <a:pt x="17436" y="0"/>
                </a:lnTo>
              </a:path>
            </a:pathLst>
          </a:custGeom>
          <a:solidFill>
            <a:schemeClr val="accent4">
              <a:lumMod val="20000"/>
              <a:lumOff val="80000"/>
              <a:alpha val="50000"/>
            </a:schemeClr>
          </a:solidFill>
          <a:ln>
            <a:noFill/>
          </a:ln>
          <a:effectLst/>
        </p:spPr>
        <p:txBody>
          <a:bodyPr wrap="none" lIns="34290" tIns="17145" rIns="34290" bIns="17145" anchor="ctr"/>
          <a:lstStyle/>
          <a:p>
            <a:endParaRPr lang="en-US" sz="2400"/>
          </a:p>
        </p:txBody>
      </p:sp>
      <p:sp>
        <p:nvSpPr>
          <p:cNvPr id="18" name="Freeform 5">
            <a:extLst>
              <a:ext uri="{FF2B5EF4-FFF2-40B4-BE49-F238E27FC236}">
                <a16:creationId xmlns="" xmlns:a16="http://schemas.microsoft.com/office/drawing/2014/main" id="{A3EA69EA-3195-8F4F-B879-5B96E7BA7BD7}"/>
              </a:ext>
            </a:extLst>
          </p:cNvPr>
          <p:cNvSpPr>
            <a:spLocks noChangeArrowheads="1"/>
          </p:cNvSpPr>
          <p:nvPr/>
        </p:nvSpPr>
        <p:spPr bwMode="auto">
          <a:xfrm>
            <a:off x="4644008" y="2139702"/>
            <a:ext cx="1842571" cy="879140"/>
          </a:xfrm>
          <a:custGeom>
            <a:avLst/>
            <a:gdLst>
              <a:gd name="T0" fmla="*/ 4360 w 4361"/>
              <a:gd name="T1" fmla="*/ 2753 h 2754"/>
              <a:gd name="T2" fmla="*/ 0 w 4361"/>
              <a:gd name="T3" fmla="*/ 2753 h 2754"/>
              <a:gd name="T4" fmla="*/ 0 w 4361"/>
              <a:gd name="T5" fmla="*/ 0 h 2754"/>
              <a:gd name="T6" fmla="*/ 4360 w 4361"/>
              <a:gd name="T7" fmla="*/ 0 h 2754"/>
              <a:gd name="T8" fmla="*/ 4360 w 4361"/>
              <a:gd name="T9" fmla="*/ 2753 h 2754"/>
            </a:gdLst>
            <a:ahLst/>
            <a:cxnLst>
              <a:cxn ang="0">
                <a:pos x="T0" y="T1"/>
              </a:cxn>
              <a:cxn ang="0">
                <a:pos x="T2" y="T3"/>
              </a:cxn>
              <a:cxn ang="0">
                <a:pos x="T4" y="T5"/>
              </a:cxn>
              <a:cxn ang="0">
                <a:pos x="T6" y="T7"/>
              </a:cxn>
              <a:cxn ang="0">
                <a:pos x="T8" y="T9"/>
              </a:cxn>
            </a:cxnLst>
            <a:rect l="0" t="0" r="r" b="b"/>
            <a:pathLst>
              <a:path w="4361" h="2754">
                <a:moveTo>
                  <a:pt x="4360" y="2753"/>
                </a:moveTo>
                <a:lnTo>
                  <a:pt x="0" y="2753"/>
                </a:lnTo>
                <a:lnTo>
                  <a:pt x="0" y="0"/>
                </a:lnTo>
                <a:lnTo>
                  <a:pt x="4360" y="0"/>
                </a:lnTo>
                <a:lnTo>
                  <a:pt x="4360" y="2753"/>
                </a:lnTo>
              </a:path>
            </a:pathLst>
          </a:custGeom>
          <a:solidFill>
            <a:schemeClr val="accent4"/>
          </a:solidFill>
          <a:ln>
            <a:noFill/>
          </a:ln>
          <a:effectLst/>
        </p:spPr>
        <p:txBody>
          <a:bodyPr wrap="none" lIns="34290" tIns="17145" rIns="34290" bIns="17145" anchor="ctr"/>
          <a:lstStyle/>
          <a:p>
            <a:endParaRPr lang="en-US" sz="2400"/>
          </a:p>
        </p:txBody>
      </p:sp>
      <p:sp>
        <p:nvSpPr>
          <p:cNvPr id="19" name="Freeform 9">
            <a:extLst>
              <a:ext uri="{FF2B5EF4-FFF2-40B4-BE49-F238E27FC236}">
                <a16:creationId xmlns="" xmlns:a16="http://schemas.microsoft.com/office/drawing/2014/main" id="{1E16E695-BA19-294C-BA6B-69710A95C0B5}"/>
              </a:ext>
            </a:extLst>
          </p:cNvPr>
          <p:cNvSpPr>
            <a:spLocks noChangeArrowheads="1"/>
          </p:cNvSpPr>
          <p:nvPr/>
        </p:nvSpPr>
        <p:spPr bwMode="auto">
          <a:xfrm>
            <a:off x="4642127" y="4801485"/>
            <a:ext cx="1842571" cy="56265"/>
          </a:xfrm>
          <a:custGeom>
            <a:avLst/>
            <a:gdLst>
              <a:gd name="T0" fmla="*/ 4360 w 4361"/>
              <a:gd name="T1" fmla="*/ 177 h 178"/>
              <a:gd name="T2" fmla="*/ 0 w 4361"/>
              <a:gd name="T3" fmla="*/ 177 h 178"/>
              <a:gd name="T4" fmla="*/ 0 w 4361"/>
              <a:gd name="T5" fmla="*/ 0 h 178"/>
              <a:gd name="T6" fmla="*/ 4360 w 4361"/>
              <a:gd name="T7" fmla="*/ 0 h 178"/>
              <a:gd name="T8" fmla="*/ 4360 w 4361"/>
              <a:gd name="T9" fmla="*/ 177 h 178"/>
            </a:gdLst>
            <a:ahLst/>
            <a:cxnLst>
              <a:cxn ang="0">
                <a:pos x="T0" y="T1"/>
              </a:cxn>
              <a:cxn ang="0">
                <a:pos x="T2" y="T3"/>
              </a:cxn>
              <a:cxn ang="0">
                <a:pos x="T4" y="T5"/>
              </a:cxn>
              <a:cxn ang="0">
                <a:pos x="T6" y="T7"/>
              </a:cxn>
              <a:cxn ang="0">
                <a:pos x="T8" y="T9"/>
              </a:cxn>
            </a:cxnLst>
            <a:rect l="0" t="0" r="r" b="b"/>
            <a:pathLst>
              <a:path w="4361" h="178">
                <a:moveTo>
                  <a:pt x="4360" y="177"/>
                </a:moveTo>
                <a:lnTo>
                  <a:pt x="0" y="177"/>
                </a:lnTo>
                <a:lnTo>
                  <a:pt x="0" y="0"/>
                </a:lnTo>
                <a:lnTo>
                  <a:pt x="4360" y="0"/>
                </a:lnTo>
                <a:lnTo>
                  <a:pt x="4360" y="177"/>
                </a:lnTo>
              </a:path>
            </a:pathLst>
          </a:custGeom>
          <a:solidFill>
            <a:schemeClr val="accent4"/>
          </a:solidFill>
          <a:ln>
            <a:noFill/>
          </a:ln>
          <a:effectLst/>
        </p:spPr>
        <p:txBody>
          <a:bodyPr wrap="none" lIns="34290" tIns="17145" rIns="34290" bIns="17145" anchor="ctr"/>
          <a:lstStyle/>
          <a:p>
            <a:endParaRPr lang="en-US" sz="2400"/>
          </a:p>
        </p:txBody>
      </p:sp>
      <p:sp>
        <p:nvSpPr>
          <p:cNvPr id="21" name="TextBox 20">
            <a:extLst>
              <a:ext uri="{FF2B5EF4-FFF2-40B4-BE49-F238E27FC236}">
                <a16:creationId xmlns="" xmlns:a16="http://schemas.microsoft.com/office/drawing/2014/main" id="{5934B073-AD1E-5E46-BB5B-BF0DDF89307B}"/>
              </a:ext>
            </a:extLst>
          </p:cNvPr>
          <p:cNvSpPr txBox="1"/>
          <p:nvPr/>
        </p:nvSpPr>
        <p:spPr>
          <a:xfrm>
            <a:off x="827331" y="1789037"/>
            <a:ext cx="1260607" cy="219291"/>
          </a:xfrm>
          <a:prstGeom prst="rect">
            <a:avLst/>
          </a:prstGeom>
          <a:noFill/>
        </p:spPr>
        <p:txBody>
          <a:bodyPr wrap="none" lIns="34290" tIns="17145" rIns="34290" bIns="17145" rtlCol="0" anchor="ctr">
            <a:spAutoFit/>
          </a:bodyPr>
          <a:lstStyle/>
          <a:p>
            <a:pPr algn="ctr"/>
            <a:r>
              <a:rPr lang="en-US" sz="1200" b="1" dirty="0" err="1" smtClean="0">
                <a:solidFill>
                  <a:schemeClr val="accent2"/>
                </a:solidFill>
                <a:latin typeface="Poppins SemiBold" pitchFamily="2" charset="77"/>
                <a:ea typeface="League Spartan" charset="0"/>
                <a:cs typeface="Poppins SemiBold" pitchFamily="2" charset="77"/>
              </a:rPr>
              <a:t>Proceso</a:t>
            </a:r>
            <a:r>
              <a:rPr lang="en-US" sz="1200" b="1" dirty="0" smtClean="0">
                <a:solidFill>
                  <a:schemeClr val="accent2"/>
                </a:solidFill>
                <a:latin typeface="Poppins SemiBold" pitchFamily="2" charset="77"/>
                <a:ea typeface="League Spartan" charset="0"/>
                <a:cs typeface="Poppins SemiBold" pitchFamily="2" charset="77"/>
              </a:rPr>
              <a:t> Auditor</a:t>
            </a:r>
            <a:endParaRPr lang="en-US" sz="1200" b="1" dirty="0">
              <a:solidFill>
                <a:schemeClr val="accent2"/>
              </a:solidFill>
              <a:latin typeface="Poppins SemiBold" pitchFamily="2" charset="77"/>
              <a:ea typeface="League Spartan" charset="0"/>
              <a:cs typeface="Poppins SemiBold" pitchFamily="2" charset="77"/>
            </a:endParaRPr>
          </a:p>
        </p:txBody>
      </p:sp>
      <p:sp>
        <p:nvSpPr>
          <p:cNvPr id="22" name="TextBox 21">
            <a:extLst>
              <a:ext uri="{FF2B5EF4-FFF2-40B4-BE49-F238E27FC236}">
                <a16:creationId xmlns="" xmlns:a16="http://schemas.microsoft.com/office/drawing/2014/main" id="{98A83D9A-28C5-1749-9FB4-D1CFE8080788}"/>
              </a:ext>
            </a:extLst>
          </p:cNvPr>
          <p:cNvSpPr txBox="1"/>
          <p:nvPr/>
        </p:nvSpPr>
        <p:spPr>
          <a:xfrm>
            <a:off x="2627784" y="1707654"/>
            <a:ext cx="1790018" cy="403957"/>
          </a:xfrm>
          <a:prstGeom prst="rect">
            <a:avLst/>
          </a:prstGeom>
          <a:noFill/>
        </p:spPr>
        <p:txBody>
          <a:bodyPr wrap="square" lIns="34290" tIns="17145" rIns="34290" bIns="17145" rtlCol="0" anchor="ctr">
            <a:spAutoFit/>
          </a:bodyPr>
          <a:lstStyle/>
          <a:p>
            <a:pPr algn="ctr"/>
            <a:r>
              <a:rPr lang="en-US" sz="1200" b="1" dirty="0" err="1" smtClean="0">
                <a:solidFill>
                  <a:schemeClr val="accent3"/>
                </a:solidFill>
                <a:latin typeface="Poppins SemiBold" pitchFamily="2" charset="77"/>
                <a:ea typeface="League Spartan" charset="0"/>
                <a:cs typeface="Poppins SemiBold" pitchFamily="2" charset="77"/>
              </a:rPr>
              <a:t>Proceso</a:t>
            </a:r>
            <a:r>
              <a:rPr lang="en-US" sz="1200" b="1" dirty="0" smtClean="0">
                <a:solidFill>
                  <a:schemeClr val="accent3"/>
                </a:solidFill>
                <a:latin typeface="Poppins SemiBold" pitchFamily="2" charset="77"/>
                <a:ea typeface="League Spartan" charset="0"/>
                <a:cs typeface="Poppins SemiBold" pitchFamily="2" charset="77"/>
              </a:rPr>
              <a:t> de </a:t>
            </a:r>
            <a:r>
              <a:rPr lang="en-US" sz="1200" b="1" dirty="0" err="1" smtClean="0">
                <a:solidFill>
                  <a:schemeClr val="accent3"/>
                </a:solidFill>
                <a:latin typeface="Poppins SemiBold" pitchFamily="2" charset="77"/>
                <a:ea typeface="League Spartan" charset="0"/>
                <a:cs typeface="Poppins SemiBold" pitchFamily="2" charset="77"/>
              </a:rPr>
              <a:t>Responsabilidad</a:t>
            </a:r>
            <a:r>
              <a:rPr lang="en-US" sz="1200" b="1" dirty="0" smtClean="0">
                <a:solidFill>
                  <a:schemeClr val="accent3"/>
                </a:solidFill>
                <a:latin typeface="Poppins SemiBold" pitchFamily="2" charset="77"/>
                <a:ea typeface="League Spartan" charset="0"/>
                <a:cs typeface="Poppins SemiBold" pitchFamily="2" charset="77"/>
              </a:rPr>
              <a:t> Fiscal</a:t>
            </a:r>
            <a:endParaRPr lang="en-US" sz="1200" b="1" dirty="0">
              <a:solidFill>
                <a:schemeClr val="accent3"/>
              </a:solidFill>
              <a:latin typeface="Poppins SemiBold" pitchFamily="2" charset="77"/>
              <a:ea typeface="League Spartan" charset="0"/>
              <a:cs typeface="Poppins SemiBold" pitchFamily="2" charset="77"/>
            </a:endParaRPr>
          </a:p>
        </p:txBody>
      </p:sp>
      <p:sp>
        <p:nvSpPr>
          <p:cNvPr id="23" name="TextBox 22">
            <a:extLst>
              <a:ext uri="{FF2B5EF4-FFF2-40B4-BE49-F238E27FC236}">
                <a16:creationId xmlns="" xmlns:a16="http://schemas.microsoft.com/office/drawing/2014/main" id="{54358F40-0600-7842-8370-92E1DA00A55C}"/>
              </a:ext>
            </a:extLst>
          </p:cNvPr>
          <p:cNvSpPr txBox="1"/>
          <p:nvPr/>
        </p:nvSpPr>
        <p:spPr>
          <a:xfrm>
            <a:off x="4644009" y="1685697"/>
            <a:ext cx="1800200" cy="403957"/>
          </a:xfrm>
          <a:prstGeom prst="rect">
            <a:avLst/>
          </a:prstGeom>
          <a:noFill/>
        </p:spPr>
        <p:txBody>
          <a:bodyPr wrap="square" lIns="34290" tIns="17145" rIns="34290" bIns="17145" rtlCol="0" anchor="ctr">
            <a:spAutoFit/>
          </a:bodyPr>
          <a:lstStyle/>
          <a:p>
            <a:pPr algn="ctr"/>
            <a:r>
              <a:rPr lang="en-US" sz="1200" b="1" dirty="0" err="1" smtClean="0">
                <a:solidFill>
                  <a:schemeClr val="accent4"/>
                </a:solidFill>
                <a:latin typeface="Poppins SemiBold" pitchFamily="2" charset="77"/>
                <a:ea typeface="League Spartan" charset="0"/>
                <a:cs typeface="Poppins SemiBold" pitchFamily="2" charset="77"/>
              </a:rPr>
              <a:t>Proceso</a:t>
            </a:r>
            <a:r>
              <a:rPr lang="en-US" sz="1200" b="1" dirty="0" smtClean="0">
                <a:solidFill>
                  <a:schemeClr val="accent4"/>
                </a:solidFill>
                <a:latin typeface="Poppins SemiBold" pitchFamily="2" charset="77"/>
                <a:ea typeface="League Spartan" charset="0"/>
                <a:cs typeface="Poppins SemiBold" pitchFamily="2" charset="77"/>
              </a:rPr>
              <a:t> </a:t>
            </a:r>
            <a:r>
              <a:rPr lang="en-US" sz="1200" b="1" dirty="0" err="1" smtClean="0">
                <a:solidFill>
                  <a:schemeClr val="accent4"/>
                </a:solidFill>
                <a:latin typeface="Poppins SemiBold" pitchFamily="2" charset="77"/>
                <a:ea typeface="League Spartan" charset="0"/>
                <a:cs typeface="Poppins SemiBold" pitchFamily="2" charset="77"/>
              </a:rPr>
              <a:t>Administrativo</a:t>
            </a:r>
            <a:r>
              <a:rPr lang="en-US" sz="1200" b="1" dirty="0" smtClean="0">
                <a:solidFill>
                  <a:schemeClr val="accent4"/>
                </a:solidFill>
                <a:latin typeface="Poppins SemiBold" pitchFamily="2" charset="77"/>
                <a:ea typeface="League Spartan" charset="0"/>
                <a:cs typeface="Poppins SemiBold" pitchFamily="2" charset="77"/>
              </a:rPr>
              <a:t> </a:t>
            </a:r>
            <a:r>
              <a:rPr lang="en-US" sz="1200" b="1" dirty="0" err="1" smtClean="0">
                <a:solidFill>
                  <a:schemeClr val="accent4"/>
                </a:solidFill>
                <a:latin typeface="Poppins SemiBold" pitchFamily="2" charset="77"/>
                <a:ea typeface="League Spartan" charset="0"/>
                <a:cs typeface="Poppins SemiBold" pitchFamily="2" charset="77"/>
              </a:rPr>
              <a:t>Sancionatorio</a:t>
            </a:r>
            <a:r>
              <a:rPr lang="en-US" sz="1200" b="1" dirty="0" smtClean="0">
                <a:solidFill>
                  <a:schemeClr val="accent4"/>
                </a:solidFill>
                <a:latin typeface="Poppins SemiBold" pitchFamily="2" charset="77"/>
                <a:ea typeface="League Spartan" charset="0"/>
                <a:cs typeface="Poppins SemiBold" pitchFamily="2" charset="77"/>
              </a:rPr>
              <a:t> Fiscal</a:t>
            </a:r>
            <a:endParaRPr lang="en-US" sz="1200" b="1" dirty="0">
              <a:solidFill>
                <a:schemeClr val="accent4"/>
              </a:solidFill>
              <a:latin typeface="Poppins SemiBold" pitchFamily="2" charset="77"/>
              <a:ea typeface="League Spartan" charset="0"/>
              <a:cs typeface="Poppins SemiBold" pitchFamily="2" charset="77"/>
            </a:endParaRPr>
          </a:p>
        </p:txBody>
      </p:sp>
      <p:sp>
        <p:nvSpPr>
          <p:cNvPr id="25" name="TextBox 24">
            <a:extLst>
              <a:ext uri="{FF2B5EF4-FFF2-40B4-BE49-F238E27FC236}">
                <a16:creationId xmlns="" xmlns:a16="http://schemas.microsoft.com/office/drawing/2014/main" id="{F0D2756B-AAF3-3547-93EE-1807116CB91C}"/>
              </a:ext>
            </a:extLst>
          </p:cNvPr>
          <p:cNvSpPr txBox="1"/>
          <p:nvPr/>
        </p:nvSpPr>
        <p:spPr>
          <a:xfrm>
            <a:off x="1102168" y="2365832"/>
            <a:ext cx="710921" cy="419346"/>
          </a:xfrm>
          <a:prstGeom prst="rect">
            <a:avLst/>
          </a:prstGeom>
          <a:noFill/>
        </p:spPr>
        <p:txBody>
          <a:bodyPr wrap="none" lIns="34290" tIns="17145" rIns="34290" bIns="17145" rtlCol="0" anchor="ctr">
            <a:spAutoFit/>
          </a:bodyPr>
          <a:lstStyle/>
          <a:p>
            <a:pPr algn="ctr"/>
            <a:r>
              <a:rPr lang="en-US" sz="2500" b="1" dirty="0" smtClean="0">
                <a:solidFill>
                  <a:schemeClr val="bg1"/>
                </a:solidFill>
                <a:latin typeface="Poppins SemiBold" pitchFamily="2" charset="77"/>
                <a:ea typeface="League Spartan" charset="0"/>
                <a:cs typeface="Poppins SemiBold" pitchFamily="2" charset="77"/>
              </a:rPr>
              <a:t>22%</a:t>
            </a:r>
            <a:endParaRPr lang="en-US" sz="2500" b="1" dirty="0">
              <a:solidFill>
                <a:schemeClr val="bg1"/>
              </a:solidFill>
              <a:latin typeface="Poppins SemiBold" pitchFamily="2" charset="77"/>
              <a:ea typeface="League Spartan" charset="0"/>
              <a:cs typeface="Poppins SemiBold" pitchFamily="2" charset="77"/>
            </a:endParaRPr>
          </a:p>
        </p:txBody>
      </p:sp>
      <p:sp>
        <p:nvSpPr>
          <p:cNvPr id="26" name="TextBox 25">
            <a:extLst>
              <a:ext uri="{FF2B5EF4-FFF2-40B4-BE49-F238E27FC236}">
                <a16:creationId xmlns="" xmlns:a16="http://schemas.microsoft.com/office/drawing/2014/main" id="{3B8C98D4-9194-EB48-B8A7-8CC06FB21759}"/>
              </a:ext>
            </a:extLst>
          </p:cNvPr>
          <p:cNvSpPr txBox="1"/>
          <p:nvPr/>
        </p:nvSpPr>
        <p:spPr>
          <a:xfrm>
            <a:off x="3155062" y="2365832"/>
            <a:ext cx="710921" cy="419346"/>
          </a:xfrm>
          <a:prstGeom prst="rect">
            <a:avLst/>
          </a:prstGeom>
          <a:noFill/>
        </p:spPr>
        <p:txBody>
          <a:bodyPr wrap="none" lIns="34290" tIns="17145" rIns="34290" bIns="17145" rtlCol="0" anchor="ctr">
            <a:spAutoFit/>
          </a:bodyPr>
          <a:lstStyle/>
          <a:p>
            <a:pPr algn="ctr"/>
            <a:r>
              <a:rPr lang="en-US" sz="2500" b="1" dirty="0" smtClean="0">
                <a:solidFill>
                  <a:schemeClr val="bg1"/>
                </a:solidFill>
                <a:latin typeface="Poppins SemiBold" pitchFamily="2" charset="77"/>
                <a:ea typeface="League Spartan" charset="0"/>
                <a:cs typeface="Poppins SemiBold" pitchFamily="2" charset="77"/>
              </a:rPr>
              <a:t>12%</a:t>
            </a:r>
            <a:endParaRPr lang="en-US" sz="2500" b="1" dirty="0">
              <a:solidFill>
                <a:schemeClr val="bg1"/>
              </a:solidFill>
              <a:latin typeface="Poppins SemiBold" pitchFamily="2" charset="77"/>
              <a:ea typeface="League Spartan" charset="0"/>
              <a:cs typeface="Poppins SemiBold" pitchFamily="2" charset="77"/>
            </a:endParaRPr>
          </a:p>
        </p:txBody>
      </p:sp>
      <p:sp>
        <p:nvSpPr>
          <p:cNvPr id="27" name="TextBox 26">
            <a:extLst>
              <a:ext uri="{FF2B5EF4-FFF2-40B4-BE49-F238E27FC236}">
                <a16:creationId xmlns="" xmlns:a16="http://schemas.microsoft.com/office/drawing/2014/main" id="{44CF8587-8D48-E742-B968-1E41E6D6AA16}"/>
              </a:ext>
            </a:extLst>
          </p:cNvPr>
          <p:cNvSpPr txBox="1"/>
          <p:nvPr/>
        </p:nvSpPr>
        <p:spPr>
          <a:xfrm>
            <a:off x="5298979" y="2365832"/>
            <a:ext cx="532618" cy="419346"/>
          </a:xfrm>
          <a:prstGeom prst="rect">
            <a:avLst/>
          </a:prstGeom>
          <a:noFill/>
        </p:spPr>
        <p:txBody>
          <a:bodyPr wrap="none" lIns="34290" tIns="17145" rIns="34290" bIns="17145" rtlCol="0" anchor="ctr">
            <a:spAutoFit/>
          </a:bodyPr>
          <a:lstStyle/>
          <a:p>
            <a:pPr algn="ctr"/>
            <a:r>
              <a:rPr lang="en-US" sz="2500" b="1" dirty="0" smtClean="0">
                <a:solidFill>
                  <a:schemeClr val="bg1"/>
                </a:solidFill>
                <a:latin typeface="Poppins SemiBold" pitchFamily="2" charset="77"/>
                <a:ea typeface="League Spartan" charset="0"/>
                <a:cs typeface="Poppins SemiBold" pitchFamily="2" charset="77"/>
              </a:rPr>
              <a:t>3%</a:t>
            </a:r>
            <a:endParaRPr lang="en-US" sz="2500" b="1" dirty="0">
              <a:solidFill>
                <a:schemeClr val="bg1"/>
              </a:solidFill>
              <a:latin typeface="Poppins SemiBold" pitchFamily="2" charset="77"/>
              <a:ea typeface="League Spartan" charset="0"/>
              <a:cs typeface="Poppins SemiBold" pitchFamily="2" charset="77"/>
            </a:endParaRPr>
          </a:p>
        </p:txBody>
      </p:sp>
      <p:sp>
        <p:nvSpPr>
          <p:cNvPr id="45" name="Freeform 150"/>
          <p:cNvSpPr>
            <a:spLocks noEditPoints="1"/>
          </p:cNvSpPr>
          <p:nvPr/>
        </p:nvSpPr>
        <p:spPr bwMode="auto">
          <a:xfrm>
            <a:off x="1115616" y="1347615"/>
            <a:ext cx="432048" cy="432048"/>
          </a:xfrm>
          <a:custGeom>
            <a:avLst/>
            <a:gdLst>
              <a:gd name="T0" fmla="*/ 138 w 176"/>
              <a:gd name="T1" fmla="*/ 133 h 176"/>
              <a:gd name="T2" fmla="*/ 152 w 176"/>
              <a:gd name="T3" fmla="*/ 96 h 176"/>
              <a:gd name="T4" fmla="*/ 96 w 176"/>
              <a:gd name="T5" fmla="*/ 40 h 176"/>
              <a:gd name="T6" fmla="*/ 40 w 176"/>
              <a:gd name="T7" fmla="*/ 96 h 176"/>
              <a:gd name="T8" fmla="*/ 96 w 176"/>
              <a:gd name="T9" fmla="*/ 152 h 176"/>
              <a:gd name="T10" fmla="*/ 133 w 176"/>
              <a:gd name="T11" fmla="*/ 138 h 176"/>
              <a:gd name="T12" fmla="*/ 138 w 176"/>
              <a:gd name="T13" fmla="*/ 144 h 176"/>
              <a:gd name="T14" fmla="*/ 138 w 176"/>
              <a:gd name="T15" fmla="*/ 144 h 176"/>
              <a:gd name="T16" fmla="*/ 138 w 176"/>
              <a:gd name="T17" fmla="*/ 144 h 176"/>
              <a:gd name="T18" fmla="*/ 169 w 176"/>
              <a:gd name="T19" fmla="*/ 175 h 176"/>
              <a:gd name="T20" fmla="*/ 172 w 176"/>
              <a:gd name="T21" fmla="*/ 176 h 176"/>
              <a:gd name="T22" fmla="*/ 176 w 176"/>
              <a:gd name="T23" fmla="*/ 172 h 176"/>
              <a:gd name="T24" fmla="*/ 175 w 176"/>
              <a:gd name="T25" fmla="*/ 169 h 176"/>
              <a:gd name="T26" fmla="*/ 138 w 176"/>
              <a:gd name="T27" fmla="*/ 133 h 176"/>
              <a:gd name="T28" fmla="*/ 96 w 176"/>
              <a:gd name="T29" fmla="*/ 144 h 176"/>
              <a:gd name="T30" fmla="*/ 48 w 176"/>
              <a:gd name="T31" fmla="*/ 96 h 176"/>
              <a:gd name="T32" fmla="*/ 96 w 176"/>
              <a:gd name="T33" fmla="*/ 48 h 176"/>
              <a:gd name="T34" fmla="*/ 144 w 176"/>
              <a:gd name="T35" fmla="*/ 96 h 176"/>
              <a:gd name="T36" fmla="*/ 96 w 176"/>
              <a:gd name="T37" fmla="*/ 144 h 176"/>
              <a:gd name="T38" fmla="*/ 160 w 176"/>
              <a:gd name="T39" fmla="*/ 16 h 176"/>
              <a:gd name="T40" fmla="*/ 88 w 176"/>
              <a:gd name="T41" fmla="*/ 16 h 176"/>
              <a:gd name="T42" fmla="*/ 56 w 176"/>
              <a:gd name="T43" fmla="*/ 0 h 176"/>
              <a:gd name="T44" fmla="*/ 16 w 176"/>
              <a:gd name="T45" fmla="*/ 0 h 176"/>
              <a:gd name="T46" fmla="*/ 0 w 176"/>
              <a:gd name="T47" fmla="*/ 16 h 176"/>
              <a:gd name="T48" fmla="*/ 0 w 176"/>
              <a:gd name="T49" fmla="*/ 128 h 176"/>
              <a:gd name="T50" fmla="*/ 16 w 176"/>
              <a:gd name="T51" fmla="*/ 144 h 176"/>
              <a:gd name="T52" fmla="*/ 54 w 176"/>
              <a:gd name="T53" fmla="*/ 144 h 176"/>
              <a:gd name="T54" fmla="*/ 46 w 176"/>
              <a:gd name="T55" fmla="*/ 136 h 176"/>
              <a:gd name="T56" fmla="*/ 16 w 176"/>
              <a:gd name="T57" fmla="*/ 136 h 176"/>
              <a:gd name="T58" fmla="*/ 8 w 176"/>
              <a:gd name="T59" fmla="*/ 128 h 176"/>
              <a:gd name="T60" fmla="*/ 8 w 176"/>
              <a:gd name="T61" fmla="*/ 48 h 176"/>
              <a:gd name="T62" fmla="*/ 54 w 176"/>
              <a:gd name="T63" fmla="*/ 48 h 176"/>
              <a:gd name="T64" fmla="*/ 65 w 176"/>
              <a:gd name="T65" fmla="*/ 40 h 176"/>
              <a:gd name="T66" fmla="*/ 8 w 176"/>
              <a:gd name="T67" fmla="*/ 40 h 176"/>
              <a:gd name="T68" fmla="*/ 8 w 176"/>
              <a:gd name="T69" fmla="*/ 16 h 176"/>
              <a:gd name="T70" fmla="*/ 16 w 176"/>
              <a:gd name="T71" fmla="*/ 8 h 176"/>
              <a:gd name="T72" fmla="*/ 56 w 176"/>
              <a:gd name="T73" fmla="*/ 8 h 176"/>
              <a:gd name="T74" fmla="*/ 88 w 176"/>
              <a:gd name="T75" fmla="*/ 24 h 176"/>
              <a:gd name="T76" fmla="*/ 160 w 176"/>
              <a:gd name="T77" fmla="*/ 24 h 176"/>
              <a:gd name="T78" fmla="*/ 168 w 176"/>
              <a:gd name="T79" fmla="*/ 32 h 176"/>
              <a:gd name="T80" fmla="*/ 168 w 176"/>
              <a:gd name="T81" fmla="*/ 40 h 176"/>
              <a:gd name="T82" fmla="*/ 127 w 176"/>
              <a:gd name="T83" fmla="*/ 40 h 176"/>
              <a:gd name="T84" fmla="*/ 138 w 176"/>
              <a:gd name="T85" fmla="*/ 48 h 176"/>
              <a:gd name="T86" fmla="*/ 168 w 176"/>
              <a:gd name="T87" fmla="*/ 48 h 176"/>
              <a:gd name="T88" fmla="*/ 168 w 176"/>
              <a:gd name="T89" fmla="*/ 128 h 176"/>
              <a:gd name="T90" fmla="*/ 160 w 176"/>
              <a:gd name="T91" fmla="*/ 136 h 176"/>
              <a:gd name="T92" fmla="*/ 153 w 176"/>
              <a:gd name="T93" fmla="*/ 136 h 176"/>
              <a:gd name="T94" fmla="*/ 161 w 176"/>
              <a:gd name="T95" fmla="*/ 144 h 176"/>
              <a:gd name="T96" fmla="*/ 176 w 176"/>
              <a:gd name="T97" fmla="*/ 128 h 176"/>
              <a:gd name="T98" fmla="*/ 176 w 176"/>
              <a:gd name="T99" fmla="*/ 32 h 176"/>
              <a:gd name="T100" fmla="*/ 160 w 176"/>
              <a:gd name="T10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 h="176">
                <a:moveTo>
                  <a:pt x="138" y="133"/>
                </a:moveTo>
                <a:cubicBezTo>
                  <a:pt x="147" y="123"/>
                  <a:pt x="152" y="110"/>
                  <a:pt x="152" y="96"/>
                </a:cubicBezTo>
                <a:cubicBezTo>
                  <a:pt x="152" y="65"/>
                  <a:pt x="127" y="40"/>
                  <a:pt x="96" y="40"/>
                </a:cubicBezTo>
                <a:cubicBezTo>
                  <a:pt x="65" y="40"/>
                  <a:pt x="40" y="65"/>
                  <a:pt x="40" y="96"/>
                </a:cubicBezTo>
                <a:cubicBezTo>
                  <a:pt x="40" y="127"/>
                  <a:pt x="65" y="152"/>
                  <a:pt x="96" y="152"/>
                </a:cubicBezTo>
                <a:cubicBezTo>
                  <a:pt x="110" y="152"/>
                  <a:pt x="123" y="147"/>
                  <a:pt x="133" y="138"/>
                </a:cubicBezTo>
                <a:cubicBezTo>
                  <a:pt x="138" y="144"/>
                  <a:pt x="138" y="144"/>
                  <a:pt x="138" y="144"/>
                </a:cubicBezTo>
                <a:cubicBezTo>
                  <a:pt x="138" y="144"/>
                  <a:pt x="138" y="144"/>
                  <a:pt x="138" y="144"/>
                </a:cubicBezTo>
                <a:cubicBezTo>
                  <a:pt x="138" y="144"/>
                  <a:pt x="138" y="144"/>
                  <a:pt x="138" y="144"/>
                </a:cubicBezTo>
                <a:cubicBezTo>
                  <a:pt x="169" y="175"/>
                  <a:pt x="169" y="175"/>
                  <a:pt x="169" y="175"/>
                </a:cubicBezTo>
                <a:cubicBezTo>
                  <a:pt x="170" y="176"/>
                  <a:pt x="171" y="176"/>
                  <a:pt x="172" y="176"/>
                </a:cubicBezTo>
                <a:cubicBezTo>
                  <a:pt x="174" y="176"/>
                  <a:pt x="176" y="174"/>
                  <a:pt x="176" y="172"/>
                </a:cubicBezTo>
                <a:cubicBezTo>
                  <a:pt x="176" y="171"/>
                  <a:pt x="176" y="170"/>
                  <a:pt x="175" y="169"/>
                </a:cubicBezTo>
                <a:lnTo>
                  <a:pt x="138" y="133"/>
                </a:lnTo>
                <a:close/>
                <a:moveTo>
                  <a:pt x="96" y="144"/>
                </a:moveTo>
                <a:cubicBezTo>
                  <a:pt x="69" y="144"/>
                  <a:pt x="48" y="123"/>
                  <a:pt x="48" y="96"/>
                </a:cubicBezTo>
                <a:cubicBezTo>
                  <a:pt x="48" y="69"/>
                  <a:pt x="69" y="48"/>
                  <a:pt x="96" y="48"/>
                </a:cubicBezTo>
                <a:cubicBezTo>
                  <a:pt x="123" y="48"/>
                  <a:pt x="144" y="69"/>
                  <a:pt x="144" y="96"/>
                </a:cubicBezTo>
                <a:cubicBezTo>
                  <a:pt x="144" y="123"/>
                  <a:pt x="123" y="144"/>
                  <a:pt x="96" y="144"/>
                </a:cubicBezTo>
                <a:moveTo>
                  <a:pt x="160" y="16"/>
                </a:moveTo>
                <a:cubicBezTo>
                  <a:pt x="88" y="16"/>
                  <a:pt x="88" y="16"/>
                  <a:pt x="88" y="16"/>
                </a:cubicBezTo>
                <a:cubicBezTo>
                  <a:pt x="72" y="16"/>
                  <a:pt x="72" y="0"/>
                  <a:pt x="56" y="0"/>
                </a:cubicBezTo>
                <a:cubicBezTo>
                  <a:pt x="16" y="0"/>
                  <a:pt x="16" y="0"/>
                  <a:pt x="16" y="0"/>
                </a:cubicBezTo>
                <a:cubicBezTo>
                  <a:pt x="7" y="0"/>
                  <a:pt x="0" y="7"/>
                  <a:pt x="0" y="16"/>
                </a:cubicBezTo>
                <a:cubicBezTo>
                  <a:pt x="0" y="128"/>
                  <a:pt x="0" y="128"/>
                  <a:pt x="0" y="128"/>
                </a:cubicBezTo>
                <a:cubicBezTo>
                  <a:pt x="0" y="137"/>
                  <a:pt x="7" y="144"/>
                  <a:pt x="16" y="144"/>
                </a:cubicBezTo>
                <a:cubicBezTo>
                  <a:pt x="54" y="144"/>
                  <a:pt x="54" y="144"/>
                  <a:pt x="54" y="144"/>
                </a:cubicBezTo>
                <a:cubicBezTo>
                  <a:pt x="51" y="142"/>
                  <a:pt x="48" y="139"/>
                  <a:pt x="46" y="136"/>
                </a:cubicBezTo>
                <a:cubicBezTo>
                  <a:pt x="16" y="136"/>
                  <a:pt x="16" y="136"/>
                  <a:pt x="16" y="136"/>
                </a:cubicBezTo>
                <a:cubicBezTo>
                  <a:pt x="12" y="136"/>
                  <a:pt x="8" y="132"/>
                  <a:pt x="8" y="128"/>
                </a:cubicBezTo>
                <a:cubicBezTo>
                  <a:pt x="8" y="48"/>
                  <a:pt x="8" y="48"/>
                  <a:pt x="8" y="48"/>
                </a:cubicBezTo>
                <a:cubicBezTo>
                  <a:pt x="54" y="48"/>
                  <a:pt x="54" y="48"/>
                  <a:pt x="54" y="48"/>
                </a:cubicBezTo>
                <a:cubicBezTo>
                  <a:pt x="57" y="45"/>
                  <a:pt x="61" y="42"/>
                  <a:pt x="65" y="40"/>
                </a:cubicBez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4" y="24"/>
                  <a:pt x="168" y="28"/>
                  <a:pt x="168" y="32"/>
                </a:cubicBezTo>
                <a:cubicBezTo>
                  <a:pt x="168" y="40"/>
                  <a:pt x="168" y="40"/>
                  <a:pt x="168" y="40"/>
                </a:cubicBezTo>
                <a:cubicBezTo>
                  <a:pt x="127" y="40"/>
                  <a:pt x="127" y="40"/>
                  <a:pt x="127" y="40"/>
                </a:cubicBezTo>
                <a:cubicBezTo>
                  <a:pt x="131" y="42"/>
                  <a:pt x="135" y="45"/>
                  <a:pt x="138" y="48"/>
                </a:cubicBezTo>
                <a:cubicBezTo>
                  <a:pt x="168" y="48"/>
                  <a:pt x="168" y="48"/>
                  <a:pt x="168" y="48"/>
                </a:cubicBezTo>
                <a:cubicBezTo>
                  <a:pt x="168" y="128"/>
                  <a:pt x="168" y="128"/>
                  <a:pt x="168" y="128"/>
                </a:cubicBezTo>
                <a:cubicBezTo>
                  <a:pt x="168" y="132"/>
                  <a:pt x="164" y="136"/>
                  <a:pt x="160" y="136"/>
                </a:cubicBezTo>
                <a:cubicBezTo>
                  <a:pt x="153" y="136"/>
                  <a:pt x="153" y="136"/>
                  <a:pt x="153" y="136"/>
                </a:cubicBezTo>
                <a:cubicBezTo>
                  <a:pt x="161" y="144"/>
                  <a:pt x="161" y="144"/>
                  <a:pt x="161" y="144"/>
                </a:cubicBezTo>
                <a:cubicBezTo>
                  <a:pt x="169" y="143"/>
                  <a:pt x="176" y="137"/>
                  <a:pt x="176" y="128"/>
                </a:cubicBezTo>
                <a:cubicBezTo>
                  <a:pt x="176" y="32"/>
                  <a:pt x="176" y="32"/>
                  <a:pt x="176" y="32"/>
                </a:cubicBezTo>
                <a:cubicBezTo>
                  <a:pt x="176" y="23"/>
                  <a:pt x="169" y="16"/>
                  <a:pt x="160" y="16"/>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52"/>
          <p:cNvSpPr>
            <a:spLocks noEditPoints="1"/>
          </p:cNvSpPr>
          <p:nvPr/>
        </p:nvSpPr>
        <p:spPr bwMode="auto">
          <a:xfrm>
            <a:off x="3347864" y="1347614"/>
            <a:ext cx="360040" cy="288032"/>
          </a:xfrm>
          <a:custGeom>
            <a:avLst/>
            <a:gdLst>
              <a:gd name="T0" fmla="*/ 32 w 176"/>
              <a:gd name="T1" fmla="*/ 52 h 128"/>
              <a:gd name="T2" fmla="*/ 48 w 176"/>
              <a:gd name="T3" fmla="*/ 52 h 128"/>
              <a:gd name="T4" fmla="*/ 140 w 176"/>
              <a:gd name="T5" fmla="*/ 8 h 128"/>
              <a:gd name="T6" fmla="*/ 36 w 176"/>
              <a:gd name="T7" fmla="*/ 0 h 128"/>
              <a:gd name="T8" fmla="*/ 20 w 176"/>
              <a:gd name="T9" fmla="*/ 24 h 128"/>
              <a:gd name="T10" fmla="*/ 156 w 176"/>
              <a:gd name="T11" fmla="*/ 16 h 128"/>
              <a:gd name="T12" fmla="*/ 20 w 176"/>
              <a:gd name="T13" fmla="*/ 24 h 128"/>
              <a:gd name="T14" fmla="*/ 0 w 176"/>
              <a:gd name="T15" fmla="*/ 40 h 128"/>
              <a:gd name="T16" fmla="*/ 168 w 176"/>
              <a:gd name="T17" fmla="*/ 128 h 128"/>
              <a:gd name="T18" fmla="*/ 168 w 176"/>
              <a:gd name="T19" fmla="*/ 32 h 128"/>
              <a:gd name="T20" fmla="*/ 12 w 176"/>
              <a:gd name="T21" fmla="*/ 48 h 128"/>
              <a:gd name="T22" fmla="*/ 12 w 176"/>
              <a:gd name="T23" fmla="*/ 120 h 128"/>
              <a:gd name="T24" fmla="*/ 16 w 176"/>
              <a:gd name="T25" fmla="*/ 116 h 128"/>
              <a:gd name="T26" fmla="*/ 160 w 176"/>
              <a:gd name="T27" fmla="*/ 116 h 128"/>
              <a:gd name="T28" fmla="*/ 164 w 176"/>
              <a:gd name="T29" fmla="*/ 120 h 128"/>
              <a:gd name="T30" fmla="*/ 152 w 176"/>
              <a:gd name="T31" fmla="*/ 116 h 128"/>
              <a:gd name="T32" fmla="*/ 24 w 176"/>
              <a:gd name="T33" fmla="*/ 116 h 128"/>
              <a:gd name="T34" fmla="*/ 8 w 176"/>
              <a:gd name="T35" fmla="*/ 55 h 128"/>
              <a:gd name="T36" fmla="*/ 23 w 176"/>
              <a:gd name="T37" fmla="*/ 40 h 128"/>
              <a:gd name="T38" fmla="*/ 164 w 176"/>
              <a:gd name="T39" fmla="*/ 56 h 128"/>
              <a:gd name="T40" fmla="*/ 164 w 176"/>
              <a:gd name="T41" fmla="*/ 48 h 128"/>
              <a:gd name="T42" fmla="*/ 168 w 176"/>
              <a:gd name="T43" fmla="*/ 44 h 128"/>
              <a:gd name="T44" fmla="*/ 132 w 176"/>
              <a:gd name="T45" fmla="*/ 104 h 128"/>
              <a:gd name="T46" fmla="*/ 140 w 176"/>
              <a:gd name="T47" fmla="*/ 112 h 128"/>
              <a:gd name="T48" fmla="*/ 88 w 176"/>
              <a:gd name="T49" fmla="*/ 48 h 128"/>
              <a:gd name="T50" fmla="*/ 120 w 176"/>
              <a:gd name="T51" fmla="*/ 80 h 128"/>
              <a:gd name="T52" fmla="*/ 98 w 176"/>
              <a:gd name="T53" fmla="*/ 97 h 128"/>
              <a:gd name="T54" fmla="*/ 90 w 176"/>
              <a:gd name="T55" fmla="*/ 104 h 128"/>
              <a:gd name="T56" fmla="*/ 82 w 176"/>
              <a:gd name="T57" fmla="*/ 99 h 128"/>
              <a:gd name="T58" fmla="*/ 74 w 176"/>
              <a:gd name="T59" fmla="*/ 88 h 128"/>
              <a:gd name="T60" fmla="*/ 86 w 176"/>
              <a:gd name="T61" fmla="*/ 95 h 128"/>
              <a:gd name="T62" fmla="*/ 79 w 176"/>
              <a:gd name="T63" fmla="*/ 79 h 128"/>
              <a:gd name="T64" fmla="*/ 76 w 176"/>
              <a:gd name="T65" fmla="*/ 66 h 128"/>
              <a:gd name="T66" fmla="*/ 86 w 176"/>
              <a:gd name="T67" fmla="*/ 60 h 128"/>
              <a:gd name="T68" fmla="*/ 90 w 176"/>
              <a:gd name="T69" fmla="*/ 60 h 128"/>
              <a:gd name="T70" fmla="*/ 100 w 176"/>
              <a:gd name="T71" fmla="*/ 66 h 128"/>
              <a:gd name="T72" fmla="*/ 93 w 176"/>
              <a:gd name="T73" fmla="*/ 66 h 128"/>
              <a:gd name="T74" fmla="*/ 94 w 176"/>
              <a:gd name="T75" fmla="*/ 77 h 128"/>
              <a:gd name="T76" fmla="*/ 102 w 176"/>
              <a:gd name="T77" fmla="*/ 88 h 128"/>
              <a:gd name="T78" fmla="*/ 92 w 176"/>
              <a:gd name="T79" fmla="*/ 83 h 128"/>
              <a:gd name="T80" fmla="*/ 94 w 176"/>
              <a:gd name="T81" fmla="*/ 94 h 128"/>
              <a:gd name="T82" fmla="*/ 94 w 176"/>
              <a:gd name="T83" fmla="*/ 85 h 128"/>
              <a:gd name="T84" fmla="*/ 83 w 176"/>
              <a:gd name="T85" fmla="*/ 74 h 128"/>
              <a:gd name="T86" fmla="*/ 86 w 176"/>
              <a:gd name="T8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8">
                <a:moveTo>
                  <a:pt x="44" y="48"/>
                </a:moveTo>
                <a:cubicBezTo>
                  <a:pt x="36" y="48"/>
                  <a:pt x="36" y="48"/>
                  <a:pt x="36" y="48"/>
                </a:cubicBezTo>
                <a:cubicBezTo>
                  <a:pt x="34" y="48"/>
                  <a:pt x="32" y="50"/>
                  <a:pt x="32" y="52"/>
                </a:cubicBezTo>
                <a:cubicBezTo>
                  <a:pt x="32" y="54"/>
                  <a:pt x="34" y="56"/>
                  <a:pt x="36" y="56"/>
                </a:cubicBezTo>
                <a:cubicBezTo>
                  <a:pt x="44" y="56"/>
                  <a:pt x="44" y="56"/>
                  <a:pt x="44" y="56"/>
                </a:cubicBezTo>
                <a:cubicBezTo>
                  <a:pt x="46" y="56"/>
                  <a:pt x="48" y="54"/>
                  <a:pt x="48" y="52"/>
                </a:cubicBezTo>
                <a:cubicBezTo>
                  <a:pt x="48" y="50"/>
                  <a:pt x="46" y="48"/>
                  <a:pt x="44" y="48"/>
                </a:cubicBezTo>
                <a:moveTo>
                  <a:pt x="36" y="8"/>
                </a:moveTo>
                <a:cubicBezTo>
                  <a:pt x="140" y="8"/>
                  <a:pt x="140" y="8"/>
                  <a:pt x="140" y="8"/>
                </a:cubicBezTo>
                <a:cubicBezTo>
                  <a:pt x="142" y="8"/>
                  <a:pt x="144" y="6"/>
                  <a:pt x="144" y="4"/>
                </a:cubicBezTo>
                <a:cubicBezTo>
                  <a:pt x="144" y="2"/>
                  <a:pt x="142" y="0"/>
                  <a:pt x="140" y="0"/>
                </a:cubicBezTo>
                <a:cubicBezTo>
                  <a:pt x="36" y="0"/>
                  <a:pt x="36" y="0"/>
                  <a:pt x="36" y="0"/>
                </a:cubicBezTo>
                <a:cubicBezTo>
                  <a:pt x="34" y="0"/>
                  <a:pt x="32" y="2"/>
                  <a:pt x="32" y="4"/>
                </a:cubicBezTo>
                <a:cubicBezTo>
                  <a:pt x="32" y="6"/>
                  <a:pt x="34" y="8"/>
                  <a:pt x="36" y="8"/>
                </a:cubicBezTo>
                <a:moveTo>
                  <a:pt x="20" y="24"/>
                </a:moveTo>
                <a:cubicBezTo>
                  <a:pt x="156" y="24"/>
                  <a:pt x="156" y="24"/>
                  <a:pt x="156" y="24"/>
                </a:cubicBezTo>
                <a:cubicBezTo>
                  <a:pt x="158" y="24"/>
                  <a:pt x="160" y="22"/>
                  <a:pt x="160" y="20"/>
                </a:cubicBezTo>
                <a:cubicBezTo>
                  <a:pt x="160" y="18"/>
                  <a:pt x="158" y="16"/>
                  <a:pt x="156" y="16"/>
                </a:cubicBezTo>
                <a:cubicBezTo>
                  <a:pt x="20" y="16"/>
                  <a:pt x="20" y="16"/>
                  <a:pt x="20" y="16"/>
                </a:cubicBezTo>
                <a:cubicBezTo>
                  <a:pt x="18" y="16"/>
                  <a:pt x="16" y="18"/>
                  <a:pt x="16" y="20"/>
                </a:cubicBezTo>
                <a:cubicBezTo>
                  <a:pt x="16" y="22"/>
                  <a:pt x="18" y="24"/>
                  <a:pt x="20" y="24"/>
                </a:cubicBezTo>
                <a:moveTo>
                  <a:pt x="168" y="32"/>
                </a:moveTo>
                <a:cubicBezTo>
                  <a:pt x="8" y="32"/>
                  <a:pt x="8" y="32"/>
                  <a:pt x="8" y="32"/>
                </a:cubicBezTo>
                <a:cubicBezTo>
                  <a:pt x="4" y="32"/>
                  <a:pt x="0" y="36"/>
                  <a:pt x="0" y="40"/>
                </a:cubicBezTo>
                <a:cubicBezTo>
                  <a:pt x="0" y="120"/>
                  <a:pt x="0" y="120"/>
                  <a:pt x="0" y="120"/>
                </a:cubicBezTo>
                <a:cubicBezTo>
                  <a:pt x="0" y="124"/>
                  <a:pt x="4" y="128"/>
                  <a:pt x="8" y="128"/>
                </a:cubicBezTo>
                <a:cubicBezTo>
                  <a:pt x="168" y="128"/>
                  <a:pt x="168" y="128"/>
                  <a:pt x="168" y="128"/>
                </a:cubicBezTo>
                <a:cubicBezTo>
                  <a:pt x="172" y="128"/>
                  <a:pt x="176" y="124"/>
                  <a:pt x="176" y="120"/>
                </a:cubicBezTo>
                <a:cubicBezTo>
                  <a:pt x="176" y="40"/>
                  <a:pt x="176" y="40"/>
                  <a:pt x="176" y="40"/>
                </a:cubicBezTo>
                <a:cubicBezTo>
                  <a:pt x="176" y="36"/>
                  <a:pt x="172" y="32"/>
                  <a:pt x="168" y="32"/>
                </a:cubicBezTo>
                <a:moveTo>
                  <a:pt x="12" y="40"/>
                </a:moveTo>
                <a:cubicBezTo>
                  <a:pt x="14" y="40"/>
                  <a:pt x="16" y="42"/>
                  <a:pt x="16" y="44"/>
                </a:cubicBezTo>
                <a:cubicBezTo>
                  <a:pt x="16" y="46"/>
                  <a:pt x="14" y="48"/>
                  <a:pt x="12" y="48"/>
                </a:cubicBezTo>
                <a:cubicBezTo>
                  <a:pt x="10" y="48"/>
                  <a:pt x="8" y="46"/>
                  <a:pt x="8" y="44"/>
                </a:cubicBezTo>
                <a:cubicBezTo>
                  <a:pt x="8" y="42"/>
                  <a:pt x="10" y="40"/>
                  <a:pt x="12" y="40"/>
                </a:cubicBezTo>
                <a:moveTo>
                  <a:pt x="12" y="120"/>
                </a:moveTo>
                <a:cubicBezTo>
                  <a:pt x="10" y="120"/>
                  <a:pt x="8" y="118"/>
                  <a:pt x="8" y="116"/>
                </a:cubicBezTo>
                <a:cubicBezTo>
                  <a:pt x="8" y="114"/>
                  <a:pt x="10" y="112"/>
                  <a:pt x="12" y="112"/>
                </a:cubicBezTo>
                <a:cubicBezTo>
                  <a:pt x="14" y="112"/>
                  <a:pt x="16" y="114"/>
                  <a:pt x="16" y="116"/>
                </a:cubicBezTo>
                <a:cubicBezTo>
                  <a:pt x="16" y="118"/>
                  <a:pt x="14" y="120"/>
                  <a:pt x="12" y="120"/>
                </a:cubicBezTo>
                <a:moveTo>
                  <a:pt x="164" y="120"/>
                </a:moveTo>
                <a:cubicBezTo>
                  <a:pt x="162" y="120"/>
                  <a:pt x="160" y="118"/>
                  <a:pt x="160" y="116"/>
                </a:cubicBezTo>
                <a:cubicBezTo>
                  <a:pt x="160" y="114"/>
                  <a:pt x="162" y="112"/>
                  <a:pt x="164" y="112"/>
                </a:cubicBezTo>
                <a:cubicBezTo>
                  <a:pt x="166" y="112"/>
                  <a:pt x="168" y="114"/>
                  <a:pt x="168" y="116"/>
                </a:cubicBezTo>
                <a:cubicBezTo>
                  <a:pt x="168" y="118"/>
                  <a:pt x="166" y="120"/>
                  <a:pt x="164" y="120"/>
                </a:cubicBezTo>
                <a:moveTo>
                  <a:pt x="168" y="105"/>
                </a:moveTo>
                <a:cubicBezTo>
                  <a:pt x="167" y="104"/>
                  <a:pt x="165" y="104"/>
                  <a:pt x="164" y="104"/>
                </a:cubicBezTo>
                <a:cubicBezTo>
                  <a:pt x="157" y="104"/>
                  <a:pt x="152" y="109"/>
                  <a:pt x="152" y="116"/>
                </a:cubicBezTo>
                <a:cubicBezTo>
                  <a:pt x="152" y="117"/>
                  <a:pt x="152" y="119"/>
                  <a:pt x="153" y="120"/>
                </a:cubicBezTo>
                <a:cubicBezTo>
                  <a:pt x="23" y="120"/>
                  <a:pt x="23" y="120"/>
                  <a:pt x="23" y="120"/>
                </a:cubicBezTo>
                <a:cubicBezTo>
                  <a:pt x="24" y="119"/>
                  <a:pt x="24" y="117"/>
                  <a:pt x="24" y="116"/>
                </a:cubicBezTo>
                <a:cubicBezTo>
                  <a:pt x="24" y="109"/>
                  <a:pt x="19" y="104"/>
                  <a:pt x="12" y="104"/>
                </a:cubicBezTo>
                <a:cubicBezTo>
                  <a:pt x="11" y="104"/>
                  <a:pt x="9" y="104"/>
                  <a:pt x="8" y="105"/>
                </a:cubicBezTo>
                <a:cubicBezTo>
                  <a:pt x="8" y="55"/>
                  <a:pt x="8" y="55"/>
                  <a:pt x="8" y="55"/>
                </a:cubicBezTo>
                <a:cubicBezTo>
                  <a:pt x="9" y="56"/>
                  <a:pt x="11" y="56"/>
                  <a:pt x="12" y="56"/>
                </a:cubicBezTo>
                <a:cubicBezTo>
                  <a:pt x="19" y="56"/>
                  <a:pt x="24" y="51"/>
                  <a:pt x="24" y="44"/>
                </a:cubicBezTo>
                <a:cubicBezTo>
                  <a:pt x="24" y="43"/>
                  <a:pt x="24" y="41"/>
                  <a:pt x="23" y="40"/>
                </a:cubicBezTo>
                <a:cubicBezTo>
                  <a:pt x="153" y="40"/>
                  <a:pt x="153" y="40"/>
                  <a:pt x="153" y="40"/>
                </a:cubicBezTo>
                <a:cubicBezTo>
                  <a:pt x="152" y="41"/>
                  <a:pt x="152" y="43"/>
                  <a:pt x="152" y="44"/>
                </a:cubicBezTo>
                <a:cubicBezTo>
                  <a:pt x="152" y="51"/>
                  <a:pt x="157" y="56"/>
                  <a:pt x="164" y="56"/>
                </a:cubicBezTo>
                <a:cubicBezTo>
                  <a:pt x="165" y="56"/>
                  <a:pt x="167" y="56"/>
                  <a:pt x="168" y="55"/>
                </a:cubicBezTo>
                <a:lnTo>
                  <a:pt x="168" y="105"/>
                </a:lnTo>
                <a:close/>
                <a:moveTo>
                  <a:pt x="164" y="48"/>
                </a:moveTo>
                <a:cubicBezTo>
                  <a:pt x="162" y="48"/>
                  <a:pt x="160" y="46"/>
                  <a:pt x="160" y="44"/>
                </a:cubicBezTo>
                <a:cubicBezTo>
                  <a:pt x="160" y="42"/>
                  <a:pt x="162" y="40"/>
                  <a:pt x="164" y="40"/>
                </a:cubicBezTo>
                <a:cubicBezTo>
                  <a:pt x="166" y="40"/>
                  <a:pt x="168" y="42"/>
                  <a:pt x="168" y="44"/>
                </a:cubicBezTo>
                <a:cubicBezTo>
                  <a:pt x="168" y="46"/>
                  <a:pt x="166" y="48"/>
                  <a:pt x="164" y="48"/>
                </a:cubicBezTo>
                <a:moveTo>
                  <a:pt x="140" y="104"/>
                </a:moveTo>
                <a:cubicBezTo>
                  <a:pt x="132" y="104"/>
                  <a:pt x="132" y="104"/>
                  <a:pt x="132" y="104"/>
                </a:cubicBezTo>
                <a:cubicBezTo>
                  <a:pt x="130" y="104"/>
                  <a:pt x="128" y="106"/>
                  <a:pt x="128" y="108"/>
                </a:cubicBezTo>
                <a:cubicBezTo>
                  <a:pt x="128" y="110"/>
                  <a:pt x="130" y="112"/>
                  <a:pt x="132" y="112"/>
                </a:cubicBezTo>
                <a:cubicBezTo>
                  <a:pt x="140" y="112"/>
                  <a:pt x="140" y="112"/>
                  <a:pt x="140" y="112"/>
                </a:cubicBezTo>
                <a:cubicBezTo>
                  <a:pt x="142" y="112"/>
                  <a:pt x="144" y="110"/>
                  <a:pt x="144" y="108"/>
                </a:cubicBezTo>
                <a:cubicBezTo>
                  <a:pt x="144" y="106"/>
                  <a:pt x="142" y="104"/>
                  <a:pt x="140" y="104"/>
                </a:cubicBezTo>
                <a:moveTo>
                  <a:pt x="88" y="48"/>
                </a:moveTo>
                <a:cubicBezTo>
                  <a:pt x="70" y="48"/>
                  <a:pt x="56" y="62"/>
                  <a:pt x="56" y="80"/>
                </a:cubicBezTo>
                <a:cubicBezTo>
                  <a:pt x="56" y="98"/>
                  <a:pt x="70" y="112"/>
                  <a:pt x="88" y="112"/>
                </a:cubicBezTo>
                <a:cubicBezTo>
                  <a:pt x="106" y="112"/>
                  <a:pt x="120" y="98"/>
                  <a:pt x="120" y="80"/>
                </a:cubicBezTo>
                <a:cubicBezTo>
                  <a:pt x="120" y="62"/>
                  <a:pt x="106" y="48"/>
                  <a:pt x="88" y="48"/>
                </a:cubicBezTo>
                <a:moveTo>
                  <a:pt x="101" y="93"/>
                </a:moveTo>
                <a:cubicBezTo>
                  <a:pt x="100" y="95"/>
                  <a:pt x="99" y="96"/>
                  <a:pt x="98" y="97"/>
                </a:cubicBezTo>
                <a:cubicBezTo>
                  <a:pt x="97" y="98"/>
                  <a:pt x="96" y="99"/>
                  <a:pt x="94" y="99"/>
                </a:cubicBezTo>
                <a:cubicBezTo>
                  <a:pt x="93" y="100"/>
                  <a:pt x="91" y="100"/>
                  <a:pt x="90" y="100"/>
                </a:cubicBezTo>
                <a:cubicBezTo>
                  <a:pt x="90" y="104"/>
                  <a:pt x="90" y="104"/>
                  <a:pt x="90" y="104"/>
                </a:cubicBezTo>
                <a:cubicBezTo>
                  <a:pt x="86" y="104"/>
                  <a:pt x="86" y="104"/>
                  <a:pt x="86" y="104"/>
                </a:cubicBezTo>
                <a:cubicBezTo>
                  <a:pt x="86" y="100"/>
                  <a:pt x="86" y="100"/>
                  <a:pt x="86" y="100"/>
                </a:cubicBezTo>
                <a:cubicBezTo>
                  <a:pt x="84" y="100"/>
                  <a:pt x="83" y="100"/>
                  <a:pt x="82" y="99"/>
                </a:cubicBezTo>
                <a:cubicBezTo>
                  <a:pt x="80" y="99"/>
                  <a:pt x="79" y="98"/>
                  <a:pt x="77" y="97"/>
                </a:cubicBezTo>
                <a:cubicBezTo>
                  <a:pt x="76" y="96"/>
                  <a:pt x="75" y="94"/>
                  <a:pt x="75" y="93"/>
                </a:cubicBezTo>
                <a:cubicBezTo>
                  <a:pt x="74" y="91"/>
                  <a:pt x="74" y="90"/>
                  <a:pt x="74" y="88"/>
                </a:cubicBezTo>
                <a:cubicBezTo>
                  <a:pt x="80" y="88"/>
                  <a:pt x="80" y="88"/>
                  <a:pt x="80" y="88"/>
                </a:cubicBezTo>
                <a:cubicBezTo>
                  <a:pt x="80" y="90"/>
                  <a:pt x="80" y="92"/>
                  <a:pt x="82" y="93"/>
                </a:cubicBezTo>
                <a:cubicBezTo>
                  <a:pt x="83" y="95"/>
                  <a:pt x="84" y="95"/>
                  <a:pt x="86" y="95"/>
                </a:cubicBezTo>
                <a:cubicBezTo>
                  <a:pt x="86" y="82"/>
                  <a:pt x="86" y="82"/>
                  <a:pt x="86" y="82"/>
                </a:cubicBezTo>
                <a:cubicBezTo>
                  <a:pt x="85" y="82"/>
                  <a:pt x="84" y="81"/>
                  <a:pt x="82" y="81"/>
                </a:cubicBezTo>
                <a:cubicBezTo>
                  <a:pt x="81" y="80"/>
                  <a:pt x="80" y="79"/>
                  <a:pt x="79" y="79"/>
                </a:cubicBezTo>
                <a:cubicBezTo>
                  <a:pt x="77" y="78"/>
                  <a:pt x="76" y="77"/>
                  <a:pt x="76" y="75"/>
                </a:cubicBezTo>
                <a:cubicBezTo>
                  <a:pt x="75" y="74"/>
                  <a:pt x="75" y="72"/>
                  <a:pt x="75" y="70"/>
                </a:cubicBezTo>
                <a:cubicBezTo>
                  <a:pt x="75" y="69"/>
                  <a:pt x="75" y="67"/>
                  <a:pt x="76" y="66"/>
                </a:cubicBezTo>
                <a:cubicBezTo>
                  <a:pt x="76" y="64"/>
                  <a:pt x="77" y="63"/>
                  <a:pt x="78" y="62"/>
                </a:cubicBezTo>
                <a:cubicBezTo>
                  <a:pt x="79" y="61"/>
                  <a:pt x="81" y="61"/>
                  <a:pt x="82" y="60"/>
                </a:cubicBezTo>
                <a:cubicBezTo>
                  <a:pt x="84" y="60"/>
                  <a:pt x="85" y="60"/>
                  <a:pt x="86" y="60"/>
                </a:cubicBezTo>
                <a:cubicBezTo>
                  <a:pt x="86" y="56"/>
                  <a:pt x="86" y="56"/>
                  <a:pt x="86" y="56"/>
                </a:cubicBezTo>
                <a:cubicBezTo>
                  <a:pt x="90" y="56"/>
                  <a:pt x="90" y="56"/>
                  <a:pt x="90" y="56"/>
                </a:cubicBezTo>
                <a:cubicBezTo>
                  <a:pt x="90" y="60"/>
                  <a:pt x="90" y="60"/>
                  <a:pt x="90" y="60"/>
                </a:cubicBezTo>
                <a:cubicBezTo>
                  <a:pt x="91" y="60"/>
                  <a:pt x="92" y="60"/>
                  <a:pt x="94" y="60"/>
                </a:cubicBezTo>
                <a:cubicBezTo>
                  <a:pt x="95" y="61"/>
                  <a:pt x="96" y="61"/>
                  <a:pt x="97" y="62"/>
                </a:cubicBezTo>
                <a:cubicBezTo>
                  <a:pt x="99" y="63"/>
                  <a:pt x="99" y="64"/>
                  <a:pt x="100" y="66"/>
                </a:cubicBezTo>
                <a:cubicBezTo>
                  <a:pt x="101" y="67"/>
                  <a:pt x="101" y="68"/>
                  <a:pt x="101" y="70"/>
                </a:cubicBezTo>
                <a:cubicBezTo>
                  <a:pt x="95" y="70"/>
                  <a:pt x="95" y="70"/>
                  <a:pt x="95" y="70"/>
                </a:cubicBezTo>
                <a:cubicBezTo>
                  <a:pt x="95" y="68"/>
                  <a:pt x="94" y="67"/>
                  <a:pt x="93" y="66"/>
                </a:cubicBezTo>
                <a:cubicBezTo>
                  <a:pt x="93" y="65"/>
                  <a:pt x="92" y="64"/>
                  <a:pt x="90" y="64"/>
                </a:cubicBezTo>
                <a:cubicBezTo>
                  <a:pt x="90" y="76"/>
                  <a:pt x="90" y="76"/>
                  <a:pt x="90" y="76"/>
                </a:cubicBezTo>
                <a:cubicBezTo>
                  <a:pt x="91" y="76"/>
                  <a:pt x="92" y="77"/>
                  <a:pt x="94" y="77"/>
                </a:cubicBezTo>
                <a:cubicBezTo>
                  <a:pt x="95" y="78"/>
                  <a:pt x="97" y="79"/>
                  <a:pt x="98" y="80"/>
                </a:cubicBezTo>
                <a:cubicBezTo>
                  <a:pt x="99" y="81"/>
                  <a:pt x="100" y="82"/>
                  <a:pt x="101" y="83"/>
                </a:cubicBezTo>
                <a:cubicBezTo>
                  <a:pt x="102" y="84"/>
                  <a:pt x="102" y="86"/>
                  <a:pt x="102" y="88"/>
                </a:cubicBezTo>
                <a:cubicBezTo>
                  <a:pt x="102" y="90"/>
                  <a:pt x="102" y="92"/>
                  <a:pt x="101" y="93"/>
                </a:cubicBezTo>
                <a:moveTo>
                  <a:pt x="94" y="85"/>
                </a:moveTo>
                <a:cubicBezTo>
                  <a:pt x="93" y="84"/>
                  <a:pt x="92" y="84"/>
                  <a:pt x="92" y="83"/>
                </a:cubicBezTo>
                <a:cubicBezTo>
                  <a:pt x="91" y="83"/>
                  <a:pt x="90" y="83"/>
                  <a:pt x="90" y="83"/>
                </a:cubicBezTo>
                <a:cubicBezTo>
                  <a:pt x="90" y="95"/>
                  <a:pt x="90" y="95"/>
                  <a:pt x="90" y="95"/>
                </a:cubicBezTo>
                <a:cubicBezTo>
                  <a:pt x="92" y="95"/>
                  <a:pt x="93" y="95"/>
                  <a:pt x="94" y="94"/>
                </a:cubicBezTo>
                <a:cubicBezTo>
                  <a:pt x="95" y="93"/>
                  <a:pt x="96" y="91"/>
                  <a:pt x="96" y="89"/>
                </a:cubicBezTo>
                <a:cubicBezTo>
                  <a:pt x="96" y="88"/>
                  <a:pt x="96" y="87"/>
                  <a:pt x="95" y="86"/>
                </a:cubicBezTo>
                <a:cubicBezTo>
                  <a:pt x="95" y="86"/>
                  <a:pt x="94" y="85"/>
                  <a:pt x="94" y="85"/>
                </a:cubicBezTo>
                <a:moveTo>
                  <a:pt x="81" y="70"/>
                </a:moveTo>
                <a:cubicBezTo>
                  <a:pt x="81" y="71"/>
                  <a:pt x="81" y="71"/>
                  <a:pt x="81" y="72"/>
                </a:cubicBezTo>
                <a:cubicBezTo>
                  <a:pt x="82" y="73"/>
                  <a:pt x="82" y="73"/>
                  <a:pt x="83" y="74"/>
                </a:cubicBezTo>
                <a:cubicBezTo>
                  <a:pt x="83" y="74"/>
                  <a:pt x="84" y="74"/>
                  <a:pt x="85" y="75"/>
                </a:cubicBezTo>
                <a:cubicBezTo>
                  <a:pt x="85" y="75"/>
                  <a:pt x="86" y="75"/>
                  <a:pt x="86" y="75"/>
                </a:cubicBezTo>
                <a:cubicBezTo>
                  <a:pt x="86" y="64"/>
                  <a:pt x="86" y="64"/>
                  <a:pt x="86" y="64"/>
                </a:cubicBezTo>
                <a:cubicBezTo>
                  <a:pt x="84" y="64"/>
                  <a:pt x="83" y="65"/>
                  <a:pt x="82" y="66"/>
                </a:cubicBezTo>
                <a:cubicBezTo>
                  <a:pt x="81" y="67"/>
                  <a:pt x="81" y="68"/>
                  <a:pt x="81" y="7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27"/>
          <p:cNvSpPr>
            <a:spLocks noEditPoints="1"/>
          </p:cNvSpPr>
          <p:nvPr/>
        </p:nvSpPr>
        <p:spPr bwMode="auto">
          <a:xfrm>
            <a:off x="5292080" y="1347614"/>
            <a:ext cx="360040" cy="289214"/>
          </a:xfrm>
          <a:custGeom>
            <a:avLst/>
            <a:gdLst>
              <a:gd name="T0" fmla="*/ 166 w 260"/>
              <a:gd name="T1" fmla="*/ 144 h 244"/>
              <a:gd name="T2" fmla="*/ 96 w 260"/>
              <a:gd name="T3" fmla="*/ 74 h 244"/>
              <a:gd name="T4" fmla="*/ 144 w 260"/>
              <a:gd name="T5" fmla="*/ 26 h 244"/>
              <a:gd name="T6" fmla="*/ 123 w 260"/>
              <a:gd name="T7" fmla="*/ 5 h 244"/>
              <a:gd name="T8" fmla="*/ 120 w 260"/>
              <a:gd name="T9" fmla="*/ 7 h 244"/>
              <a:gd name="T10" fmla="*/ 97 w 260"/>
              <a:gd name="T11" fmla="*/ 14 h 244"/>
              <a:gd name="T12" fmla="*/ 73 w 260"/>
              <a:gd name="T13" fmla="*/ 3 h 244"/>
              <a:gd name="T14" fmla="*/ 70 w 260"/>
              <a:gd name="T15" fmla="*/ 0 h 244"/>
              <a:gd name="T16" fmla="*/ 0 w 260"/>
              <a:gd name="T17" fmla="*/ 70 h 244"/>
              <a:gd name="T18" fmla="*/ 50 w 260"/>
              <a:gd name="T19" fmla="*/ 120 h 244"/>
              <a:gd name="T20" fmla="*/ 90 w 260"/>
              <a:gd name="T21" fmla="*/ 80 h 244"/>
              <a:gd name="T22" fmla="*/ 160 w 260"/>
              <a:gd name="T23" fmla="*/ 150 h 244"/>
              <a:gd name="T24" fmla="*/ 148 w 260"/>
              <a:gd name="T25" fmla="*/ 162 h 244"/>
              <a:gd name="T26" fmla="*/ 230 w 260"/>
              <a:gd name="T27" fmla="*/ 244 h 244"/>
              <a:gd name="T28" fmla="*/ 260 w 260"/>
              <a:gd name="T29" fmla="*/ 214 h 244"/>
              <a:gd name="T30" fmla="*/ 178 w 260"/>
              <a:gd name="T31" fmla="*/ 132 h 244"/>
              <a:gd name="T32" fmla="*/ 166 w 260"/>
              <a:gd name="T33" fmla="*/ 144 h 244"/>
              <a:gd name="T34" fmla="*/ 12 w 260"/>
              <a:gd name="T35" fmla="*/ 70 h 244"/>
              <a:gd name="T36" fmla="*/ 70 w 260"/>
              <a:gd name="T37" fmla="*/ 12 h 244"/>
              <a:gd name="T38" fmla="*/ 97 w 260"/>
              <a:gd name="T39" fmla="*/ 22 h 244"/>
              <a:gd name="T40" fmla="*/ 121 w 260"/>
              <a:gd name="T41" fmla="*/ 15 h 244"/>
              <a:gd name="T42" fmla="*/ 132 w 260"/>
              <a:gd name="T43" fmla="*/ 26 h 244"/>
              <a:gd name="T44" fmla="*/ 50 w 260"/>
              <a:gd name="T45" fmla="*/ 108 h 244"/>
              <a:gd name="T46" fmla="*/ 12 w 260"/>
              <a:gd name="T47" fmla="*/ 70 h 244"/>
              <a:gd name="T48" fmla="*/ 230 w 260"/>
              <a:gd name="T49" fmla="*/ 232 h 244"/>
              <a:gd name="T50" fmla="*/ 160 w 260"/>
              <a:gd name="T51" fmla="*/ 162 h 244"/>
              <a:gd name="T52" fmla="*/ 178 w 260"/>
              <a:gd name="T53" fmla="*/ 144 h 244"/>
              <a:gd name="T54" fmla="*/ 248 w 260"/>
              <a:gd name="T55" fmla="*/ 214 h 244"/>
              <a:gd name="T56" fmla="*/ 230 w 260"/>
              <a:gd name="T57" fmla="*/ 23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44">
                <a:moveTo>
                  <a:pt x="166" y="144"/>
                </a:moveTo>
                <a:cubicBezTo>
                  <a:pt x="96" y="74"/>
                  <a:pt x="96" y="74"/>
                  <a:pt x="96" y="74"/>
                </a:cubicBezTo>
                <a:cubicBezTo>
                  <a:pt x="144" y="26"/>
                  <a:pt x="144" y="26"/>
                  <a:pt x="144" y="26"/>
                </a:cubicBezTo>
                <a:cubicBezTo>
                  <a:pt x="123" y="5"/>
                  <a:pt x="123" y="5"/>
                  <a:pt x="123" y="5"/>
                </a:cubicBezTo>
                <a:cubicBezTo>
                  <a:pt x="120" y="7"/>
                  <a:pt x="120" y="7"/>
                  <a:pt x="120" y="7"/>
                </a:cubicBezTo>
                <a:cubicBezTo>
                  <a:pt x="120" y="7"/>
                  <a:pt x="110" y="14"/>
                  <a:pt x="97" y="14"/>
                </a:cubicBezTo>
                <a:cubicBezTo>
                  <a:pt x="88" y="14"/>
                  <a:pt x="80" y="10"/>
                  <a:pt x="73" y="3"/>
                </a:cubicBezTo>
                <a:cubicBezTo>
                  <a:pt x="70" y="0"/>
                  <a:pt x="70" y="0"/>
                  <a:pt x="70" y="0"/>
                </a:cubicBezTo>
                <a:cubicBezTo>
                  <a:pt x="0" y="70"/>
                  <a:pt x="0" y="70"/>
                  <a:pt x="0" y="70"/>
                </a:cubicBezTo>
                <a:cubicBezTo>
                  <a:pt x="50" y="120"/>
                  <a:pt x="50" y="120"/>
                  <a:pt x="50" y="120"/>
                </a:cubicBezTo>
                <a:cubicBezTo>
                  <a:pt x="90" y="80"/>
                  <a:pt x="90" y="80"/>
                  <a:pt x="90" y="80"/>
                </a:cubicBezTo>
                <a:cubicBezTo>
                  <a:pt x="160" y="150"/>
                  <a:pt x="160" y="150"/>
                  <a:pt x="160" y="150"/>
                </a:cubicBezTo>
                <a:cubicBezTo>
                  <a:pt x="148" y="162"/>
                  <a:pt x="148" y="162"/>
                  <a:pt x="148" y="162"/>
                </a:cubicBezTo>
                <a:cubicBezTo>
                  <a:pt x="230" y="244"/>
                  <a:pt x="230" y="244"/>
                  <a:pt x="230" y="244"/>
                </a:cubicBezTo>
                <a:cubicBezTo>
                  <a:pt x="260" y="214"/>
                  <a:pt x="260" y="214"/>
                  <a:pt x="260" y="214"/>
                </a:cubicBezTo>
                <a:cubicBezTo>
                  <a:pt x="178" y="132"/>
                  <a:pt x="178" y="132"/>
                  <a:pt x="178" y="132"/>
                </a:cubicBezTo>
                <a:lnTo>
                  <a:pt x="166" y="144"/>
                </a:lnTo>
                <a:close/>
                <a:moveTo>
                  <a:pt x="12" y="70"/>
                </a:moveTo>
                <a:cubicBezTo>
                  <a:pt x="70" y="12"/>
                  <a:pt x="70" y="12"/>
                  <a:pt x="70" y="12"/>
                </a:cubicBezTo>
                <a:cubicBezTo>
                  <a:pt x="78" y="18"/>
                  <a:pt x="87" y="22"/>
                  <a:pt x="97" y="22"/>
                </a:cubicBezTo>
                <a:cubicBezTo>
                  <a:pt x="108" y="22"/>
                  <a:pt x="117" y="18"/>
                  <a:pt x="121" y="15"/>
                </a:cubicBezTo>
                <a:cubicBezTo>
                  <a:pt x="132" y="26"/>
                  <a:pt x="132" y="26"/>
                  <a:pt x="132" y="26"/>
                </a:cubicBezTo>
                <a:cubicBezTo>
                  <a:pt x="50" y="108"/>
                  <a:pt x="50" y="108"/>
                  <a:pt x="50" y="108"/>
                </a:cubicBezTo>
                <a:lnTo>
                  <a:pt x="12" y="70"/>
                </a:lnTo>
                <a:close/>
                <a:moveTo>
                  <a:pt x="230" y="232"/>
                </a:moveTo>
                <a:cubicBezTo>
                  <a:pt x="160" y="162"/>
                  <a:pt x="160" y="162"/>
                  <a:pt x="160" y="162"/>
                </a:cubicBezTo>
                <a:cubicBezTo>
                  <a:pt x="178" y="144"/>
                  <a:pt x="178" y="144"/>
                  <a:pt x="178" y="144"/>
                </a:cubicBezTo>
                <a:cubicBezTo>
                  <a:pt x="248" y="214"/>
                  <a:pt x="248" y="214"/>
                  <a:pt x="248" y="214"/>
                </a:cubicBezTo>
                <a:lnTo>
                  <a:pt x="230" y="2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a:p>
        </p:txBody>
      </p:sp>
      <p:sp>
        <p:nvSpPr>
          <p:cNvPr id="43" name="Freeform 1">
            <a:extLst>
              <a:ext uri="{FF2B5EF4-FFF2-40B4-BE49-F238E27FC236}">
                <a16:creationId xmlns="" xmlns:a16="http://schemas.microsoft.com/office/drawing/2014/main" id="{4FDBD804-6290-CC48-99B7-EDC521451836}"/>
              </a:ext>
            </a:extLst>
          </p:cNvPr>
          <p:cNvSpPr>
            <a:spLocks noChangeArrowheads="1"/>
          </p:cNvSpPr>
          <p:nvPr/>
        </p:nvSpPr>
        <p:spPr bwMode="auto">
          <a:xfrm>
            <a:off x="6659620" y="1149593"/>
            <a:ext cx="1843795" cy="3654405"/>
          </a:xfrm>
          <a:custGeom>
            <a:avLst/>
            <a:gdLst>
              <a:gd name="T0" fmla="*/ 17436 w 17437"/>
              <a:gd name="T1" fmla="*/ 0 h 11618"/>
              <a:gd name="T2" fmla="*/ 0 w 17437"/>
              <a:gd name="T3" fmla="*/ 0 h 11618"/>
              <a:gd name="T4" fmla="*/ 0 w 17437"/>
              <a:gd name="T5" fmla="*/ 11617 h 11618"/>
              <a:gd name="T6" fmla="*/ 17436 w 17437"/>
              <a:gd name="T7" fmla="*/ 11617 h 11618"/>
              <a:gd name="T8" fmla="*/ 17436 w 17437"/>
              <a:gd name="T9" fmla="*/ 0 h 11618"/>
            </a:gdLst>
            <a:ahLst/>
            <a:cxnLst>
              <a:cxn ang="0">
                <a:pos x="T0" y="T1"/>
              </a:cxn>
              <a:cxn ang="0">
                <a:pos x="T2" y="T3"/>
              </a:cxn>
              <a:cxn ang="0">
                <a:pos x="T4" y="T5"/>
              </a:cxn>
              <a:cxn ang="0">
                <a:pos x="T6" y="T7"/>
              </a:cxn>
              <a:cxn ang="0">
                <a:pos x="T8" y="T9"/>
              </a:cxn>
            </a:cxnLst>
            <a:rect l="0" t="0" r="r" b="b"/>
            <a:pathLst>
              <a:path w="17437" h="11618">
                <a:moveTo>
                  <a:pt x="17436" y="0"/>
                </a:moveTo>
                <a:lnTo>
                  <a:pt x="0" y="0"/>
                </a:lnTo>
                <a:lnTo>
                  <a:pt x="0" y="11617"/>
                </a:lnTo>
                <a:lnTo>
                  <a:pt x="17436" y="11617"/>
                </a:lnTo>
                <a:lnTo>
                  <a:pt x="17436" y="0"/>
                </a:lnTo>
              </a:path>
            </a:pathLst>
          </a:custGeom>
          <a:solidFill>
            <a:schemeClr val="accent1">
              <a:lumMod val="20000"/>
              <a:lumOff val="80000"/>
              <a:alpha val="50000"/>
            </a:schemeClr>
          </a:solidFill>
          <a:ln>
            <a:noFill/>
          </a:ln>
          <a:effectLst/>
        </p:spPr>
        <p:txBody>
          <a:bodyPr wrap="none" lIns="34290" tIns="17145" rIns="34290" bIns="17145" anchor="ctr"/>
          <a:lstStyle/>
          <a:p>
            <a:endParaRPr lang="en-US" sz="2400" dirty="0"/>
          </a:p>
        </p:txBody>
      </p:sp>
      <p:sp>
        <p:nvSpPr>
          <p:cNvPr id="47" name="Freeform 2">
            <a:extLst>
              <a:ext uri="{FF2B5EF4-FFF2-40B4-BE49-F238E27FC236}">
                <a16:creationId xmlns="" xmlns:a16="http://schemas.microsoft.com/office/drawing/2014/main" id="{A71497B2-4E48-A54D-9ADD-9FE62B1127CA}"/>
              </a:ext>
            </a:extLst>
          </p:cNvPr>
          <p:cNvSpPr>
            <a:spLocks noChangeArrowheads="1"/>
          </p:cNvSpPr>
          <p:nvPr/>
        </p:nvSpPr>
        <p:spPr bwMode="auto">
          <a:xfrm>
            <a:off x="6660232" y="2138448"/>
            <a:ext cx="1842571" cy="879140"/>
          </a:xfrm>
          <a:custGeom>
            <a:avLst/>
            <a:gdLst>
              <a:gd name="T0" fmla="*/ 4359 w 4360"/>
              <a:gd name="T1" fmla="*/ 2753 h 2754"/>
              <a:gd name="T2" fmla="*/ 0 w 4360"/>
              <a:gd name="T3" fmla="*/ 2753 h 2754"/>
              <a:gd name="T4" fmla="*/ 0 w 4360"/>
              <a:gd name="T5" fmla="*/ 0 h 2754"/>
              <a:gd name="T6" fmla="*/ 4359 w 4360"/>
              <a:gd name="T7" fmla="*/ 0 h 2754"/>
              <a:gd name="T8" fmla="*/ 4359 w 4360"/>
              <a:gd name="T9" fmla="*/ 2753 h 2754"/>
            </a:gdLst>
            <a:ahLst/>
            <a:cxnLst>
              <a:cxn ang="0">
                <a:pos x="T0" y="T1"/>
              </a:cxn>
              <a:cxn ang="0">
                <a:pos x="T2" y="T3"/>
              </a:cxn>
              <a:cxn ang="0">
                <a:pos x="T4" y="T5"/>
              </a:cxn>
              <a:cxn ang="0">
                <a:pos x="T6" y="T7"/>
              </a:cxn>
              <a:cxn ang="0">
                <a:pos x="T8" y="T9"/>
              </a:cxn>
            </a:cxnLst>
            <a:rect l="0" t="0" r="r" b="b"/>
            <a:pathLst>
              <a:path w="4360" h="2754">
                <a:moveTo>
                  <a:pt x="4359" y="2753"/>
                </a:moveTo>
                <a:lnTo>
                  <a:pt x="0" y="2753"/>
                </a:lnTo>
                <a:lnTo>
                  <a:pt x="0" y="0"/>
                </a:lnTo>
                <a:lnTo>
                  <a:pt x="4359" y="0"/>
                </a:lnTo>
                <a:lnTo>
                  <a:pt x="4359" y="2753"/>
                </a:lnTo>
              </a:path>
            </a:pathLst>
          </a:custGeom>
          <a:solidFill>
            <a:schemeClr val="accent1"/>
          </a:solidFill>
          <a:ln>
            <a:noFill/>
          </a:ln>
          <a:effectLst/>
        </p:spPr>
        <p:txBody>
          <a:bodyPr wrap="none" lIns="34290" tIns="17145" rIns="34290" bIns="17145" anchor="ctr"/>
          <a:lstStyle/>
          <a:p>
            <a:endParaRPr lang="en-US" sz="2400"/>
          </a:p>
        </p:txBody>
      </p:sp>
      <p:sp>
        <p:nvSpPr>
          <p:cNvPr id="49" name="Freeform 6">
            <a:extLst>
              <a:ext uri="{FF2B5EF4-FFF2-40B4-BE49-F238E27FC236}">
                <a16:creationId xmlns="" xmlns:a16="http://schemas.microsoft.com/office/drawing/2014/main" id="{1AC506BB-7A79-8341-84B3-3EA396E43FD9}"/>
              </a:ext>
            </a:extLst>
          </p:cNvPr>
          <p:cNvSpPr>
            <a:spLocks noChangeArrowheads="1"/>
          </p:cNvSpPr>
          <p:nvPr/>
        </p:nvSpPr>
        <p:spPr bwMode="auto">
          <a:xfrm>
            <a:off x="6660232" y="4803998"/>
            <a:ext cx="1842571" cy="56265"/>
          </a:xfrm>
          <a:custGeom>
            <a:avLst/>
            <a:gdLst>
              <a:gd name="T0" fmla="*/ 4359 w 4360"/>
              <a:gd name="T1" fmla="*/ 177 h 178"/>
              <a:gd name="T2" fmla="*/ 0 w 4360"/>
              <a:gd name="T3" fmla="*/ 177 h 178"/>
              <a:gd name="T4" fmla="*/ 0 w 4360"/>
              <a:gd name="T5" fmla="*/ 0 h 178"/>
              <a:gd name="T6" fmla="*/ 4359 w 4360"/>
              <a:gd name="T7" fmla="*/ 0 h 178"/>
              <a:gd name="T8" fmla="*/ 4359 w 4360"/>
              <a:gd name="T9" fmla="*/ 177 h 178"/>
            </a:gdLst>
            <a:ahLst/>
            <a:cxnLst>
              <a:cxn ang="0">
                <a:pos x="T0" y="T1"/>
              </a:cxn>
              <a:cxn ang="0">
                <a:pos x="T2" y="T3"/>
              </a:cxn>
              <a:cxn ang="0">
                <a:pos x="T4" y="T5"/>
              </a:cxn>
              <a:cxn ang="0">
                <a:pos x="T6" y="T7"/>
              </a:cxn>
              <a:cxn ang="0">
                <a:pos x="T8" y="T9"/>
              </a:cxn>
            </a:cxnLst>
            <a:rect l="0" t="0" r="r" b="b"/>
            <a:pathLst>
              <a:path w="4360" h="178">
                <a:moveTo>
                  <a:pt x="4359" y="177"/>
                </a:moveTo>
                <a:lnTo>
                  <a:pt x="0" y="177"/>
                </a:lnTo>
                <a:lnTo>
                  <a:pt x="0" y="0"/>
                </a:lnTo>
                <a:lnTo>
                  <a:pt x="4359" y="0"/>
                </a:lnTo>
                <a:lnTo>
                  <a:pt x="4359" y="177"/>
                </a:lnTo>
              </a:path>
            </a:pathLst>
          </a:custGeom>
          <a:solidFill>
            <a:schemeClr val="accent1"/>
          </a:solidFill>
          <a:ln>
            <a:noFill/>
          </a:ln>
          <a:effectLst/>
        </p:spPr>
        <p:txBody>
          <a:bodyPr wrap="none" lIns="34290" tIns="17145" rIns="34290" bIns="17145" anchor="ctr"/>
          <a:lstStyle/>
          <a:p>
            <a:endParaRPr lang="en-US" sz="2400"/>
          </a:p>
        </p:txBody>
      </p:sp>
      <p:sp>
        <p:nvSpPr>
          <p:cNvPr id="50" name="TextBox 19">
            <a:extLst>
              <a:ext uri="{FF2B5EF4-FFF2-40B4-BE49-F238E27FC236}">
                <a16:creationId xmlns="" xmlns:a16="http://schemas.microsoft.com/office/drawing/2014/main" id="{48AB0B42-159B-9342-B172-1D6E7D9C6937}"/>
              </a:ext>
            </a:extLst>
          </p:cNvPr>
          <p:cNvSpPr txBox="1"/>
          <p:nvPr/>
        </p:nvSpPr>
        <p:spPr>
          <a:xfrm>
            <a:off x="6628714" y="1710167"/>
            <a:ext cx="1818765" cy="403957"/>
          </a:xfrm>
          <a:prstGeom prst="rect">
            <a:avLst/>
          </a:prstGeom>
          <a:noFill/>
        </p:spPr>
        <p:txBody>
          <a:bodyPr wrap="square" lIns="34290" tIns="17145" rIns="34290" bIns="17145" rtlCol="0" anchor="ctr">
            <a:spAutoFit/>
          </a:bodyPr>
          <a:lstStyle/>
          <a:p>
            <a:pPr algn="ctr"/>
            <a:r>
              <a:rPr lang="en-US" sz="1200" b="1" dirty="0" err="1" smtClean="0">
                <a:solidFill>
                  <a:schemeClr val="accent1"/>
                </a:solidFill>
                <a:latin typeface="Poppins SemiBold" pitchFamily="2" charset="77"/>
                <a:ea typeface="League Spartan" charset="0"/>
                <a:cs typeface="Poppins SemiBold" pitchFamily="2" charset="77"/>
              </a:rPr>
              <a:t>Proceso</a:t>
            </a:r>
            <a:r>
              <a:rPr lang="en-US" sz="1200" b="1" dirty="0" smtClean="0">
                <a:solidFill>
                  <a:schemeClr val="accent1"/>
                </a:solidFill>
                <a:latin typeface="Poppins SemiBold" pitchFamily="2" charset="77"/>
                <a:ea typeface="League Spartan" charset="0"/>
                <a:cs typeface="Poppins SemiBold" pitchFamily="2" charset="77"/>
              </a:rPr>
              <a:t> </a:t>
            </a:r>
            <a:r>
              <a:rPr lang="en-US" sz="1200" b="1" dirty="0" err="1" smtClean="0">
                <a:solidFill>
                  <a:schemeClr val="accent1"/>
                </a:solidFill>
                <a:latin typeface="Poppins SemiBold" pitchFamily="2" charset="77"/>
                <a:ea typeface="League Spartan" charset="0"/>
                <a:cs typeface="Poppins SemiBold" pitchFamily="2" charset="77"/>
              </a:rPr>
              <a:t>Jurisdicción</a:t>
            </a:r>
            <a:r>
              <a:rPr lang="en-US" sz="1200" b="1" dirty="0" smtClean="0">
                <a:solidFill>
                  <a:schemeClr val="accent1"/>
                </a:solidFill>
                <a:latin typeface="Poppins SemiBold" pitchFamily="2" charset="77"/>
                <a:ea typeface="League Spartan" charset="0"/>
                <a:cs typeface="Poppins SemiBold" pitchFamily="2" charset="77"/>
              </a:rPr>
              <a:t> </a:t>
            </a:r>
            <a:r>
              <a:rPr lang="en-US" sz="1200" b="1" dirty="0" err="1" smtClean="0">
                <a:solidFill>
                  <a:schemeClr val="accent1"/>
                </a:solidFill>
                <a:latin typeface="Poppins SemiBold" pitchFamily="2" charset="77"/>
                <a:ea typeface="League Spartan" charset="0"/>
                <a:cs typeface="Poppins SemiBold" pitchFamily="2" charset="77"/>
              </a:rPr>
              <a:t>Coactiva</a:t>
            </a:r>
            <a:endParaRPr lang="en-US" sz="1200" b="1" dirty="0">
              <a:solidFill>
                <a:schemeClr val="accent1"/>
              </a:solidFill>
              <a:latin typeface="Poppins SemiBold" pitchFamily="2" charset="77"/>
              <a:ea typeface="League Spartan" charset="0"/>
              <a:cs typeface="Poppins SemiBold" pitchFamily="2" charset="77"/>
            </a:endParaRPr>
          </a:p>
        </p:txBody>
      </p:sp>
      <p:sp>
        <p:nvSpPr>
          <p:cNvPr id="51" name="TextBox 23">
            <a:extLst>
              <a:ext uri="{FF2B5EF4-FFF2-40B4-BE49-F238E27FC236}">
                <a16:creationId xmlns="" xmlns:a16="http://schemas.microsoft.com/office/drawing/2014/main" id="{15EE7269-FD98-DD4C-90B4-2EE27FD571EF}"/>
              </a:ext>
            </a:extLst>
          </p:cNvPr>
          <p:cNvSpPr txBox="1"/>
          <p:nvPr/>
        </p:nvSpPr>
        <p:spPr>
          <a:xfrm>
            <a:off x="7313337" y="2368345"/>
            <a:ext cx="532618" cy="419346"/>
          </a:xfrm>
          <a:prstGeom prst="rect">
            <a:avLst/>
          </a:prstGeom>
          <a:noFill/>
        </p:spPr>
        <p:txBody>
          <a:bodyPr wrap="none" lIns="34290" tIns="17145" rIns="34290" bIns="17145" rtlCol="0" anchor="ctr">
            <a:spAutoFit/>
          </a:bodyPr>
          <a:lstStyle/>
          <a:p>
            <a:pPr algn="ctr"/>
            <a:r>
              <a:rPr lang="en-US" sz="2500" b="1" dirty="0" smtClean="0">
                <a:solidFill>
                  <a:schemeClr val="bg1"/>
                </a:solidFill>
                <a:latin typeface="Poppins SemiBold" pitchFamily="2" charset="77"/>
                <a:ea typeface="League Spartan" charset="0"/>
                <a:cs typeface="Poppins SemiBold" pitchFamily="2" charset="77"/>
              </a:rPr>
              <a:t>8%</a:t>
            </a:r>
            <a:endParaRPr lang="en-US" sz="2500" b="1" dirty="0">
              <a:solidFill>
                <a:schemeClr val="bg1"/>
              </a:solidFill>
              <a:latin typeface="Poppins SemiBold" pitchFamily="2" charset="77"/>
              <a:ea typeface="League Spartan" charset="0"/>
              <a:cs typeface="Poppins SemiBold" pitchFamily="2" charset="77"/>
            </a:endParaRPr>
          </a:p>
        </p:txBody>
      </p:sp>
      <p:sp>
        <p:nvSpPr>
          <p:cNvPr id="56" name="Freeform 271"/>
          <p:cNvSpPr>
            <a:spLocks noEditPoints="1"/>
          </p:cNvSpPr>
          <p:nvPr/>
        </p:nvSpPr>
        <p:spPr bwMode="auto">
          <a:xfrm>
            <a:off x="7348794" y="1350127"/>
            <a:ext cx="334275" cy="305066"/>
          </a:xfrm>
          <a:custGeom>
            <a:avLst/>
            <a:gdLst>
              <a:gd name="T0" fmla="*/ 88 w 176"/>
              <a:gd name="T1" fmla="*/ 56 h 160"/>
              <a:gd name="T2" fmla="*/ 107 w 176"/>
              <a:gd name="T3" fmla="*/ 39 h 160"/>
              <a:gd name="T4" fmla="*/ 104 w 176"/>
              <a:gd name="T5" fmla="*/ 32 h 160"/>
              <a:gd name="T6" fmla="*/ 92 w 176"/>
              <a:gd name="T7" fmla="*/ 42 h 160"/>
              <a:gd name="T8" fmla="*/ 88 w 176"/>
              <a:gd name="T9" fmla="*/ 0 h 160"/>
              <a:gd name="T10" fmla="*/ 84 w 176"/>
              <a:gd name="T11" fmla="*/ 42 h 160"/>
              <a:gd name="T12" fmla="*/ 72 w 176"/>
              <a:gd name="T13" fmla="*/ 32 h 160"/>
              <a:gd name="T14" fmla="*/ 69 w 176"/>
              <a:gd name="T15" fmla="*/ 39 h 160"/>
              <a:gd name="T16" fmla="*/ 168 w 176"/>
              <a:gd name="T17" fmla="*/ 64 h 160"/>
              <a:gd name="T18" fmla="*/ 0 w 176"/>
              <a:gd name="T19" fmla="*/ 72 h 160"/>
              <a:gd name="T20" fmla="*/ 8 w 176"/>
              <a:gd name="T21" fmla="*/ 88 h 160"/>
              <a:gd name="T22" fmla="*/ 24 w 176"/>
              <a:gd name="T23" fmla="*/ 157 h 160"/>
              <a:gd name="T24" fmla="*/ 28 w 176"/>
              <a:gd name="T25" fmla="*/ 160 h 160"/>
              <a:gd name="T26" fmla="*/ 152 w 176"/>
              <a:gd name="T27" fmla="*/ 157 h 160"/>
              <a:gd name="T28" fmla="*/ 166 w 176"/>
              <a:gd name="T29" fmla="*/ 88 h 160"/>
              <a:gd name="T30" fmla="*/ 176 w 176"/>
              <a:gd name="T31" fmla="*/ 80 h 160"/>
              <a:gd name="T32" fmla="*/ 168 w 176"/>
              <a:gd name="T33" fmla="*/ 64 h 160"/>
              <a:gd name="T34" fmla="*/ 45 w 176"/>
              <a:gd name="T35" fmla="*/ 88 h 160"/>
              <a:gd name="T36" fmla="*/ 21 w 176"/>
              <a:gd name="T37" fmla="*/ 104 h 160"/>
              <a:gd name="T38" fmla="*/ 23 w 176"/>
              <a:gd name="T39" fmla="*/ 112 h 160"/>
              <a:gd name="T40" fmla="*/ 52 w 176"/>
              <a:gd name="T41" fmla="*/ 128 h 160"/>
              <a:gd name="T42" fmla="*/ 23 w 176"/>
              <a:gd name="T43" fmla="*/ 112 h 160"/>
              <a:gd name="T44" fmla="*/ 28 w 176"/>
              <a:gd name="T45" fmla="*/ 136 h 160"/>
              <a:gd name="T46" fmla="*/ 55 w 176"/>
              <a:gd name="T47" fmla="*/ 152 h 160"/>
              <a:gd name="T48" fmla="*/ 84 w 176"/>
              <a:gd name="T49" fmla="*/ 152 h 160"/>
              <a:gd name="T50" fmla="*/ 61 w 176"/>
              <a:gd name="T51" fmla="*/ 136 h 160"/>
              <a:gd name="T52" fmla="*/ 84 w 176"/>
              <a:gd name="T53" fmla="*/ 152 h 160"/>
              <a:gd name="T54" fmla="*/ 60 w 176"/>
              <a:gd name="T55" fmla="*/ 128 h 160"/>
              <a:gd name="T56" fmla="*/ 84 w 176"/>
              <a:gd name="T57" fmla="*/ 112 h 160"/>
              <a:gd name="T58" fmla="*/ 84 w 176"/>
              <a:gd name="T59" fmla="*/ 104 h 160"/>
              <a:gd name="T60" fmla="*/ 53 w 176"/>
              <a:gd name="T61" fmla="*/ 88 h 160"/>
              <a:gd name="T62" fmla="*/ 84 w 176"/>
              <a:gd name="T63" fmla="*/ 104 h 160"/>
              <a:gd name="T64" fmla="*/ 92 w 176"/>
              <a:gd name="T65" fmla="*/ 152 h 160"/>
              <a:gd name="T66" fmla="*/ 115 w 176"/>
              <a:gd name="T67" fmla="*/ 136 h 160"/>
              <a:gd name="T68" fmla="*/ 116 w 176"/>
              <a:gd name="T69" fmla="*/ 128 h 160"/>
              <a:gd name="T70" fmla="*/ 92 w 176"/>
              <a:gd name="T71" fmla="*/ 112 h 160"/>
              <a:gd name="T72" fmla="*/ 116 w 176"/>
              <a:gd name="T73" fmla="*/ 128 h 160"/>
              <a:gd name="T74" fmla="*/ 92 w 176"/>
              <a:gd name="T75" fmla="*/ 88 h 160"/>
              <a:gd name="T76" fmla="*/ 120 w 176"/>
              <a:gd name="T77" fmla="*/ 104 h 160"/>
              <a:gd name="T78" fmla="*/ 145 w 176"/>
              <a:gd name="T79" fmla="*/ 152 h 160"/>
              <a:gd name="T80" fmla="*/ 123 w 176"/>
              <a:gd name="T81" fmla="*/ 136 h 160"/>
              <a:gd name="T82" fmla="*/ 145 w 176"/>
              <a:gd name="T83" fmla="*/ 152 h 160"/>
              <a:gd name="T84" fmla="*/ 124 w 176"/>
              <a:gd name="T85" fmla="*/ 128 h 160"/>
              <a:gd name="T86" fmla="*/ 153 w 176"/>
              <a:gd name="T87" fmla="*/ 112 h 160"/>
              <a:gd name="T88" fmla="*/ 155 w 176"/>
              <a:gd name="T89" fmla="*/ 104 h 160"/>
              <a:gd name="T90" fmla="*/ 131 w 176"/>
              <a:gd name="T91" fmla="*/ 88 h 160"/>
              <a:gd name="T92" fmla="*/ 155 w 176"/>
              <a:gd name="T93" fmla="*/ 104 h 160"/>
              <a:gd name="T94" fmla="*/ 8 w 176"/>
              <a:gd name="T95" fmla="*/ 80 h 160"/>
              <a:gd name="T96" fmla="*/ 168 w 176"/>
              <a:gd name="T97" fmla="*/ 7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160">
                <a:moveTo>
                  <a:pt x="85" y="55"/>
                </a:moveTo>
                <a:cubicBezTo>
                  <a:pt x="86" y="56"/>
                  <a:pt x="87" y="56"/>
                  <a:pt x="88" y="56"/>
                </a:cubicBezTo>
                <a:cubicBezTo>
                  <a:pt x="89" y="56"/>
                  <a:pt x="90" y="56"/>
                  <a:pt x="91" y="55"/>
                </a:cubicBezTo>
                <a:cubicBezTo>
                  <a:pt x="107" y="39"/>
                  <a:pt x="107" y="39"/>
                  <a:pt x="107" y="39"/>
                </a:cubicBezTo>
                <a:cubicBezTo>
                  <a:pt x="108" y="38"/>
                  <a:pt x="108" y="37"/>
                  <a:pt x="108" y="36"/>
                </a:cubicBezTo>
                <a:cubicBezTo>
                  <a:pt x="108" y="34"/>
                  <a:pt x="106" y="32"/>
                  <a:pt x="104" y="32"/>
                </a:cubicBezTo>
                <a:cubicBezTo>
                  <a:pt x="103" y="32"/>
                  <a:pt x="102" y="32"/>
                  <a:pt x="101" y="33"/>
                </a:cubicBezTo>
                <a:cubicBezTo>
                  <a:pt x="92" y="42"/>
                  <a:pt x="92" y="42"/>
                  <a:pt x="92" y="42"/>
                </a:cubicBezTo>
                <a:cubicBezTo>
                  <a:pt x="92" y="4"/>
                  <a:pt x="92" y="4"/>
                  <a:pt x="92" y="4"/>
                </a:cubicBezTo>
                <a:cubicBezTo>
                  <a:pt x="92" y="2"/>
                  <a:pt x="90" y="0"/>
                  <a:pt x="88" y="0"/>
                </a:cubicBezTo>
                <a:cubicBezTo>
                  <a:pt x="86" y="0"/>
                  <a:pt x="84" y="2"/>
                  <a:pt x="84" y="4"/>
                </a:cubicBezTo>
                <a:cubicBezTo>
                  <a:pt x="84" y="42"/>
                  <a:pt x="84" y="42"/>
                  <a:pt x="84" y="42"/>
                </a:cubicBezTo>
                <a:cubicBezTo>
                  <a:pt x="75" y="33"/>
                  <a:pt x="75" y="33"/>
                  <a:pt x="75" y="33"/>
                </a:cubicBezTo>
                <a:cubicBezTo>
                  <a:pt x="74" y="32"/>
                  <a:pt x="73" y="32"/>
                  <a:pt x="72" y="32"/>
                </a:cubicBezTo>
                <a:cubicBezTo>
                  <a:pt x="70" y="32"/>
                  <a:pt x="68" y="34"/>
                  <a:pt x="68" y="36"/>
                </a:cubicBezTo>
                <a:cubicBezTo>
                  <a:pt x="68" y="37"/>
                  <a:pt x="68" y="38"/>
                  <a:pt x="69" y="39"/>
                </a:cubicBezTo>
                <a:lnTo>
                  <a:pt x="85" y="55"/>
                </a:lnTo>
                <a:close/>
                <a:moveTo>
                  <a:pt x="168" y="64"/>
                </a:moveTo>
                <a:cubicBezTo>
                  <a:pt x="8" y="64"/>
                  <a:pt x="8" y="64"/>
                  <a:pt x="8" y="64"/>
                </a:cubicBezTo>
                <a:cubicBezTo>
                  <a:pt x="4" y="64"/>
                  <a:pt x="0" y="68"/>
                  <a:pt x="0" y="72"/>
                </a:cubicBezTo>
                <a:cubicBezTo>
                  <a:pt x="0" y="80"/>
                  <a:pt x="0" y="80"/>
                  <a:pt x="0" y="80"/>
                </a:cubicBezTo>
                <a:cubicBezTo>
                  <a:pt x="0" y="84"/>
                  <a:pt x="4" y="88"/>
                  <a:pt x="8" y="88"/>
                </a:cubicBezTo>
                <a:cubicBezTo>
                  <a:pt x="10" y="88"/>
                  <a:pt x="10" y="88"/>
                  <a:pt x="10" y="88"/>
                </a:cubicBezTo>
                <a:cubicBezTo>
                  <a:pt x="24" y="157"/>
                  <a:pt x="24" y="157"/>
                  <a:pt x="24" y="157"/>
                </a:cubicBezTo>
                <a:cubicBezTo>
                  <a:pt x="24" y="157"/>
                  <a:pt x="24" y="157"/>
                  <a:pt x="24" y="157"/>
                </a:cubicBezTo>
                <a:cubicBezTo>
                  <a:pt x="25" y="159"/>
                  <a:pt x="26" y="160"/>
                  <a:pt x="28" y="160"/>
                </a:cubicBezTo>
                <a:cubicBezTo>
                  <a:pt x="148" y="160"/>
                  <a:pt x="148" y="160"/>
                  <a:pt x="148" y="160"/>
                </a:cubicBezTo>
                <a:cubicBezTo>
                  <a:pt x="150" y="160"/>
                  <a:pt x="151" y="159"/>
                  <a:pt x="152" y="157"/>
                </a:cubicBezTo>
                <a:cubicBezTo>
                  <a:pt x="152" y="157"/>
                  <a:pt x="152" y="157"/>
                  <a:pt x="152" y="157"/>
                </a:cubicBezTo>
                <a:cubicBezTo>
                  <a:pt x="166" y="88"/>
                  <a:pt x="166" y="88"/>
                  <a:pt x="166" y="88"/>
                </a:cubicBezTo>
                <a:cubicBezTo>
                  <a:pt x="168" y="88"/>
                  <a:pt x="168" y="88"/>
                  <a:pt x="168" y="88"/>
                </a:cubicBezTo>
                <a:cubicBezTo>
                  <a:pt x="172" y="88"/>
                  <a:pt x="176" y="84"/>
                  <a:pt x="176" y="80"/>
                </a:cubicBezTo>
                <a:cubicBezTo>
                  <a:pt x="176" y="72"/>
                  <a:pt x="176" y="72"/>
                  <a:pt x="176" y="72"/>
                </a:cubicBezTo>
                <a:cubicBezTo>
                  <a:pt x="176" y="68"/>
                  <a:pt x="172" y="64"/>
                  <a:pt x="168" y="64"/>
                </a:cubicBezTo>
                <a:moveTo>
                  <a:pt x="18" y="88"/>
                </a:moveTo>
                <a:cubicBezTo>
                  <a:pt x="45" y="88"/>
                  <a:pt x="45" y="88"/>
                  <a:pt x="45" y="88"/>
                </a:cubicBezTo>
                <a:cubicBezTo>
                  <a:pt x="48" y="104"/>
                  <a:pt x="48" y="104"/>
                  <a:pt x="48" y="104"/>
                </a:cubicBezTo>
                <a:cubicBezTo>
                  <a:pt x="21" y="104"/>
                  <a:pt x="21" y="104"/>
                  <a:pt x="21" y="104"/>
                </a:cubicBezTo>
                <a:lnTo>
                  <a:pt x="18" y="88"/>
                </a:lnTo>
                <a:close/>
                <a:moveTo>
                  <a:pt x="23" y="112"/>
                </a:moveTo>
                <a:cubicBezTo>
                  <a:pt x="49" y="112"/>
                  <a:pt x="49" y="112"/>
                  <a:pt x="49" y="112"/>
                </a:cubicBezTo>
                <a:cubicBezTo>
                  <a:pt x="52" y="128"/>
                  <a:pt x="52" y="128"/>
                  <a:pt x="52" y="128"/>
                </a:cubicBezTo>
                <a:cubicBezTo>
                  <a:pt x="26" y="128"/>
                  <a:pt x="26" y="128"/>
                  <a:pt x="26" y="128"/>
                </a:cubicBezTo>
                <a:lnTo>
                  <a:pt x="23" y="112"/>
                </a:lnTo>
                <a:close/>
                <a:moveTo>
                  <a:pt x="31" y="152"/>
                </a:moveTo>
                <a:cubicBezTo>
                  <a:pt x="28" y="136"/>
                  <a:pt x="28" y="136"/>
                  <a:pt x="28" y="136"/>
                </a:cubicBezTo>
                <a:cubicBezTo>
                  <a:pt x="53" y="136"/>
                  <a:pt x="53" y="136"/>
                  <a:pt x="53" y="136"/>
                </a:cubicBezTo>
                <a:cubicBezTo>
                  <a:pt x="55" y="152"/>
                  <a:pt x="55" y="152"/>
                  <a:pt x="55" y="152"/>
                </a:cubicBezTo>
                <a:lnTo>
                  <a:pt x="31" y="152"/>
                </a:lnTo>
                <a:close/>
                <a:moveTo>
                  <a:pt x="84" y="152"/>
                </a:moveTo>
                <a:cubicBezTo>
                  <a:pt x="63" y="152"/>
                  <a:pt x="63" y="152"/>
                  <a:pt x="63" y="152"/>
                </a:cubicBezTo>
                <a:cubicBezTo>
                  <a:pt x="61" y="136"/>
                  <a:pt x="61" y="136"/>
                  <a:pt x="61" y="136"/>
                </a:cubicBezTo>
                <a:cubicBezTo>
                  <a:pt x="84" y="136"/>
                  <a:pt x="84" y="136"/>
                  <a:pt x="84" y="136"/>
                </a:cubicBezTo>
                <a:lnTo>
                  <a:pt x="84" y="152"/>
                </a:lnTo>
                <a:close/>
                <a:moveTo>
                  <a:pt x="84" y="128"/>
                </a:moveTo>
                <a:cubicBezTo>
                  <a:pt x="60" y="128"/>
                  <a:pt x="60" y="128"/>
                  <a:pt x="60" y="128"/>
                </a:cubicBezTo>
                <a:cubicBezTo>
                  <a:pt x="57" y="112"/>
                  <a:pt x="57" y="112"/>
                  <a:pt x="57" y="112"/>
                </a:cubicBezTo>
                <a:cubicBezTo>
                  <a:pt x="84" y="112"/>
                  <a:pt x="84" y="112"/>
                  <a:pt x="84" y="112"/>
                </a:cubicBezTo>
                <a:lnTo>
                  <a:pt x="84" y="128"/>
                </a:lnTo>
                <a:close/>
                <a:moveTo>
                  <a:pt x="84" y="104"/>
                </a:moveTo>
                <a:cubicBezTo>
                  <a:pt x="56" y="104"/>
                  <a:pt x="56" y="104"/>
                  <a:pt x="56" y="104"/>
                </a:cubicBezTo>
                <a:cubicBezTo>
                  <a:pt x="53" y="88"/>
                  <a:pt x="53" y="88"/>
                  <a:pt x="53" y="88"/>
                </a:cubicBezTo>
                <a:cubicBezTo>
                  <a:pt x="84" y="88"/>
                  <a:pt x="84" y="88"/>
                  <a:pt x="84" y="88"/>
                </a:cubicBezTo>
                <a:lnTo>
                  <a:pt x="84" y="104"/>
                </a:lnTo>
                <a:close/>
                <a:moveTo>
                  <a:pt x="113" y="152"/>
                </a:moveTo>
                <a:cubicBezTo>
                  <a:pt x="92" y="152"/>
                  <a:pt x="92" y="152"/>
                  <a:pt x="92" y="152"/>
                </a:cubicBezTo>
                <a:cubicBezTo>
                  <a:pt x="92" y="136"/>
                  <a:pt x="92" y="136"/>
                  <a:pt x="92" y="136"/>
                </a:cubicBezTo>
                <a:cubicBezTo>
                  <a:pt x="115" y="136"/>
                  <a:pt x="115" y="136"/>
                  <a:pt x="115" y="136"/>
                </a:cubicBezTo>
                <a:lnTo>
                  <a:pt x="113" y="152"/>
                </a:lnTo>
                <a:close/>
                <a:moveTo>
                  <a:pt x="116" y="128"/>
                </a:moveTo>
                <a:cubicBezTo>
                  <a:pt x="92" y="128"/>
                  <a:pt x="92" y="128"/>
                  <a:pt x="92" y="128"/>
                </a:cubicBezTo>
                <a:cubicBezTo>
                  <a:pt x="92" y="112"/>
                  <a:pt x="92" y="112"/>
                  <a:pt x="92" y="112"/>
                </a:cubicBezTo>
                <a:cubicBezTo>
                  <a:pt x="119" y="112"/>
                  <a:pt x="119" y="112"/>
                  <a:pt x="119" y="112"/>
                </a:cubicBezTo>
                <a:lnTo>
                  <a:pt x="116" y="128"/>
                </a:lnTo>
                <a:close/>
                <a:moveTo>
                  <a:pt x="92" y="104"/>
                </a:moveTo>
                <a:cubicBezTo>
                  <a:pt x="92" y="88"/>
                  <a:pt x="92" y="88"/>
                  <a:pt x="92" y="88"/>
                </a:cubicBezTo>
                <a:cubicBezTo>
                  <a:pt x="123" y="88"/>
                  <a:pt x="123" y="88"/>
                  <a:pt x="123" y="88"/>
                </a:cubicBezTo>
                <a:cubicBezTo>
                  <a:pt x="120" y="104"/>
                  <a:pt x="120" y="104"/>
                  <a:pt x="120" y="104"/>
                </a:cubicBezTo>
                <a:lnTo>
                  <a:pt x="92" y="104"/>
                </a:lnTo>
                <a:close/>
                <a:moveTo>
                  <a:pt x="145" y="152"/>
                </a:moveTo>
                <a:cubicBezTo>
                  <a:pt x="121" y="152"/>
                  <a:pt x="121" y="152"/>
                  <a:pt x="121" y="152"/>
                </a:cubicBezTo>
                <a:cubicBezTo>
                  <a:pt x="123" y="136"/>
                  <a:pt x="123" y="136"/>
                  <a:pt x="123" y="136"/>
                </a:cubicBezTo>
                <a:cubicBezTo>
                  <a:pt x="148" y="136"/>
                  <a:pt x="148" y="136"/>
                  <a:pt x="148" y="136"/>
                </a:cubicBezTo>
                <a:lnTo>
                  <a:pt x="145" y="152"/>
                </a:lnTo>
                <a:close/>
                <a:moveTo>
                  <a:pt x="150" y="128"/>
                </a:moveTo>
                <a:cubicBezTo>
                  <a:pt x="124" y="128"/>
                  <a:pt x="124" y="128"/>
                  <a:pt x="124" y="128"/>
                </a:cubicBezTo>
                <a:cubicBezTo>
                  <a:pt x="127" y="112"/>
                  <a:pt x="127" y="112"/>
                  <a:pt x="127" y="112"/>
                </a:cubicBezTo>
                <a:cubicBezTo>
                  <a:pt x="153" y="112"/>
                  <a:pt x="153" y="112"/>
                  <a:pt x="153" y="112"/>
                </a:cubicBezTo>
                <a:lnTo>
                  <a:pt x="150" y="128"/>
                </a:lnTo>
                <a:close/>
                <a:moveTo>
                  <a:pt x="155" y="104"/>
                </a:moveTo>
                <a:cubicBezTo>
                  <a:pt x="128" y="104"/>
                  <a:pt x="128" y="104"/>
                  <a:pt x="128" y="104"/>
                </a:cubicBezTo>
                <a:cubicBezTo>
                  <a:pt x="131" y="88"/>
                  <a:pt x="131" y="88"/>
                  <a:pt x="131" y="88"/>
                </a:cubicBezTo>
                <a:cubicBezTo>
                  <a:pt x="158" y="88"/>
                  <a:pt x="158" y="88"/>
                  <a:pt x="158" y="88"/>
                </a:cubicBezTo>
                <a:lnTo>
                  <a:pt x="155" y="104"/>
                </a:lnTo>
                <a:close/>
                <a:moveTo>
                  <a:pt x="168" y="80"/>
                </a:moveTo>
                <a:cubicBezTo>
                  <a:pt x="8" y="80"/>
                  <a:pt x="8" y="80"/>
                  <a:pt x="8" y="80"/>
                </a:cubicBezTo>
                <a:cubicBezTo>
                  <a:pt x="8" y="72"/>
                  <a:pt x="8" y="72"/>
                  <a:pt x="8" y="72"/>
                </a:cubicBezTo>
                <a:cubicBezTo>
                  <a:pt x="168" y="72"/>
                  <a:pt x="168" y="72"/>
                  <a:pt x="168" y="72"/>
                </a:cubicBezTo>
                <a:lnTo>
                  <a:pt x="168" y="8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1 Título"/>
          <p:cNvSpPr txBox="1">
            <a:spLocks/>
          </p:cNvSpPr>
          <p:nvPr/>
        </p:nvSpPr>
        <p:spPr>
          <a:xfrm>
            <a:off x="395536" y="267494"/>
            <a:ext cx="6275040" cy="56557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ponderación </a:t>
            </a:r>
            <a:endParaRPr lang="es-CO" sz="2400" b="1" dirty="0">
              <a:solidFill>
                <a:srgbClr val="1F497D"/>
              </a:solidFill>
              <a:latin typeface="+mn-lt"/>
              <a:ea typeface="+mn-ea"/>
              <a:cs typeface="+mn-cs"/>
            </a:endParaRPr>
          </a:p>
        </p:txBody>
      </p:sp>
      <p:sp>
        <p:nvSpPr>
          <p:cNvPr id="58" name="Shape 2540">
            <a:extLst>
              <a:ext uri="{FF2B5EF4-FFF2-40B4-BE49-F238E27FC236}">
                <a16:creationId xmlns="" xmlns:a16="http://schemas.microsoft.com/office/drawing/2014/main" id="{070FE0DF-D235-334B-A123-146BFDC91B41}"/>
              </a:ext>
            </a:extLst>
          </p:cNvPr>
          <p:cNvSpPr>
            <a:spLocks noChangeAspect="1"/>
          </p:cNvSpPr>
          <p:nvPr/>
        </p:nvSpPr>
        <p:spPr>
          <a:xfrm>
            <a:off x="755576" y="3291830"/>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59" name="Subtitle 2">
            <a:extLst>
              <a:ext uri="{FF2B5EF4-FFF2-40B4-BE49-F238E27FC236}">
                <a16:creationId xmlns="" xmlns:a16="http://schemas.microsoft.com/office/drawing/2014/main" id="{5CCA14A0-6C5F-EA48-AE32-6E25BD7AD81B}"/>
              </a:ext>
            </a:extLst>
          </p:cNvPr>
          <p:cNvSpPr txBox="1">
            <a:spLocks/>
          </p:cNvSpPr>
          <p:nvPr/>
        </p:nvSpPr>
        <p:spPr>
          <a:xfrm>
            <a:off x="827584" y="3136530"/>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primer nivel: </a:t>
            </a:r>
          </a:p>
          <a:p>
            <a:pPr>
              <a:lnSpc>
                <a:spcPts val="1538"/>
              </a:lnSpc>
            </a:pPr>
            <a:r>
              <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rPr>
              <a:t>9</a:t>
            </a:r>
          </a:p>
        </p:txBody>
      </p:sp>
      <p:sp>
        <p:nvSpPr>
          <p:cNvPr id="60" name="Subtitle 2">
            <a:extLst>
              <a:ext uri="{FF2B5EF4-FFF2-40B4-BE49-F238E27FC236}">
                <a16:creationId xmlns="" xmlns:a16="http://schemas.microsoft.com/office/drawing/2014/main" id="{5EEA5E7C-138D-514D-A50A-C9DFCB818C67}"/>
              </a:ext>
            </a:extLst>
          </p:cNvPr>
          <p:cNvSpPr txBox="1">
            <a:spLocks/>
          </p:cNvSpPr>
          <p:nvPr/>
        </p:nvSpPr>
        <p:spPr>
          <a:xfrm>
            <a:off x="827584" y="4011910"/>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segundo nivel:</a:t>
            </a:r>
          </a:p>
          <a:p>
            <a:pPr>
              <a:lnSpc>
                <a:spcPts val="1538"/>
              </a:lnSpc>
            </a:pPr>
            <a:r>
              <a:rPr lang="es-ES" sz="2000" b="1" dirty="0" smtClean="0">
                <a:solidFill>
                  <a:schemeClr val="accent1">
                    <a:lumMod val="50000"/>
                  </a:schemeClr>
                </a:solidFill>
                <a:latin typeface="+mn-lt"/>
                <a:ea typeface="Open Sans Light" panose="020B0306030504020204" pitchFamily="34" charset="0"/>
                <a:cs typeface="Open Sans Light" panose="020B0306030504020204" pitchFamily="34" charset="0"/>
              </a:rPr>
              <a:t>6</a:t>
            </a: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 </a:t>
            </a:r>
            <a:endParaRPr lang="es-ES" sz="1600"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61" name="Shape 2540">
            <a:extLst>
              <a:ext uri="{FF2B5EF4-FFF2-40B4-BE49-F238E27FC236}">
                <a16:creationId xmlns="" xmlns:a16="http://schemas.microsoft.com/office/drawing/2014/main" id="{16033F6B-8B52-D74C-8BBE-D263E61AACFE}"/>
              </a:ext>
            </a:extLst>
          </p:cNvPr>
          <p:cNvSpPr>
            <a:spLocks noChangeAspect="1"/>
          </p:cNvSpPr>
          <p:nvPr/>
        </p:nvSpPr>
        <p:spPr>
          <a:xfrm>
            <a:off x="755576" y="4155926"/>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62" name="Shape 2540">
            <a:extLst>
              <a:ext uri="{FF2B5EF4-FFF2-40B4-BE49-F238E27FC236}">
                <a16:creationId xmlns="" xmlns:a16="http://schemas.microsoft.com/office/drawing/2014/main" id="{070FE0DF-D235-334B-A123-146BFDC91B41}"/>
              </a:ext>
            </a:extLst>
          </p:cNvPr>
          <p:cNvSpPr>
            <a:spLocks noChangeAspect="1"/>
          </p:cNvSpPr>
          <p:nvPr/>
        </p:nvSpPr>
        <p:spPr>
          <a:xfrm>
            <a:off x="2843808" y="3303114"/>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63" name="Subtitle 2">
            <a:extLst>
              <a:ext uri="{FF2B5EF4-FFF2-40B4-BE49-F238E27FC236}">
                <a16:creationId xmlns="" xmlns:a16="http://schemas.microsoft.com/office/drawing/2014/main" id="{5CCA14A0-6C5F-EA48-AE32-6E25BD7AD81B}"/>
              </a:ext>
            </a:extLst>
          </p:cNvPr>
          <p:cNvSpPr txBox="1">
            <a:spLocks/>
          </p:cNvSpPr>
          <p:nvPr/>
        </p:nvSpPr>
        <p:spPr>
          <a:xfrm>
            <a:off x="2915816" y="3147814"/>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primer nivel: </a:t>
            </a:r>
          </a:p>
          <a:p>
            <a:pPr>
              <a:lnSpc>
                <a:spcPts val="1538"/>
              </a:lnSpc>
            </a:pPr>
            <a:r>
              <a:rPr lang="es-ES" sz="2000" b="1" dirty="0" smtClean="0">
                <a:solidFill>
                  <a:schemeClr val="accent1">
                    <a:lumMod val="50000"/>
                  </a:schemeClr>
                </a:solidFill>
                <a:latin typeface="+mn-lt"/>
                <a:ea typeface="Open Sans Light" panose="020B0306030504020204" pitchFamily="34" charset="0"/>
                <a:cs typeface="Open Sans Light" panose="020B0306030504020204" pitchFamily="34" charset="0"/>
              </a:rPr>
              <a:t>13</a:t>
            </a:r>
            <a:endPar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64" name="Subtitle 2">
            <a:extLst>
              <a:ext uri="{FF2B5EF4-FFF2-40B4-BE49-F238E27FC236}">
                <a16:creationId xmlns="" xmlns:a16="http://schemas.microsoft.com/office/drawing/2014/main" id="{5EEA5E7C-138D-514D-A50A-C9DFCB818C67}"/>
              </a:ext>
            </a:extLst>
          </p:cNvPr>
          <p:cNvSpPr txBox="1">
            <a:spLocks/>
          </p:cNvSpPr>
          <p:nvPr/>
        </p:nvSpPr>
        <p:spPr>
          <a:xfrm>
            <a:off x="2915816" y="4023194"/>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segundo nivel:</a:t>
            </a:r>
          </a:p>
          <a:p>
            <a:pPr>
              <a:lnSpc>
                <a:spcPts val="1538"/>
              </a:lnSpc>
            </a:pPr>
            <a:r>
              <a:rPr lang="es-ES" sz="2000" b="1" dirty="0" smtClean="0">
                <a:solidFill>
                  <a:schemeClr val="accent1">
                    <a:lumMod val="50000"/>
                  </a:schemeClr>
                </a:solidFill>
                <a:latin typeface="+mn-lt"/>
                <a:ea typeface="Open Sans Light" panose="020B0306030504020204" pitchFamily="34" charset="0"/>
                <a:cs typeface="Open Sans Light" panose="020B0306030504020204" pitchFamily="34" charset="0"/>
              </a:rPr>
              <a:t>4</a:t>
            </a:r>
            <a:endParaRPr lang="es-ES" sz="1600"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65" name="Shape 2540">
            <a:extLst>
              <a:ext uri="{FF2B5EF4-FFF2-40B4-BE49-F238E27FC236}">
                <a16:creationId xmlns="" xmlns:a16="http://schemas.microsoft.com/office/drawing/2014/main" id="{16033F6B-8B52-D74C-8BBE-D263E61AACFE}"/>
              </a:ext>
            </a:extLst>
          </p:cNvPr>
          <p:cNvSpPr>
            <a:spLocks noChangeAspect="1"/>
          </p:cNvSpPr>
          <p:nvPr/>
        </p:nvSpPr>
        <p:spPr>
          <a:xfrm>
            <a:off x="2843808" y="4167210"/>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66" name="Shape 2540">
            <a:extLst>
              <a:ext uri="{FF2B5EF4-FFF2-40B4-BE49-F238E27FC236}">
                <a16:creationId xmlns="" xmlns:a16="http://schemas.microsoft.com/office/drawing/2014/main" id="{070FE0DF-D235-334B-A123-146BFDC91B41}"/>
              </a:ext>
            </a:extLst>
          </p:cNvPr>
          <p:cNvSpPr>
            <a:spLocks noChangeAspect="1"/>
          </p:cNvSpPr>
          <p:nvPr/>
        </p:nvSpPr>
        <p:spPr>
          <a:xfrm>
            <a:off x="4860032" y="3291830"/>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67" name="Subtitle 2">
            <a:extLst>
              <a:ext uri="{FF2B5EF4-FFF2-40B4-BE49-F238E27FC236}">
                <a16:creationId xmlns="" xmlns:a16="http://schemas.microsoft.com/office/drawing/2014/main" id="{5CCA14A0-6C5F-EA48-AE32-6E25BD7AD81B}"/>
              </a:ext>
            </a:extLst>
          </p:cNvPr>
          <p:cNvSpPr txBox="1">
            <a:spLocks/>
          </p:cNvSpPr>
          <p:nvPr/>
        </p:nvSpPr>
        <p:spPr>
          <a:xfrm>
            <a:off x="4932040" y="3136530"/>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primer nivel: </a:t>
            </a:r>
          </a:p>
          <a:p>
            <a:pPr>
              <a:lnSpc>
                <a:spcPts val="1538"/>
              </a:lnSpc>
            </a:pPr>
            <a:r>
              <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rPr>
              <a:t>6</a:t>
            </a:r>
          </a:p>
        </p:txBody>
      </p:sp>
      <p:sp>
        <p:nvSpPr>
          <p:cNvPr id="68" name="Subtitle 2">
            <a:extLst>
              <a:ext uri="{FF2B5EF4-FFF2-40B4-BE49-F238E27FC236}">
                <a16:creationId xmlns="" xmlns:a16="http://schemas.microsoft.com/office/drawing/2014/main" id="{5EEA5E7C-138D-514D-A50A-C9DFCB818C67}"/>
              </a:ext>
            </a:extLst>
          </p:cNvPr>
          <p:cNvSpPr txBox="1">
            <a:spLocks/>
          </p:cNvSpPr>
          <p:nvPr/>
        </p:nvSpPr>
        <p:spPr>
          <a:xfrm>
            <a:off x="4932040" y="4011910"/>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segundo nivel:</a:t>
            </a:r>
          </a:p>
          <a:p>
            <a:pPr>
              <a:lnSpc>
                <a:spcPts val="1538"/>
              </a:lnSpc>
            </a:pPr>
            <a:r>
              <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rPr>
              <a:t>4</a:t>
            </a:r>
            <a:endParaRPr lang="es-ES" sz="1600"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69" name="Shape 2540">
            <a:extLst>
              <a:ext uri="{FF2B5EF4-FFF2-40B4-BE49-F238E27FC236}">
                <a16:creationId xmlns="" xmlns:a16="http://schemas.microsoft.com/office/drawing/2014/main" id="{16033F6B-8B52-D74C-8BBE-D263E61AACFE}"/>
              </a:ext>
            </a:extLst>
          </p:cNvPr>
          <p:cNvSpPr>
            <a:spLocks noChangeAspect="1"/>
          </p:cNvSpPr>
          <p:nvPr/>
        </p:nvSpPr>
        <p:spPr>
          <a:xfrm>
            <a:off x="4860032" y="4155926"/>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83" name="Shape 2540">
            <a:extLst>
              <a:ext uri="{FF2B5EF4-FFF2-40B4-BE49-F238E27FC236}">
                <a16:creationId xmlns="" xmlns:a16="http://schemas.microsoft.com/office/drawing/2014/main" id="{070FE0DF-D235-334B-A123-146BFDC91B41}"/>
              </a:ext>
            </a:extLst>
          </p:cNvPr>
          <p:cNvSpPr>
            <a:spLocks noChangeAspect="1"/>
          </p:cNvSpPr>
          <p:nvPr/>
        </p:nvSpPr>
        <p:spPr>
          <a:xfrm>
            <a:off x="6948264" y="3303114"/>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84" name="Subtitle 2">
            <a:extLst>
              <a:ext uri="{FF2B5EF4-FFF2-40B4-BE49-F238E27FC236}">
                <a16:creationId xmlns="" xmlns:a16="http://schemas.microsoft.com/office/drawing/2014/main" id="{5CCA14A0-6C5F-EA48-AE32-6E25BD7AD81B}"/>
              </a:ext>
            </a:extLst>
          </p:cNvPr>
          <p:cNvSpPr txBox="1">
            <a:spLocks/>
          </p:cNvSpPr>
          <p:nvPr/>
        </p:nvSpPr>
        <p:spPr>
          <a:xfrm>
            <a:off x="7020272" y="3147814"/>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primer nivel: </a:t>
            </a:r>
          </a:p>
          <a:p>
            <a:pPr>
              <a:lnSpc>
                <a:spcPts val="1538"/>
              </a:lnSpc>
            </a:pPr>
            <a:r>
              <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rPr>
              <a:t>3</a:t>
            </a:r>
          </a:p>
        </p:txBody>
      </p:sp>
      <p:sp>
        <p:nvSpPr>
          <p:cNvPr id="85" name="Subtitle 2">
            <a:extLst>
              <a:ext uri="{FF2B5EF4-FFF2-40B4-BE49-F238E27FC236}">
                <a16:creationId xmlns="" xmlns:a16="http://schemas.microsoft.com/office/drawing/2014/main" id="{5EEA5E7C-138D-514D-A50A-C9DFCB818C67}"/>
              </a:ext>
            </a:extLst>
          </p:cNvPr>
          <p:cNvSpPr txBox="1">
            <a:spLocks/>
          </p:cNvSpPr>
          <p:nvPr/>
        </p:nvSpPr>
        <p:spPr>
          <a:xfrm>
            <a:off x="7020272" y="4023194"/>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segundo nivel:</a:t>
            </a:r>
          </a:p>
          <a:p>
            <a:pPr>
              <a:lnSpc>
                <a:spcPts val="1538"/>
              </a:lnSpc>
            </a:pPr>
            <a:r>
              <a:rPr lang="es-ES" sz="2000" b="1" dirty="0" smtClean="0">
                <a:solidFill>
                  <a:schemeClr val="accent1">
                    <a:lumMod val="50000"/>
                  </a:schemeClr>
                </a:solidFill>
                <a:latin typeface="+mn-lt"/>
                <a:ea typeface="Open Sans Light" panose="020B0306030504020204" pitchFamily="34" charset="0"/>
                <a:cs typeface="Open Sans Light" panose="020B0306030504020204" pitchFamily="34" charset="0"/>
              </a:rPr>
              <a:t>2</a:t>
            </a: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 </a:t>
            </a:r>
            <a:endParaRPr lang="es-ES" sz="1600"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86" name="Shape 2540">
            <a:extLst>
              <a:ext uri="{FF2B5EF4-FFF2-40B4-BE49-F238E27FC236}">
                <a16:creationId xmlns="" xmlns:a16="http://schemas.microsoft.com/office/drawing/2014/main" id="{16033F6B-8B52-D74C-8BBE-D263E61AACFE}"/>
              </a:ext>
            </a:extLst>
          </p:cNvPr>
          <p:cNvSpPr>
            <a:spLocks noChangeAspect="1"/>
          </p:cNvSpPr>
          <p:nvPr/>
        </p:nvSpPr>
        <p:spPr>
          <a:xfrm>
            <a:off x="6948264" y="4167210"/>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Tree>
    <p:extLst>
      <p:ext uri="{BB962C8B-B14F-4D97-AF65-F5344CB8AC3E}">
        <p14:creationId xmlns:p14="http://schemas.microsoft.com/office/powerpoint/2010/main" val="812241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
            <a:extLst>
              <a:ext uri="{FF2B5EF4-FFF2-40B4-BE49-F238E27FC236}">
                <a16:creationId xmlns="" xmlns:a16="http://schemas.microsoft.com/office/drawing/2014/main" id="{892249F8-1A72-8944-AAEA-6496D3DAB843}"/>
              </a:ext>
            </a:extLst>
          </p:cNvPr>
          <p:cNvSpPr>
            <a:spLocks noChangeArrowheads="1"/>
          </p:cNvSpPr>
          <p:nvPr/>
        </p:nvSpPr>
        <p:spPr bwMode="auto">
          <a:xfrm>
            <a:off x="467544" y="1131590"/>
            <a:ext cx="1842571" cy="3654405"/>
          </a:xfrm>
          <a:custGeom>
            <a:avLst/>
            <a:gdLst>
              <a:gd name="T0" fmla="*/ 17436 w 17437"/>
              <a:gd name="T1" fmla="*/ 0 h 11618"/>
              <a:gd name="T2" fmla="*/ 0 w 17437"/>
              <a:gd name="T3" fmla="*/ 0 h 11618"/>
              <a:gd name="T4" fmla="*/ 0 w 17437"/>
              <a:gd name="T5" fmla="*/ 11617 h 11618"/>
              <a:gd name="T6" fmla="*/ 17436 w 17437"/>
              <a:gd name="T7" fmla="*/ 11617 h 11618"/>
              <a:gd name="T8" fmla="*/ 17436 w 17437"/>
              <a:gd name="T9" fmla="*/ 0 h 11618"/>
            </a:gdLst>
            <a:ahLst/>
            <a:cxnLst>
              <a:cxn ang="0">
                <a:pos x="T0" y="T1"/>
              </a:cxn>
              <a:cxn ang="0">
                <a:pos x="T2" y="T3"/>
              </a:cxn>
              <a:cxn ang="0">
                <a:pos x="T4" y="T5"/>
              </a:cxn>
              <a:cxn ang="0">
                <a:pos x="T6" y="T7"/>
              </a:cxn>
              <a:cxn ang="0">
                <a:pos x="T8" y="T9"/>
              </a:cxn>
            </a:cxnLst>
            <a:rect l="0" t="0" r="r" b="b"/>
            <a:pathLst>
              <a:path w="17437" h="11618">
                <a:moveTo>
                  <a:pt x="17436" y="0"/>
                </a:moveTo>
                <a:lnTo>
                  <a:pt x="0" y="0"/>
                </a:lnTo>
                <a:lnTo>
                  <a:pt x="0" y="11617"/>
                </a:lnTo>
                <a:lnTo>
                  <a:pt x="17436" y="11617"/>
                </a:lnTo>
                <a:lnTo>
                  <a:pt x="17436" y="0"/>
                </a:lnTo>
              </a:path>
            </a:pathLst>
          </a:custGeom>
          <a:solidFill>
            <a:schemeClr val="accent2">
              <a:lumMod val="20000"/>
              <a:lumOff val="80000"/>
              <a:alpha val="50000"/>
            </a:schemeClr>
          </a:solidFill>
          <a:ln>
            <a:noFill/>
          </a:ln>
          <a:effectLst/>
        </p:spPr>
        <p:txBody>
          <a:bodyPr wrap="none" lIns="34290" tIns="17145" rIns="34290" bIns="17145" anchor="ctr"/>
          <a:lstStyle/>
          <a:p>
            <a:endParaRPr lang="en-US" sz="2400" dirty="0"/>
          </a:p>
        </p:txBody>
      </p:sp>
      <p:sp>
        <p:nvSpPr>
          <p:cNvPr id="10" name="Freeform 3">
            <a:extLst>
              <a:ext uri="{FF2B5EF4-FFF2-40B4-BE49-F238E27FC236}">
                <a16:creationId xmlns="" xmlns:a16="http://schemas.microsoft.com/office/drawing/2014/main" id="{C7728163-5C89-3F41-B92B-CE930FE9D2A2}"/>
              </a:ext>
            </a:extLst>
          </p:cNvPr>
          <p:cNvSpPr>
            <a:spLocks noChangeArrowheads="1"/>
          </p:cNvSpPr>
          <p:nvPr/>
        </p:nvSpPr>
        <p:spPr bwMode="auto">
          <a:xfrm>
            <a:off x="467544" y="2067694"/>
            <a:ext cx="1842571" cy="879140"/>
          </a:xfrm>
          <a:custGeom>
            <a:avLst/>
            <a:gdLst>
              <a:gd name="T0" fmla="*/ 4358 w 4359"/>
              <a:gd name="T1" fmla="*/ 2753 h 2754"/>
              <a:gd name="T2" fmla="*/ 0 w 4359"/>
              <a:gd name="T3" fmla="*/ 2753 h 2754"/>
              <a:gd name="T4" fmla="*/ 0 w 4359"/>
              <a:gd name="T5" fmla="*/ 0 h 2754"/>
              <a:gd name="T6" fmla="*/ 4358 w 4359"/>
              <a:gd name="T7" fmla="*/ 0 h 2754"/>
              <a:gd name="T8" fmla="*/ 4358 w 4359"/>
              <a:gd name="T9" fmla="*/ 2753 h 2754"/>
            </a:gdLst>
            <a:ahLst/>
            <a:cxnLst>
              <a:cxn ang="0">
                <a:pos x="T0" y="T1"/>
              </a:cxn>
              <a:cxn ang="0">
                <a:pos x="T2" y="T3"/>
              </a:cxn>
              <a:cxn ang="0">
                <a:pos x="T4" y="T5"/>
              </a:cxn>
              <a:cxn ang="0">
                <a:pos x="T6" y="T7"/>
              </a:cxn>
              <a:cxn ang="0">
                <a:pos x="T8" y="T9"/>
              </a:cxn>
            </a:cxnLst>
            <a:rect l="0" t="0" r="r" b="b"/>
            <a:pathLst>
              <a:path w="4359" h="2754">
                <a:moveTo>
                  <a:pt x="4358" y="2753"/>
                </a:moveTo>
                <a:lnTo>
                  <a:pt x="0" y="2753"/>
                </a:lnTo>
                <a:lnTo>
                  <a:pt x="0" y="0"/>
                </a:lnTo>
                <a:lnTo>
                  <a:pt x="4358" y="0"/>
                </a:lnTo>
                <a:lnTo>
                  <a:pt x="4358" y="2753"/>
                </a:lnTo>
              </a:path>
            </a:pathLst>
          </a:custGeom>
          <a:solidFill>
            <a:schemeClr val="accent2"/>
          </a:solidFill>
          <a:ln>
            <a:noFill/>
          </a:ln>
          <a:effectLst/>
        </p:spPr>
        <p:txBody>
          <a:bodyPr wrap="none" lIns="34290" tIns="17145" rIns="34290" bIns="17145" anchor="ctr"/>
          <a:lstStyle/>
          <a:p>
            <a:endParaRPr lang="en-US" sz="2400"/>
          </a:p>
        </p:txBody>
      </p:sp>
      <p:sp>
        <p:nvSpPr>
          <p:cNvPr id="11" name="Freeform 7">
            <a:extLst>
              <a:ext uri="{FF2B5EF4-FFF2-40B4-BE49-F238E27FC236}">
                <a16:creationId xmlns="" xmlns:a16="http://schemas.microsoft.com/office/drawing/2014/main" id="{7777CD7C-FC30-524F-8725-9D1CD135B4E7}"/>
              </a:ext>
            </a:extLst>
          </p:cNvPr>
          <p:cNvSpPr>
            <a:spLocks noChangeArrowheads="1"/>
          </p:cNvSpPr>
          <p:nvPr/>
        </p:nvSpPr>
        <p:spPr bwMode="auto">
          <a:xfrm>
            <a:off x="464334" y="4729477"/>
            <a:ext cx="1842571" cy="56265"/>
          </a:xfrm>
          <a:custGeom>
            <a:avLst/>
            <a:gdLst>
              <a:gd name="T0" fmla="*/ 4358 w 4359"/>
              <a:gd name="T1" fmla="*/ 177 h 178"/>
              <a:gd name="T2" fmla="*/ 0 w 4359"/>
              <a:gd name="T3" fmla="*/ 177 h 178"/>
              <a:gd name="T4" fmla="*/ 0 w 4359"/>
              <a:gd name="T5" fmla="*/ 0 h 178"/>
              <a:gd name="T6" fmla="*/ 4358 w 4359"/>
              <a:gd name="T7" fmla="*/ 0 h 178"/>
              <a:gd name="T8" fmla="*/ 4358 w 4359"/>
              <a:gd name="T9" fmla="*/ 177 h 178"/>
            </a:gdLst>
            <a:ahLst/>
            <a:cxnLst>
              <a:cxn ang="0">
                <a:pos x="T0" y="T1"/>
              </a:cxn>
              <a:cxn ang="0">
                <a:pos x="T2" y="T3"/>
              </a:cxn>
              <a:cxn ang="0">
                <a:pos x="T4" y="T5"/>
              </a:cxn>
              <a:cxn ang="0">
                <a:pos x="T6" y="T7"/>
              </a:cxn>
              <a:cxn ang="0">
                <a:pos x="T8" y="T9"/>
              </a:cxn>
            </a:cxnLst>
            <a:rect l="0" t="0" r="r" b="b"/>
            <a:pathLst>
              <a:path w="4359" h="178">
                <a:moveTo>
                  <a:pt x="4358" y="177"/>
                </a:moveTo>
                <a:lnTo>
                  <a:pt x="0" y="177"/>
                </a:lnTo>
                <a:lnTo>
                  <a:pt x="0" y="0"/>
                </a:lnTo>
                <a:lnTo>
                  <a:pt x="4358" y="0"/>
                </a:lnTo>
                <a:lnTo>
                  <a:pt x="4358" y="177"/>
                </a:lnTo>
              </a:path>
            </a:pathLst>
          </a:custGeom>
          <a:solidFill>
            <a:schemeClr val="accent2"/>
          </a:solidFill>
          <a:ln>
            <a:noFill/>
          </a:ln>
          <a:effectLst/>
        </p:spPr>
        <p:txBody>
          <a:bodyPr wrap="none" lIns="34290" tIns="17145" rIns="34290" bIns="17145" anchor="ctr"/>
          <a:lstStyle/>
          <a:p>
            <a:endParaRPr lang="en-US" sz="2400"/>
          </a:p>
        </p:txBody>
      </p:sp>
      <p:sp>
        <p:nvSpPr>
          <p:cNvPr id="13" name="Freeform 1">
            <a:extLst>
              <a:ext uri="{FF2B5EF4-FFF2-40B4-BE49-F238E27FC236}">
                <a16:creationId xmlns="" xmlns:a16="http://schemas.microsoft.com/office/drawing/2014/main" id="{7D703420-7E5A-9D40-8651-7E72B596BF2D}"/>
              </a:ext>
            </a:extLst>
          </p:cNvPr>
          <p:cNvSpPr>
            <a:spLocks noChangeArrowheads="1"/>
          </p:cNvSpPr>
          <p:nvPr/>
        </p:nvSpPr>
        <p:spPr bwMode="auto">
          <a:xfrm>
            <a:off x="2517227" y="1075072"/>
            <a:ext cx="1842571" cy="3654405"/>
          </a:xfrm>
          <a:custGeom>
            <a:avLst/>
            <a:gdLst>
              <a:gd name="T0" fmla="*/ 17436 w 17437"/>
              <a:gd name="T1" fmla="*/ 0 h 11618"/>
              <a:gd name="T2" fmla="*/ 0 w 17437"/>
              <a:gd name="T3" fmla="*/ 0 h 11618"/>
              <a:gd name="T4" fmla="*/ 0 w 17437"/>
              <a:gd name="T5" fmla="*/ 11617 h 11618"/>
              <a:gd name="T6" fmla="*/ 17436 w 17437"/>
              <a:gd name="T7" fmla="*/ 11617 h 11618"/>
              <a:gd name="T8" fmla="*/ 17436 w 17437"/>
              <a:gd name="T9" fmla="*/ 0 h 11618"/>
            </a:gdLst>
            <a:ahLst/>
            <a:cxnLst>
              <a:cxn ang="0">
                <a:pos x="T0" y="T1"/>
              </a:cxn>
              <a:cxn ang="0">
                <a:pos x="T2" y="T3"/>
              </a:cxn>
              <a:cxn ang="0">
                <a:pos x="T4" y="T5"/>
              </a:cxn>
              <a:cxn ang="0">
                <a:pos x="T6" y="T7"/>
              </a:cxn>
              <a:cxn ang="0">
                <a:pos x="T8" y="T9"/>
              </a:cxn>
            </a:cxnLst>
            <a:rect l="0" t="0" r="r" b="b"/>
            <a:pathLst>
              <a:path w="17437" h="11618">
                <a:moveTo>
                  <a:pt x="17436" y="0"/>
                </a:moveTo>
                <a:lnTo>
                  <a:pt x="0" y="0"/>
                </a:lnTo>
                <a:lnTo>
                  <a:pt x="0" y="11617"/>
                </a:lnTo>
                <a:lnTo>
                  <a:pt x="17436" y="11617"/>
                </a:lnTo>
                <a:lnTo>
                  <a:pt x="17436" y="0"/>
                </a:lnTo>
              </a:path>
            </a:pathLst>
          </a:custGeom>
          <a:solidFill>
            <a:schemeClr val="accent3">
              <a:lumMod val="20000"/>
              <a:lumOff val="80000"/>
              <a:alpha val="50000"/>
            </a:schemeClr>
          </a:solidFill>
          <a:ln>
            <a:noFill/>
          </a:ln>
          <a:effectLst/>
        </p:spPr>
        <p:txBody>
          <a:bodyPr wrap="none" lIns="34290" tIns="17145" rIns="34290" bIns="17145" anchor="ctr"/>
          <a:lstStyle/>
          <a:p>
            <a:endParaRPr lang="en-US" sz="2400" dirty="0"/>
          </a:p>
        </p:txBody>
      </p:sp>
      <p:sp>
        <p:nvSpPr>
          <p:cNvPr id="14" name="Freeform 4">
            <a:extLst>
              <a:ext uri="{FF2B5EF4-FFF2-40B4-BE49-F238E27FC236}">
                <a16:creationId xmlns="" xmlns:a16="http://schemas.microsoft.com/office/drawing/2014/main" id="{C6920239-FDD1-E848-BA95-D48FC4A153BB}"/>
              </a:ext>
            </a:extLst>
          </p:cNvPr>
          <p:cNvSpPr>
            <a:spLocks noChangeArrowheads="1"/>
          </p:cNvSpPr>
          <p:nvPr/>
        </p:nvSpPr>
        <p:spPr bwMode="auto">
          <a:xfrm>
            <a:off x="2517227" y="2063927"/>
            <a:ext cx="1842571" cy="879140"/>
          </a:xfrm>
          <a:custGeom>
            <a:avLst/>
            <a:gdLst>
              <a:gd name="T0" fmla="*/ 4359 w 4360"/>
              <a:gd name="T1" fmla="*/ 2753 h 2754"/>
              <a:gd name="T2" fmla="*/ 0 w 4360"/>
              <a:gd name="T3" fmla="*/ 2753 h 2754"/>
              <a:gd name="T4" fmla="*/ 0 w 4360"/>
              <a:gd name="T5" fmla="*/ 0 h 2754"/>
              <a:gd name="T6" fmla="*/ 4359 w 4360"/>
              <a:gd name="T7" fmla="*/ 0 h 2754"/>
              <a:gd name="T8" fmla="*/ 4359 w 4360"/>
              <a:gd name="T9" fmla="*/ 2753 h 2754"/>
            </a:gdLst>
            <a:ahLst/>
            <a:cxnLst>
              <a:cxn ang="0">
                <a:pos x="T0" y="T1"/>
              </a:cxn>
              <a:cxn ang="0">
                <a:pos x="T2" y="T3"/>
              </a:cxn>
              <a:cxn ang="0">
                <a:pos x="T4" y="T5"/>
              </a:cxn>
              <a:cxn ang="0">
                <a:pos x="T6" y="T7"/>
              </a:cxn>
              <a:cxn ang="0">
                <a:pos x="T8" y="T9"/>
              </a:cxn>
            </a:cxnLst>
            <a:rect l="0" t="0" r="r" b="b"/>
            <a:pathLst>
              <a:path w="4360" h="2754">
                <a:moveTo>
                  <a:pt x="4359" y="2753"/>
                </a:moveTo>
                <a:lnTo>
                  <a:pt x="0" y="2753"/>
                </a:lnTo>
                <a:lnTo>
                  <a:pt x="0" y="0"/>
                </a:lnTo>
                <a:lnTo>
                  <a:pt x="4359" y="0"/>
                </a:lnTo>
                <a:lnTo>
                  <a:pt x="4359" y="2753"/>
                </a:lnTo>
              </a:path>
            </a:pathLst>
          </a:custGeom>
          <a:solidFill>
            <a:schemeClr val="accent3"/>
          </a:solidFill>
          <a:ln>
            <a:noFill/>
          </a:ln>
          <a:effectLst/>
        </p:spPr>
        <p:txBody>
          <a:bodyPr wrap="none" lIns="34290" tIns="17145" rIns="34290" bIns="17145" anchor="ctr"/>
          <a:lstStyle/>
          <a:p>
            <a:endParaRPr lang="en-US" sz="2400">
              <a:solidFill>
                <a:schemeClr val="bg1"/>
              </a:solidFill>
            </a:endParaRPr>
          </a:p>
        </p:txBody>
      </p:sp>
      <p:sp>
        <p:nvSpPr>
          <p:cNvPr id="15" name="Freeform 8">
            <a:extLst>
              <a:ext uri="{FF2B5EF4-FFF2-40B4-BE49-F238E27FC236}">
                <a16:creationId xmlns="" xmlns:a16="http://schemas.microsoft.com/office/drawing/2014/main" id="{93952FC1-4911-2540-97D5-D9DD29D36E9A}"/>
              </a:ext>
            </a:extLst>
          </p:cNvPr>
          <p:cNvSpPr>
            <a:spLocks noChangeArrowheads="1"/>
          </p:cNvSpPr>
          <p:nvPr/>
        </p:nvSpPr>
        <p:spPr bwMode="auto">
          <a:xfrm>
            <a:off x="2517227" y="4729477"/>
            <a:ext cx="1842571" cy="56265"/>
          </a:xfrm>
          <a:custGeom>
            <a:avLst/>
            <a:gdLst>
              <a:gd name="T0" fmla="*/ 4359 w 4360"/>
              <a:gd name="T1" fmla="*/ 177 h 178"/>
              <a:gd name="T2" fmla="*/ 0 w 4360"/>
              <a:gd name="T3" fmla="*/ 177 h 178"/>
              <a:gd name="T4" fmla="*/ 0 w 4360"/>
              <a:gd name="T5" fmla="*/ 0 h 178"/>
              <a:gd name="T6" fmla="*/ 4359 w 4360"/>
              <a:gd name="T7" fmla="*/ 0 h 178"/>
              <a:gd name="T8" fmla="*/ 4359 w 4360"/>
              <a:gd name="T9" fmla="*/ 177 h 178"/>
            </a:gdLst>
            <a:ahLst/>
            <a:cxnLst>
              <a:cxn ang="0">
                <a:pos x="T0" y="T1"/>
              </a:cxn>
              <a:cxn ang="0">
                <a:pos x="T2" y="T3"/>
              </a:cxn>
              <a:cxn ang="0">
                <a:pos x="T4" y="T5"/>
              </a:cxn>
              <a:cxn ang="0">
                <a:pos x="T6" y="T7"/>
              </a:cxn>
              <a:cxn ang="0">
                <a:pos x="T8" y="T9"/>
              </a:cxn>
            </a:cxnLst>
            <a:rect l="0" t="0" r="r" b="b"/>
            <a:pathLst>
              <a:path w="4360" h="178">
                <a:moveTo>
                  <a:pt x="4359" y="177"/>
                </a:moveTo>
                <a:lnTo>
                  <a:pt x="0" y="177"/>
                </a:lnTo>
                <a:lnTo>
                  <a:pt x="0" y="0"/>
                </a:lnTo>
                <a:lnTo>
                  <a:pt x="4359" y="0"/>
                </a:lnTo>
                <a:lnTo>
                  <a:pt x="4359" y="177"/>
                </a:lnTo>
              </a:path>
            </a:pathLst>
          </a:custGeom>
          <a:solidFill>
            <a:schemeClr val="accent3"/>
          </a:solidFill>
          <a:ln>
            <a:noFill/>
          </a:ln>
          <a:effectLst/>
        </p:spPr>
        <p:txBody>
          <a:bodyPr wrap="none" lIns="34290" tIns="17145" rIns="34290" bIns="17145" anchor="ctr"/>
          <a:lstStyle/>
          <a:p>
            <a:endParaRPr lang="en-US" sz="2400"/>
          </a:p>
        </p:txBody>
      </p:sp>
      <p:sp>
        <p:nvSpPr>
          <p:cNvPr id="17" name="Freeform 1">
            <a:extLst>
              <a:ext uri="{FF2B5EF4-FFF2-40B4-BE49-F238E27FC236}">
                <a16:creationId xmlns="" xmlns:a16="http://schemas.microsoft.com/office/drawing/2014/main" id="{5D19ED3C-6F93-0249-9217-1F842A759FC0}"/>
              </a:ext>
            </a:extLst>
          </p:cNvPr>
          <p:cNvSpPr>
            <a:spLocks noChangeArrowheads="1"/>
          </p:cNvSpPr>
          <p:nvPr/>
        </p:nvSpPr>
        <p:spPr bwMode="auto">
          <a:xfrm>
            <a:off x="4499992" y="1131590"/>
            <a:ext cx="1842571" cy="3654405"/>
          </a:xfrm>
          <a:custGeom>
            <a:avLst/>
            <a:gdLst>
              <a:gd name="T0" fmla="*/ 17436 w 17437"/>
              <a:gd name="T1" fmla="*/ 0 h 11618"/>
              <a:gd name="T2" fmla="*/ 0 w 17437"/>
              <a:gd name="T3" fmla="*/ 0 h 11618"/>
              <a:gd name="T4" fmla="*/ 0 w 17437"/>
              <a:gd name="T5" fmla="*/ 11617 h 11618"/>
              <a:gd name="T6" fmla="*/ 17436 w 17437"/>
              <a:gd name="T7" fmla="*/ 11617 h 11618"/>
              <a:gd name="T8" fmla="*/ 17436 w 17437"/>
              <a:gd name="T9" fmla="*/ 0 h 11618"/>
            </a:gdLst>
            <a:ahLst/>
            <a:cxnLst>
              <a:cxn ang="0">
                <a:pos x="T0" y="T1"/>
              </a:cxn>
              <a:cxn ang="0">
                <a:pos x="T2" y="T3"/>
              </a:cxn>
              <a:cxn ang="0">
                <a:pos x="T4" y="T5"/>
              </a:cxn>
              <a:cxn ang="0">
                <a:pos x="T6" y="T7"/>
              </a:cxn>
              <a:cxn ang="0">
                <a:pos x="T8" y="T9"/>
              </a:cxn>
            </a:cxnLst>
            <a:rect l="0" t="0" r="r" b="b"/>
            <a:pathLst>
              <a:path w="17437" h="11618">
                <a:moveTo>
                  <a:pt x="17436" y="0"/>
                </a:moveTo>
                <a:lnTo>
                  <a:pt x="0" y="0"/>
                </a:lnTo>
                <a:lnTo>
                  <a:pt x="0" y="11617"/>
                </a:lnTo>
                <a:lnTo>
                  <a:pt x="17436" y="11617"/>
                </a:lnTo>
                <a:lnTo>
                  <a:pt x="17436" y="0"/>
                </a:lnTo>
              </a:path>
            </a:pathLst>
          </a:custGeom>
          <a:solidFill>
            <a:schemeClr val="accent4">
              <a:lumMod val="20000"/>
              <a:lumOff val="80000"/>
              <a:alpha val="50000"/>
            </a:schemeClr>
          </a:solidFill>
          <a:ln>
            <a:noFill/>
          </a:ln>
          <a:effectLst/>
        </p:spPr>
        <p:txBody>
          <a:bodyPr wrap="none" lIns="34290" tIns="17145" rIns="34290" bIns="17145" anchor="ctr"/>
          <a:lstStyle/>
          <a:p>
            <a:endParaRPr lang="en-US" sz="2400"/>
          </a:p>
        </p:txBody>
      </p:sp>
      <p:sp>
        <p:nvSpPr>
          <p:cNvPr id="18" name="Freeform 5">
            <a:extLst>
              <a:ext uri="{FF2B5EF4-FFF2-40B4-BE49-F238E27FC236}">
                <a16:creationId xmlns="" xmlns:a16="http://schemas.microsoft.com/office/drawing/2014/main" id="{A3EA69EA-3195-8F4F-B879-5B96E7BA7BD7}"/>
              </a:ext>
            </a:extLst>
          </p:cNvPr>
          <p:cNvSpPr>
            <a:spLocks noChangeArrowheads="1"/>
          </p:cNvSpPr>
          <p:nvPr/>
        </p:nvSpPr>
        <p:spPr bwMode="auto">
          <a:xfrm>
            <a:off x="4499992" y="2067694"/>
            <a:ext cx="1842571" cy="879140"/>
          </a:xfrm>
          <a:custGeom>
            <a:avLst/>
            <a:gdLst>
              <a:gd name="T0" fmla="*/ 4360 w 4361"/>
              <a:gd name="T1" fmla="*/ 2753 h 2754"/>
              <a:gd name="T2" fmla="*/ 0 w 4361"/>
              <a:gd name="T3" fmla="*/ 2753 h 2754"/>
              <a:gd name="T4" fmla="*/ 0 w 4361"/>
              <a:gd name="T5" fmla="*/ 0 h 2754"/>
              <a:gd name="T6" fmla="*/ 4360 w 4361"/>
              <a:gd name="T7" fmla="*/ 0 h 2754"/>
              <a:gd name="T8" fmla="*/ 4360 w 4361"/>
              <a:gd name="T9" fmla="*/ 2753 h 2754"/>
            </a:gdLst>
            <a:ahLst/>
            <a:cxnLst>
              <a:cxn ang="0">
                <a:pos x="T0" y="T1"/>
              </a:cxn>
              <a:cxn ang="0">
                <a:pos x="T2" y="T3"/>
              </a:cxn>
              <a:cxn ang="0">
                <a:pos x="T4" y="T5"/>
              </a:cxn>
              <a:cxn ang="0">
                <a:pos x="T6" y="T7"/>
              </a:cxn>
              <a:cxn ang="0">
                <a:pos x="T8" y="T9"/>
              </a:cxn>
            </a:cxnLst>
            <a:rect l="0" t="0" r="r" b="b"/>
            <a:pathLst>
              <a:path w="4361" h="2754">
                <a:moveTo>
                  <a:pt x="4360" y="2753"/>
                </a:moveTo>
                <a:lnTo>
                  <a:pt x="0" y="2753"/>
                </a:lnTo>
                <a:lnTo>
                  <a:pt x="0" y="0"/>
                </a:lnTo>
                <a:lnTo>
                  <a:pt x="4360" y="0"/>
                </a:lnTo>
                <a:lnTo>
                  <a:pt x="4360" y="2753"/>
                </a:lnTo>
              </a:path>
            </a:pathLst>
          </a:custGeom>
          <a:solidFill>
            <a:schemeClr val="accent4"/>
          </a:solidFill>
          <a:ln>
            <a:noFill/>
          </a:ln>
          <a:effectLst/>
        </p:spPr>
        <p:txBody>
          <a:bodyPr wrap="none" lIns="34290" tIns="17145" rIns="34290" bIns="17145" anchor="ctr"/>
          <a:lstStyle/>
          <a:p>
            <a:endParaRPr lang="en-US" sz="2400"/>
          </a:p>
        </p:txBody>
      </p:sp>
      <p:sp>
        <p:nvSpPr>
          <p:cNvPr id="19" name="Freeform 9">
            <a:extLst>
              <a:ext uri="{FF2B5EF4-FFF2-40B4-BE49-F238E27FC236}">
                <a16:creationId xmlns="" xmlns:a16="http://schemas.microsoft.com/office/drawing/2014/main" id="{1E16E695-BA19-294C-BA6B-69710A95C0B5}"/>
              </a:ext>
            </a:extLst>
          </p:cNvPr>
          <p:cNvSpPr>
            <a:spLocks noChangeArrowheads="1"/>
          </p:cNvSpPr>
          <p:nvPr/>
        </p:nvSpPr>
        <p:spPr bwMode="auto">
          <a:xfrm>
            <a:off x="4499992" y="4731990"/>
            <a:ext cx="1842571" cy="56265"/>
          </a:xfrm>
          <a:custGeom>
            <a:avLst/>
            <a:gdLst>
              <a:gd name="T0" fmla="*/ 4360 w 4361"/>
              <a:gd name="T1" fmla="*/ 177 h 178"/>
              <a:gd name="T2" fmla="*/ 0 w 4361"/>
              <a:gd name="T3" fmla="*/ 177 h 178"/>
              <a:gd name="T4" fmla="*/ 0 w 4361"/>
              <a:gd name="T5" fmla="*/ 0 h 178"/>
              <a:gd name="T6" fmla="*/ 4360 w 4361"/>
              <a:gd name="T7" fmla="*/ 0 h 178"/>
              <a:gd name="T8" fmla="*/ 4360 w 4361"/>
              <a:gd name="T9" fmla="*/ 177 h 178"/>
            </a:gdLst>
            <a:ahLst/>
            <a:cxnLst>
              <a:cxn ang="0">
                <a:pos x="T0" y="T1"/>
              </a:cxn>
              <a:cxn ang="0">
                <a:pos x="T2" y="T3"/>
              </a:cxn>
              <a:cxn ang="0">
                <a:pos x="T4" y="T5"/>
              </a:cxn>
              <a:cxn ang="0">
                <a:pos x="T6" y="T7"/>
              </a:cxn>
              <a:cxn ang="0">
                <a:pos x="T8" y="T9"/>
              </a:cxn>
            </a:cxnLst>
            <a:rect l="0" t="0" r="r" b="b"/>
            <a:pathLst>
              <a:path w="4361" h="178">
                <a:moveTo>
                  <a:pt x="4360" y="177"/>
                </a:moveTo>
                <a:lnTo>
                  <a:pt x="0" y="177"/>
                </a:lnTo>
                <a:lnTo>
                  <a:pt x="0" y="0"/>
                </a:lnTo>
                <a:lnTo>
                  <a:pt x="4360" y="0"/>
                </a:lnTo>
                <a:lnTo>
                  <a:pt x="4360" y="177"/>
                </a:lnTo>
              </a:path>
            </a:pathLst>
          </a:custGeom>
          <a:solidFill>
            <a:schemeClr val="accent4"/>
          </a:solidFill>
          <a:ln>
            <a:noFill/>
          </a:ln>
          <a:effectLst/>
        </p:spPr>
        <p:txBody>
          <a:bodyPr wrap="none" lIns="34290" tIns="17145" rIns="34290" bIns="17145" anchor="ctr"/>
          <a:lstStyle/>
          <a:p>
            <a:endParaRPr lang="en-US" sz="2400"/>
          </a:p>
        </p:txBody>
      </p:sp>
      <p:sp>
        <p:nvSpPr>
          <p:cNvPr id="21" name="TextBox 20">
            <a:extLst>
              <a:ext uri="{FF2B5EF4-FFF2-40B4-BE49-F238E27FC236}">
                <a16:creationId xmlns="" xmlns:a16="http://schemas.microsoft.com/office/drawing/2014/main" id="{5934B073-AD1E-5E46-BB5B-BF0DDF89307B}"/>
              </a:ext>
            </a:extLst>
          </p:cNvPr>
          <p:cNvSpPr txBox="1"/>
          <p:nvPr/>
        </p:nvSpPr>
        <p:spPr>
          <a:xfrm>
            <a:off x="555755" y="1717029"/>
            <a:ext cx="1659754" cy="219291"/>
          </a:xfrm>
          <a:prstGeom prst="rect">
            <a:avLst/>
          </a:prstGeom>
          <a:noFill/>
        </p:spPr>
        <p:txBody>
          <a:bodyPr wrap="none" lIns="34290" tIns="17145" rIns="34290" bIns="17145" rtlCol="0" anchor="ctr">
            <a:spAutoFit/>
          </a:bodyPr>
          <a:lstStyle/>
          <a:p>
            <a:pPr algn="ctr"/>
            <a:r>
              <a:rPr lang="en-US" sz="1200" b="1" dirty="0" smtClean="0">
                <a:solidFill>
                  <a:schemeClr val="accent2"/>
                </a:solidFill>
                <a:latin typeface="Poppins SemiBold" pitchFamily="2" charset="77"/>
                <a:ea typeface="League Spartan" charset="0"/>
                <a:cs typeface="Poppins SemiBold" pitchFamily="2" charset="77"/>
              </a:rPr>
              <a:t>Plan de </a:t>
            </a:r>
            <a:r>
              <a:rPr lang="en-US" sz="1200" b="1" dirty="0" err="1" smtClean="0">
                <a:solidFill>
                  <a:schemeClr val="accent2"/>
                </a:solidFill>
                <a:latin typeface="Poppins SemiBold" pitchFamily="2" charset="77"/>
                <a:ea typeface="League Spartan" charset="0"/>
                <a:cs typeface="Poppins SemiBold" pitchFamily="2" charset="77"/>
              </a:rPr>
              <a:t>Mejoramiento</a:t>
            </a:r>
            <a:endParaRPr lang="en-US" sz="1200" b="1" dirty="0">
              <a:solidFill>
                <a:schemeClr val="accent2"/>
              </a:solidFill>
              <a:latin typeface="Poppins SemiBold" pitchFamily="2" charset="77"/>
              <a:ea typeface="League Spartan" charset="0"/>
              <a:cs typeface="Poppins SemiBold" pitchFamily="2" charset="77"/>
            </a:endParaRPr>
          </a:p>
        </p:txBody>
      </p:sp>
      <p:sp>
        <p:nvSpPr>
          <p:cNvPr id="22" name="TextBox 21">
            <a:extLst>
              <a:ext uri="{FF2B5EF4-FFF2-40B4-BE49-F238E27FC236}">
                <a16:creationId xmlns="" xmlns:a16="http://schemas.microsoft.com/office/drawing/2014/main" id="{98A83D9A-28C5-1749-9FB4-D1CFE8080788}"/>
              </a:ext>
            </a:extLst>
          </p:cNvPr>
          <p:cNvSpPr txBox="1"/>
          <p:nvPr/>
        </p:nvSpPr>
        <p:spPr>
          <a:xfrm>
            <a:off x="2555776" y="1635646"/>
            <a:ext cx="1790018" cy="403957"/>
          </a:xfrm>
          <a:prstGeom prst="rect">
            <a:avLst/>
          </a:prstGeom>
          <a:noFill/>
        </p:spPr>
        <p:txBody>
          <a:bodyPr wrap="square" lIns="34290" tIns="17145" rIns="34290" bIns="17145" rtlCol="0" anchor="ctr">
            <a:spAutoFit/>
          </a:bodyPr>
          <a:lstStyle/>
          <a:p>
            <a:pPr algn="ctr"/>
            <a:r>
              <a:rPr lang="en-US" sz="1200" b="1" dirty="0" err="1" smtClean="0">
                <a:solidFill>
                  <a:schemeClr val="accent3"/>
                </a:solidFill>
                <a:latin typeface="Poppins SemiBold" pitchFamily="2" charset="77"/>
                <a:ea typeface="League Spartan" charset="0"/>
                <a:cs typeface="Poppins SemiBold" pitchFamily="2" charset="77"/>
              </a:rPr>
              <a:t>Beneficios</a:t>
            </a:r>
            <a:r>
              <a:rPr lang="en-US" sz="1200" b="1" dirty="0" smtClean="0">
                <a:solidFill>
                  <a:schemeClr val="accent3"/>
                </a:solidFill>
                <a:latin typeface="Poppins SemiBold" pitchFamily="2" charset="77"/>
                <a:ea typeface="League Spartan" charset="0"/>
                <a:cs typeface="Poppins SemiBold" pitchFamily="2" charset="77"/>
              </a:rPr>
              <a:t> del Control Fiscal</a:t>
            </a:r>
            <a:endParaRPr lang="en-US" sz="1200" b="1" dirty="0">
              <a:solidFill>
                <a:schemeClr val="accent3"/>
              </a:solidFill>
              <a:latin typeface="Poppins SemiBold" pitchFamily="2" charset="77"/>
              <a:ea typeface="League Spartan" charset="0"/>
              <a:cs typeface="Poppins SemiBold" pitchFamily="2" charset="77"/>
            </a:endParaRPr>
          </a:p>
        </p:txBody>
      </p:sp>
      <p:sp>
        <p:nvSpPr>
          <p:cNvPr id="23" name="TextBox 22">
            <a:extLst>
              <a:ext uri="{FF2B5EF4-FFF2-40B4-BE49-F238E27FC236}">
                <a16:creationId xmlns="" xmlns:a16="http://schemas.microsoft.com/office/drawing/2014/main" id="{54358F40-0600-7842-8370-92E1DA00A55C}"/>
              </a:ext>
            </a:extLst>
          </p:cNvPr>
          <p:cNvSpPr txBox="1"/>
          <p:nvPr/>
        </p:nvSpPr>
        <p:spPr>
          <a:xfrm>
            <a:off x="4572001" y="1706022"/>
            <a:ext cx="1800200" cy="219291"/>
          </a:xfrm>
          <a:prstGeom prst="rect">
            <a:avLst/>
          </a:prstGeom>
          <a:noFill/>
        </p:spPr>
        <p:txBody>
          <a:bodyPr wrap="square" lIns="34290" tIns="17145" rIns="34290" bIns="17145" rtlCol="0" anchor="ctr">
            <a:spAutoFit/>
          </a:bodyPr>
          <a:lstStyle/>
          <a:p>
            <a:pPr algn="ctr"/>
            <a:r>
              <a:rPr lang="en-US" sz="1200" b="1" dirty="0" smtClean="0">
                <a:solidFill>
                  <a:schemeClr val="accent4"/>
                </a:solidFill>
                <a:latin typeface="Poppins SemiBold" pitchFamily="2" charset="77"/>
                <a:ea typeface="League Spartan" charset="0"/>
                <a:cs typeface="Poppins SemiBold" pitchFamily="2" charset="77"/>
              </a:rPr>
              <a:t>Control </a:t>
            </a:r>
            <a:r>
              <a:rPr lang="en-US" sz="1200" b="1" dirty="0" err="1" smtClean="0">
                <a:solidFill>
                  <a:schemeClr val="accent4"/>
                </a:solidFill>
                <a:latin typeface="Poppins SemiBold" pitchFamily="2" charset="77"/>
                <a:ea typeface="League Spartan" charset="0"/>
                <a:cs typeface="Poppins SemiBold" pitchFamily="2" charset="77"/>
              </a:rPr>
              <a:t>Interno</a:t>
            </a:r>
            <a:endParaRPr lang="en-US" sz="1200" b="1" dirty="0">
              <a:solidFill>
                <a:schemeClr val="accent4"/>
              </a:solidFill>
              <a:latin typeface="Poppins SemiBold" pitchFamily="2" charset="77"/>
              <a:ea typeface="League Spartan" charset="0"/>
              <a:cs typeface="Poppins SemiBold" pitchFamily="2" charset="77"/>
            </a:endParaRPr>
          </a:p>
        </p:txBody>
      </p:sp>
      <p:sp>
        <p:nvSpPr>
          <p:cNvPr id="25" name="TextBox 24">
            <a:extLst>
              <a:ext uri="{FF2B5EF4-FFF2-40B4-BE49-F238E27FC236}">
                <a16:creationId xmlns="" xmlns:a16="http://schemas.microsoft.com/office/drawing/2014/main" id="{F0D2756B-AAF3-3547-93EE-1807116CB91C}"/>
              </a:ext>
            </a:extLst>
          </p:cNvPr>
          <p:cNvSpPr txBox="1"/>
          <p:nvPr/>
        </p:nvSpPr>
        <p:spPr>
          <a:xfrm>
            <a:off x="1119311" y="2293824"/>
            <a:ext cx="532618" cy="419346"/>
          </a:xfrm>
          <a:prstGeom prst="rect">
            <a:avLst/>
          </a:prstGeom>
          <a:noFill/>
        </p:spPr>
        <p:txBody>
          <a:bodyPr wrap="none" lIns="34290" tIns="17145" rIns="34290" bIns="17145" rtlCol="0" anchor="ctr">
            <a:spAutoFit/>
          </a:bodyPr>
          <a:lstStyle/>
          <a:p>
            <a:pPr algn="ctr"/>
            <a:r>
              <a:rPr lang="en-US" sz="2500" b="1" dirty="0">
                <a:solidFill>
                  <a:schemeClr val="bg1"/>
                </a:solidFill>
                <a:latin typeface="Poppins SemiBold" pitchFamily="2" charset="77"/>
                <a:ea typeface="League Spartan" charset="0"/>
                <a:cs typeface="Poppins SemiBold" pitchFamily="2" charset="77"/>
              </a:rPr>
              <a:t>4</a:t>
            </a:r>
            <a:r>
              <a:rPr lang="en-US" sz="2500" b="1" dirty="0" smtClean="0">
                <a:solidFill>
                  <a:schemeClr val="bg1"/>
                </a:solidFill>
                <a:latin typeface="Poppins SemiBold" pitchFamily="2" charset="77"/>
                <a:ea typeface="League Spartan" charset="0"/>
                <a:cs typeface="Poppins SemiBold" pitchFamily="2" charset="77"/>
              </a:rPr>
              <a:t>%</a:t>
            </a:r>
            <a:endParaRPr lang="en-US" sz="2500" b="1" dirty="0">
              <a:solidFill>
                <a:schemeClr val="bg1"/>
              </a:solidFill>
              <a:latin typeface="Poppins SemiBold" pitchFamily="2" charset="77"/>
              <a:ea typeface="League Spartan" charset="0"/>
              <a:cs typeface="Poppins SemiBold" pitchFamily="2" charset="77"/>
            </a:endParaRPr>
          </a:p>
        </p:txBody>
      </p:sp>
      <p:sp>
        <p:nvSpPr>
          <p:cNvPr id="26" name="TextBox 25">
            <a:extLst>
              <a:ext uri="{FF2B5EF4-FFF2-40B4-BE49-F238E27FC236}">
                <a16:creationId xmlns="" xmlns:a16="http://schemas.microsoft.com/office/drawing/2014/main" id="{3B8C98D4-9194-EB48-B8A7-8CC06FB21759}"/>
              </a:ext>
            </a:extLst>
          </p:cNvPr>
          <p:cNvSpPr txBox="1"/>
          <p:nvPr/>
        </p:nvSpPr>
        <p:spPr>
          <a:xfrm>
            <a:off x="3172205" y="2293824"/>
            <a:ext cx="532618" cy="419346"/>
          </a:xfrm>
          <a:prstGeom prst="rect">
            <a:avLst/>
          </a:prstGeom>
          <a:noFill/>
        </p:spPr>
        <p:txBody>
          <a:bodyPr wrap="none" lIns="34290" tIns="17145" rIns="34290" bIns="17145" rtlCol="0" anchor="ctr">
            <a:spAutoFit/>
          </a:bodyPr>
          <a:lstStyle/>
          <a:p>
            <a:pPr algn="ctr"/>
            <a:r>
              <a:rPr lang="en-US" sz="2500" b="1" dirty="0">
                <a:solidFill>
                  <a:schemeClr val="bg1"/>
                </a:solidFill>
                <a:latin typeface="Poppins SemiBold" pitchFamily="2" charset="77"/>
                <a:ea typeface="League Spartan" charset="0"/>
                <a:cs typeface="Poppins SemiBold" pitchFamily="2" charset="77"/>
              </a:rPr>
              <a:t>3</a:t>
            </a:r>
            <a:r>
              <a:rPr lang="en-US" sz="2500" b="1" dirty="0" smtClean="0">
                <a:solidFill>
                  <a:schemeClr val="bg1"/>
                </a:solidFill>
                <a:latin typeface="Poppins SemiBold" pitchFamily="2" charset="77"/>
                <a:ea typeface="League Spartan" charset="0"/>
                <a:cs typeface="Poppins SemiBold" pitchFamily="2" charset="77"/>
              </a:rPr>
              <a:t>%</a:t>
            </a:r>
            <a:endParaRPr lang="en-US" sz="2500" b="1" dirty="0">
              <a:solidFill>
                <a:schemeClr val="bg1"/>
              </a:solidFill>
              <a:latin typeface="Poppins SemiBold" pitchFamily="2" charset="77"/>
              <a:ea typeface="League Spartan" charset="0"/>
              <a:cs typeface="Poppins SemiBold" pitchFamily="2" charset="77"/>
            </a:endParaRPr>
          </a:p>
        </p:txBody>
      </p:sp>
      <p:sp>
        <p:nvSpPr>
          <p:cNvPr id="27" name="TextBox 26">
            <a:extLst>
              <a:ext uri="{FF2B5EF4-FFF2-40B4-BE49-F238E27FC236}">
                <a16:creationId xmlns="" xmlns:a16="http://schemas.microsoft.com/office/drawing/2014/main" id="{44CF8587-8D48-E742-B968-1E41E6D6AA16}"/>
              </a:ext>
            </a:extLst>
          </p:cNvPr>
          <p:cNvSpPr txBox="1"/>
          <p:nvPr/>
        </p:nvSpPr>
        <p:spPr>
          <a:xfrm>
            <a:off x="5226971" y="2293824"/>
            <a:ext cx="532618" cy="419346"/>
          </a:xfrm>
          <a:prstGeom prst="rect">
            <a:avLst/>
          </a:prstGeom>
          <a:noFill/>
        </p:spPr>
        <p:txBody>
          <a:bodyPr wrap="none" lIns="34290" tIns="17145" rIns="34290" bIns="17145" rtlCol="0" anchor="ctr">
            <a:spAutoFit/>
          </a:bodyPr>
          <a:lstStyle/>
          <a:p>
            <a:pPr algn="ctr"/>
            <a:r>
              <a:rPr lang="en-US" sz="2500" b="1" dirty="0">
                <a:solidFill>
                  <a:schemeClr val="bg1"/>
                </a:solidFill>
                <a:latin typeface="Poppins SemiBold" pitchFamily="2" charset="77"/>
                <a:ea typeface="League Spartan" charset="0"/>
                <a:cs typeface="Poppins SemiBold" pitchFamily="2" charset="77"/>
              </a:rPr>
              <a:t>4</a:t>
            </a:r>
            <a:r>
              <a:rPr lang="en-US" sz="2500" b="1" dirty="0" smtClean="0">
                <a:solidFill>
                  <a:schemeClr val="bg1"/>
                </a:solidFill>
                <a:latin typeface="Poppins SemiBold" pitchFamily="2" charset="77"/>
                <a:ea typeface="League Spartan" charset="0"/>
                <a:cs typeface="Poppins SemiBold" pitchFamily="2" charset="77"/>
              </a:rPr>
              <a:t>%</a:t>
            </a:r>
            <a:endParaRPr lang="en-US" sz="2500" b="1" dirty="0">
              <a:solidFill>
                <a:schemeClr val="bg1"/>
              </a:solidFill>
              <a:latin typeface="Poppins SemiBold" pitchFamily="2" charset="77"/>
              <a:ea typeface="League Spartan" charset="0"/>
              <a:cs typeface="Poppins SemiBold" pitchFamily="2" charset="77"/>
            </a:endParaRPr>
          </a:p>
        </p:txBody>
      </p:sp>
      <p:grpSp>
        <p:nvGrpSpPr>
          <p:cNvPr id="44" name="Группа 509"/>
          <p:cNvGrpSpPr/>
          <p:nvPr/>
        </p:nvGrpSpPr>
        <p:grpSpPr>
          <a:xfrm>
            <a:off x="1331640" y="1275606"/>
            <a:ext cx="218124" cy="302560"/>
            <a:chOff x="3296180" y="3622389"/>
            <a:chExt cx="218124" cy="302560"/>
          </a:xfrm>
          <a:solidFill>
            <a:schemeClr val="tx1"/>
          </a:solidFill>
        </p:grpSpPr>
        <p:sp>
          <p:nvSpPr>
            <p:cNvPr id="45" name="Freeform 220"/>
            <p:cNvSpPr>
              <a:spLocks noEditPoints="1"/>
            </p:cNvSpPr>
            <p:nvPr/>
          </p:nvSpPr>
          <p:spPr bwMode="auto">
            <a:xfrm>
              <a:off x="3296180" y="3830663"/>
              <a:ext cx="66141" cy="94286"/>
            </a:xfrm>
            <a:custGeom>
              <a:avLst/>
              <a:gdLst>
                <a:gd name="T0" fmla="*/ 47 w 47"/>
                <a:gd name="T1" fmla="*/ 67 h 67"/>
                <a:gd name="T2" fmla="*/ 0 w 47"/>
                <a:gd name="T3" fmla="*/ 67 h 67"/>
                <a:gd name="T4" fmla="*/ 0 w 47"/>
                <a:gd name="T5" fmla="*/ 0 h 67"/>
                <a:gd name="T6" fmla="*/ 47 w 47"/>
                <a:gd name="T7" fmla="*/ 0 h 67"/>
                <a:gd name="T8" fmla="*/ 47 w 47"/>
                <a:gd name="T9" fmla="*/ 67 h 67"/>
                <a:gd name="T10" fmla="*/ 7 w 47"/>
                <a:gd name="T11" fmla="*/ 60 h 67"/>
                <a:gd name="T12" fmla="*/ 41 w 47"/>
                <a:gd name="T13" fmla="*/ 60 h 67"/>
                <a:gd name="T14" fmla="*/ 41 w 47"/>
                <a:gd name="T15" fmla="*/ 6 h 67"/>
                <a:gd name="T16" fmla="*/ 7 w 47"/>
                <a:gd name="T17" fmla="*/ 6 h 67"/>
                <a:gd name="T18" fmla="*/ 7 w 47"/>
                <a:gd name="T19"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67">
                  <a:moveTo>
                    <a:pt x="47" y="67"/>
                  </a:moveTo>
                  <a:lnTo>
                    <a:pt x="0" y="67"/>
                  </a:lnTo>
                  <a:lnTo>
                    <a:pt x="0" y="0"/>
                  </a:lnTo>
                  <a:lnTo>
                    <a:pt x="47" y="0"/>
                  </a:lnTo>
                  <a:lnTo>
                    <a:pt x="47" y="67"/>
                  </a:lnTo>
                  <a:close/>
                  <a:moveTo>
                    <a:pt x="7" y="60"/>
                  </a:moveTo>
                  <a:lnTo>
                    <a:pt x="41" y="60"/>
                  </a:lnTo>
                  <a:lnTo>
                    <a:pt x="41" y="6"/>
                  </a:lnTo>
                  <a:lnTo>
                    <a:pt x="7" y="6"/>
                  </a:lnTo>
                  <a:lnTo>
                    <a:pt x="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6" name="Freeform 221"/>
            <p:cNvSpPr>
              <a:spLocks noEditPoints="1"/>
            </p:cNvSpPr>
            <p:nvPr/>
          </p:nvSpPr>
          <p:spPr bwMode="auto">
            <a:xfrm>
              <a:off x="3448163" y="3702603"/>
              <a:ext cx="66141" cy="222346"/>
            </a:xfrm>
            <a:custGeom>
              <a:avLst/>
              <a:gdLst>
                <a:gd name="T0" fmla="*/ 47 w 47"/>
                <a:gd name="T1" fmla="*/ 158 h 158"/>
                <a:gd name="T2" fmla="*/ 0 w 47"/>
                <a:gd name="T3" fmla="*/ 158 h 158"/>
                <a:gd name="T4" fmla="*/ 0 w 47"/>
                <a:gd name="T5" fmla="*/ 0 h 158"/>
                <a:gd name="T6" fmla="*/ 47 w 47"/>
                <a:gd name="T7" fmla="*/ 0 h 158"/>
                <a:gd name="T8" fmla="*/ 47 w 47"/>
                <a:gd name="T9" fmla="*/ 158 h 158"/>
                <a:gd name="T10" fmla="*/ 7 w 47"/>
                <a:gd name="T11" fmla="*/ 151 h 158"/>
                <a:gd name="T12" fmla="*/ 40 w 47"/>
                <a:gd name="T13" fmla="*/ 151 h 158"/>
                <a:gd name="T14" fmla="*/ 40 w 47"/>
                <a:gd name="T15" fmla="*/ 7 h 158"/>
                <a:gd name="T16" fmla="*/ 7 w 47"/>
                <a:gd name="T17" fmla="*/ 7 h 158"/>
                <a:gd name="T18" fmla="*/ 7 w 47"/>
                <a:gd name="T19" fmla="*/ 15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158">
                  <a:moveTo>
                    <a:pt x="47" y="158"/>
                  </a:moveTo>
                  <a:lnTo>
                    <a:pt x="0" y="158"/>
                  </a:lnTo>
                  <a:lnTo>
                    <a:pt x="0" y="0"/>
                  </a:lnTo>
                  <a:lnTo>
                    <a:pt x="47" y="0"/>
                  </a:lnTo>
                  <a:lnTo>
                    <a:pt x="47" y="158"/>
                  </a:lnTo>
                  <a:close/>
                  <a:moveTo>
                    <a:pt x="7" y="151"/>
                  </a:moveTo>
                  <a:lnTo>
                    <a:pt x="40" y="151"/>
                  </a:lnTo>
                  <a:lnTo>
                    <a:pt x="40" y="7"/>
                  </a:lnTo>
                  <a:lnTo>
                    <a:pt x="7" y="7"/>
                  </a:lnTo>
                  <a:lnTo>
                    <a:pt x="7"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7" name="Freeform 222"/>
            <p:cNvSpPr>
              <a:spLocks noEditPoints="1"/>
            </p:cNvSpPr>
            <p:nvPr/>
          </p:nvSpPr>
          <p:spPr bwMode="auto">
            <a:xfrm>
              <a:off x="3372172" y="3768743"/>
              <a:ext cx="66141" cy="156206"/>
            </a:xfrm>
            <a:custGeom>
              <a:avLst/>
              <a:gdLst>
                <a:gd name="T0" fmla="*/ 47 w 47"/>
                <a:gd name="T1" fmla="*/ 111 h 111"/>
                <a:gd name="T2" fmla="*/ 0 w 47"/>
                <a:gd name="T3" fmla="*/ 111 h 111"/>
                <a:gd name="T4" fmla="*/ 0 w 47"/>
                <a:gd name="T5" fmla="*/ 0 h 111"/>
                <a:gd name="T6" fmla="*/ 47 w 47"/>
                <a:gd name="T7" fmla="*/ 0 h 111"/>
                <a:gd name="T8" fmla="*/ 47 w 47"/>
                <a:gd name="T9" fmla="*/ 111 h 111"/>
                <a:gd name="T10" fmla="*/ 7 w 47"/>
                <a:gd name="T11" fmla="*/ 104 h 111"/>
                <a:gd name="T12" fmla="*/ 40 w 47"/>
                <a:gd name="T13" fmla="*/ 104 h 111"/>
                <a:gd name="T14" fmla="*/ 40 w 47"/>
                <a:gd name="T15" fmla="*/ 7 h 111"/>
                <a:gd name="T16" fmla="*/ 7 w 47"/>
                <a:gd name="T17" fmla="*/ 7 h 111"/>
                <a:gd name="T18" fmla="*/ 7 w 47"/>
                <a:gd name="T19" fmla="*/ 10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111">
                  <a:moveTo>
                    <a:pt x="47" y="111"/>
                  </a:moveTo>
                  <a:lnTo>
                    <a:pt x="0" y="111"/>
                  </a:lnTo>
                  <a:lnTo>
                    <a:pt x="0" y="0"/>
                  </a:lnTo>
                  <a:lnTo>
                    <a:pt x="47" y="0"/>
                  </a:lnTo>
                  <a:lnTo>
                    <a:pt x="47" y="111"/>
                  </a:lnTo>
                  <a:close/>
                  <a:moveTo>
                    <a:pt x="7" y="104"/>
                  </a:moveTo>
                  <a:lnTo>
                    <a:pt x="40" y="104"/>
                  </a:lnTo>
                  <a:lnTo>
                    <a:pt x="40" y="7"/>
                  </a:lnTo>
                  <a:lnTo>
                    <a:pt x="7" y="7"/>
                  </a:lnTo>
                  <a:lnTo>
                    <a:pt x="7"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8" name="Freeform 223"/>
            <p:cNvSpPr>
              <a:spLocks/>
            </p:cNvSpPr>
            <p:nvPr/>
          </p:nvSpPr>
          <p:spPr bwMode="auto">
            <a:xfrm>
              <a:off x="3317289" y="3623797"/>
              <a:ext cx="180128" cy="181536"/>
            </a:xfrm>
            <a:custGeom>
              <a:avLst/>
              <a:gdLst>
                <a:gd name="T0" fmla="*/ 124 w 128"/>
                <a:gd name="T1" fmla="*/ 0 h 129"/>
                <a:gd name="T2" fmla="*/ 128 w 128"/>
                <a:gd name="T3" fmla="*/ 5 h 129"/>
                <a:gd name="T4" fmla="*/ 4 w 128"/>
                <a:gd name="T5" fmla="*/ 129 h 129"/>
                <a:gd name="T6" fmla="*/ 0 w 128"/>
                <a:gd name="T7" fmla="*/ 124 h 129"/>
                <a:gd name="T8" fmla="*/ 124 w 128"/>
                <a:gd name="T9" fmla="*/ 0 h 129"/>
              </a:gdLst>
              <a:ahLst/>
              <a:cxnLst>
                <a:cxn ang="0">
                  <a:pos x="T0" y="T1"/>
                </a:cxn>
                <a:cxn ang="0">
                  <a:pos x="T2" y="T3"/>
                </a:cxn>
                <a:cxn ang="0">
                  <a:pos x="T4" y="T5"/>
                </a:cxn>
                <a:cxn ang="0">
                  <a:pos x="T6" y="T7"/>
                </a:cxn>
                <a:cxn ang="0">
                  <a:pos x="T8" y="T9"/>
                </a:cxn>
              </a:cxnLst>
              <a:rect l="0" t="0" r="r" b="b"/>
              <a:pathLst>
                <a:path w="128" h="129">
                  <a:moveTo>
                    <a:pt x="124" y="0"/>
                  </a:moveTo>
                  <a:lnTo>
                    <a:pt x="128" y="5"/>
                  </a:lnTo>
                  <a:lnTo>
                    <a:pt x="4" y="129"/>
                  </a:lnTo>
                  <a:lnTo>
                    <a:pt x="0" y="124"/>
                  </a:ln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9" name="Freeform 224"/>
            <p:cNvSpPr>
              <a:spLocks/>
            </p:cNvSpPr>
            <p:nvPr/>
          </p:nvSpPr>
          <p:spPr bwMode="auto">
            <a:xfrm>
              <a:off x="3442534" y="3622389"/>
              <a:ext cx="57698" cy="56290"/>
            </a:xfrm>
            <a:custGeom>
              <a:avLst/>
              <a:gdLst>
                <a:gd name="T0" fmla="*/ 41 w 41"/>
                <a:gd name="T1" fmla="*/ 40 h 40"/>
                <a:gd name="T2" fmla="*/ 34 w 41"/>
                <a:gd name="T3" fmla="*/ 40 h 40"/>
                <a:gd name="T4" fmla="*/ 34 w 41"/>
                <a:gd name="T5" fmla="*/ 6 h 40"/>
                <a:gd name="T6" fmla="*/ 0 w 41"/>
                <a:gd name="T7" fmla="*/ 6 h 40"/>
                <a:gd name="T8" fmla="*/ 0 w 41"/>
                <a:gd name="T9" fmla="*/ 0 h 40"/>
                <a:gd name="T10" fmla="*/ 37 w 41"/>
                <a:gd name="T11" fmla="*/ 0 h 40"/>
                <a:gd name="T12" fmla="*/ 41 w 41"/>
                <a:gd name="T13" fmla="*/ 3 h 40"/>
                <a:gd name="T14" fmla="*/ 41 w 4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0">
                  <a:moveTo>
                    <a:pt x="41" y="40"/>
                  </a:moveTo>
                  <a:lnTo>
                    <a:pt x="34" y="40"/>
                  </a:lnTo>
                  <a:lnTo>
                    <a:pt x="34" y="6"/>
                  </a:lnTo>
                  <a:lnTo>
                    <a:pt x="0" y="6"/>
                  </a:lnTo>
                  <a:lnTo>
                    <a:pt x="0" y="0"/>
                  </a:lnTo>
                  <a:lnTo>
                    <a:pt x="37" y="0"/>
                  </a:lnTo>
                  <a:lnTo>
                    <a:pt x="41" y="3"/>
                  </a:lnTo>
                  <a:lnTo>
                    <a:pt x="4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grpSp>
        <p:nvGrpSpPr>
          <p:cNvPr id="58" name="Группа 458"/>
          <p:cNvGrpSpPr/>
          <p:nvPr/>
        </p:nvGrpSpPr>
        <p:grpSpPr>
          <a:xfrm>
            <a:off x="3275856" y="1275606"/>
            <a:ext cx="303967" cy="298338"/>
            <a:chOff x="3645179" y="2053301"/>
            <a:chExt cx="303967" cy="298338"/>
          </a:xfrm>
          <a:solidFill>
            <a:schemeClr val="tx1"/>
          </a:solidFill>
        </p:grpSpPr>
        <p:sp>
          <p:nvSpPr>
            <p:cNvPr id="59" name="Freeform 131"/>
            <p:cNvSpPr>
              <a:spLocks noEditPoints="1"/>
            </p:cNvSpPr>
            <p:nvPr/>
          </p:nvSpPr>
          <p:spPr bwMode="auto">
            <a:xfrm>
              <a:off x="3707098" y="2285498"/>
              <a:ext cx="66141" cy="66141"/>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8 h 56"/>
                <a:gd name="T12" fmla="*/ 8 w 56"/>
                <a:gd name="T13" fmla="*/ 28 h 56"/>
                <a:gd name="T14" fmla="*/ 28 w 56"/>
                <a:gd name="T15" fmla="*/ 48 h 56"/>
                <a:gd name="T16" fmla="*/ 48 w 56"/>
                <a:gd name="T17" fmla="*/ 28 h 56"/>
                <a:gd name="T18" fmla="*/ 28 w 56"/>
                <a:gd name="T1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3"/>
                    <a:pt x="0" y="28"/>
                  </a:cubicBezTo>
                  <a:cubicBezTo>
                    <a:pt x="0" y="12"/>
                    <a:pt x="13" y="0"/>
                    <a:pt x="28" y="0"/>
                  </a:cubicBezTo>
                  <a:cubicBezTo>
                    <a:pt x="44" y="0"/>
                    <a:pt x="56" y="12"/>
                    <a:pt x="56" y="28"/>
                  </a:cubicBezTo>
                  <a:cubicBezTo>
                    <a:pt x="56" y="43"/>
                    <a:pt x="44" y="56"/>
                    <a:pt x="28" y="56"/>
                  </a:cubicBezTo>
                  <a:close/>
                  <a:moveTo>
                    <a:pt x="28" y="8"/>
                  </a:moveTo>
                  <a:cubicBezTo>
                    <a:pt x="17" y="8"/>
                    <a:pt x="8" y="17"/>
                    <a:pt x="8" y="28"/>
                  </a:cubicBezTo>
                  <a:cubicBezTo>
                    <a:pt x="8" y="39"/>
                    <a:pt x="17" y="48"/>
                    <a:pt x="28" y="48"/>
                  </a:cubicBezTo>
                  <a:cubicBezTo>
                    <a:pt x="39" y="48"/>
                    <a:pt x="48" y="39"/>
                    <a:pt x="48" y="28"/>
                  </a:cubicBezTo>
                  <a:cubicBezTo>
                    <a:pt x="48" y="17"/>
                    <a:pt x="39" y="8"/>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0" name="Freeform 132"/>
            <p:cNvSpPr>
              <a:spLocks noEditPoints="1"/>
            </p:cNvSpPr>
            <p:nvPr/>
          </p:nvSpPr>
          <p:spPr bwMode="auto">
            <a:xfrm>
              <a:off x="3821085" y="2285498"/>
              <a:ext cx="66141" cy="66141"/>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8 h 56"/>
                <a:gd name="T12" fmla="*/ 8 w 56"/>
                <a:gd name="T13" fmla="*/ 28 h 56"/>
                <a:gd name="T14" fmla="*/ 28 w 56"/>
                <a:gd name="T15" fmla="*/ 48 h 56"/>
                <a:gd name="T16" fmla="*/ 48 w 56"/>
                <a:gd name="T17" fmla="*/ 28 h 56"/>
                <a:gd name="T18" fmla="*/ 28 w 56"/>
                <a:gd name="T1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3"/>
                    <a:pt x="0" y="28"/>
                  </a:cubicBezTo>
                  <a:cubicBezTo>
                    <a:pt x="0" y="12"/>
                    <a:pt x="13" y="0"/>
                    <a:pt x="28" y="0"/>
                  </a:cubicBezTo>
                  <a:cubicBezTo>
                    <a:pt x="44" y="0"/>
                    <a:pt x="56" y="12"/>
                    <a:pt x="56" y="28"/>
                  </a:cubicBezTo>
                  <a:cubicBezTo>
                    <a:pt x="56" y="43"/>
                    <a:pt x="44" y="56"/>
                    <a:pt x="28" y="56"/>
                  </a:cubicBezTo>
                  <a:close/>
                  <a:moveTo>
                    <a:pt x="28" y="8"/>
                  </a:moveTo>
                  <a:cubicBezTo>
                    <a:pt x="17" y="8"/>
                    <a:pt x="8" y="17"/>
                    <a:pt x="8" y="28"/>
                  </a:cubicBezTo>
                  <a:cubicBezTo>
                    <a:pt x="8" y="39"/>
                    <a:pt x="17" y="48"/>
                    <a:pt x="28" y="48"/>
                  </a:cubicBezTo>
                  <a:cubicBezTo>
                    <a:pt x="39" y="48"/>
                    <a:pt x="48" y="39"/>
                    <a:pt x="48" y="28"/>
                  </a:cubicBezTo>
                  <a:cubicBezTo>
                    <a:pt x="48" y="17"/>
                    <a:pt x="39" y="8"/>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1" name="Rectangle 133"/>
            <p:cNvSpPr>
              <a:spLocks noChangeArrowheads="1"/>
            </p:cNvSpPr>
            <p:nvPr/>
          </p:nvSpPr>
          <p:spPr bwMode="auto">
            <a:xfrm>
              <a:off x="3769017" y="2313643"/>
              <a:ext cx="56290" cy="8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2" name="Freeform 134"/>
            <p:cNvSpPr>
              <a:spLocks/>
            </p:cNvSpPr>
            <p:nvPr/>
          </p:nvSpPr>
          <p:spPr bwMode="auto">
            <a:xfrm>
              <a:off x="3645179" y="2053301"/>
              <a:ext cx="71770" cy="264564"/>
            </a:xfrm>
            <a:custGeom>
              <a:avLst/>
              <a:gdLst>
                <a:gd name="T0" fmla="*/ 44 w 51"/>
                <a:gd name="T1" fmla="*/ 188 h 188"/>
                <a:gd name="T2" fmla="*/ 30 w 51"/>
                <a:gd name="T3" fmla="*/ 6 h 188"/>
                <a:gd name="T4" fmla="*/ 0 w 51"/>
                <a:gd name="T5" fmla="*/ 6 h 188"/>
                <a:gd name="T6" fmla="*/ 0 w 51"/>
                <a:gd name="T7" fmla="*/ 0 h 188"/>
                <a:gd name="T8" fmla="*/ 37 w 51"/>
                <a:gd name="T9" fmla="*/ 0 h 188"/>
                <a:gd name="T10" fmla="*/ 51 w 51"/>
                <a:gd name="T11" fmla="*/ 188 h 188"/>
                <a:gd name="T12" fmla="*/ 44 w 51"/>
                <a:gd name="T13" fmla="*/ 188 h 188"/>
              </a:gdLst>
              <a:ahLst/>
              <a:cxnLst>
                <a:cxn ang="0">
                  <a:pos x="T0" y="T1"/>
                </a:cxn>
                <a:cxn ang="0">
                  <a:pos x="T2" y="T3"/>
                </a:cxn>
                <a:cxn ang="0">
                  <a:pos x="T4" y="T5"/>
                </a:cxn>
                <a:cxn ang="0">
                  <a:pos x="T6" y="T7"/>
                </a:cxn>
                <a:cxn ang="0">
                  <a:pos x="T8" y="T9"/>
                </a:cxn>
                <a:cxn ang="0">
                  <a:pos x="T10" y="T11"/>
                </a:cxn>
                <a:cxn ang="0">
                  <a:pos x="T12" y="T13"/>
                </a:cxn>
              </a:cxnLst>
              <a:rect l="0" t="0" r="r" b="b"/>
              <a:pathLst>
                <a:path w="51" h="188">
                  <a:moveTo>
                    <a:pt x="44" y="188"/>
                  </a:moveTo>
                  <a:lnTo>
                    <a:pt x="30" y="6"/>
                  </a:lnTo>
                  <a:lnTo>
                    <a:pt x="0" y="6"/>
                  </a:lnTo>
                  <a:lnTo>
                    <a:pt x="0" y="0"/>
                  </a:lnTo>
                  <a:lnTo>
                    <a:pt x="37" y="0"/>
                  </a:lnTo>
                  <a:lnTo>
                    <a:pt x="51" y="188"/>
                  </a:lnTo>
                  <a:lnTo>
                    <a:pt x="44"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3" name="Freeform 135"/>
            <p:cNvSpPr>
              <a:spLocks/>
            </p:cNvSpPr>
            <p:nvPr/>
          </p:nvSpPr>
          <p:spPr bwMode="auto">
            <a:xfrm>
              <a:off x="3697247" y="2091297"/>
              <a:ext cx="251899" cy="164649"/>
            </a:xfrm>
            <a:custGeom>
              <a:avLst/>
              <a:gdLst>
                <a:gd name="T0" fmla="*/ 7 w 179"/>
                <a:gd name="T1" fmla="*/ 117 h 117"/>
                <a:gd name="T2" fmla="*/ 7 w 179"/>
                <a:gd name="T3" fmla="*/ 111 h 117"/>
                <a:gd name="T4" fmla="*/ 149 w 179"/>
                <a:gd name="T5" fmla="*/ 101 h 117"/>
                <a:gd name="T6" fmla="*/ 171 w 179"/>
                <a:gd name="T7" fmla="*/ 6 h 117"/>
                <a:gd name="T8" fmla="*/ 0 w 179"/>
                <a:gd name="T9" fmla="*/ 6 h 117"/>
                <a:gd name="T10" fmla="*/ 0 w 179"/>
                <a:gd name="T11" fmla="*/ 0 h 117"/>
                <a:gd name="T12" fmla="*/ 179 w 179"/>
                <a:gd name="T13" fmla="*/ 0 h 117"/>
                <a:gd name="T14" fmla="*/ 154 w 179"/>
                <a:gd name="T15" fmla="*/ 107 h 117"/>
                <a:gd name="T16" fmla="*/ 7 w 17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117">
                  <a:moveTo>
                    <a:pt x="7" y="117"/>
                  </a:moveTo>
                  <a:lnTo>
                    <a:pt x="7" y="111"/>
                  </a:lnTo>
                  <a:lnTo>
                    <a:pt x="149" y="101"/>
                  </a:lnTo>
                  <a:lnTo>
                    <a:pt x="171" y="6"/>
                  </a:lnTo>
                  <a:lnTo>
                    <a:pt x="0" y="6"/>
                  </a:lnTo>
                  <a:lnTo>
                    <a:pt x="0" y="0"/>
                  </a:lnTo>
                  <a:lnTo>
                    <a:pt x="179" y="0"/>
                  </a:lnTo>
                  <a:lnTo>
                    <a:pt x="154" y="107"/>
                  </a:lnTo>
                  <a:lnTo>
                    <a:pt x="7"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4" name="Freeform 136"/>
            <p:cNvSpPr>
              <a:spLocks/>
            </p:cNvSpPr>
            <p:nvPr/>
          </p:nvSpPr>
          <p:spPr bwMode="auto">
            <a:xfrm>
              <a:off x="3774646" y="2172918"/>
              <a:ext cx="83028" cy="45032"/>
            </a:xfrm>
            <a:custGeom>
              <a:avLst/>
              <a:gdLst>
                <a:gd name="T0" fmla="*/ 32 w 59"/>
                <a:gd name="T1" fmla="*/ 32 h 32"/>
                <a:gd name="T2" fmla="*/ 27 w 59"/>
                <a:gd name="T3" fmla="*/ 32 h 32"/>
                <a:gd name="T4" fmla="*/ 0 w 59"/>
                <a:gd name="T5" fmla="*/ 5 h 32"/>
                <a:gd name="T6" fmla="*/ 5 w 59"/>
                <a:gd name="T7" fmla="*/ 0 h 32"/>
                <a:gd name="T8" fmla="*/ 29 w 59"/>
                <a:gd name="T9" fmla="*/ 24 h 32"/>
                <a:gd name="T10" fmla="*/ 54 w 59"/>
                <a:gd name="T11" fmla="*/ 0 h 32"/>
                <a:gd name="T12" fmla="*/ 59 w 59"/>
                <a:gd name="T13" fmla="*/ 5 h 32"/>
                <a:gd name="T14" fmla="*/ 32 w 59"/>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2">
                  <a:moveTo>
                    <a:pt x="32" y="32"/>
                  </a:moveTo>
                  <a:lnTo>
                    <a:pt x="27" y="32"/>
                  </a:lnTo>
                  <a:lnTo>
                    <a:pt x="0" y="5"/>
                  </a:lnTo>
                  <a:lnTo>
                    <a:pt x="5" y="0"/>
                  </a:lnTo>
                  <a:lnTo>
                    <a:pt x="29" y="24"/>
                  </a:lnTo>
                  <a:lnTo>
                    <a:pt x="54" y="0"/>
                  </a:lnTo>
                  <a:lnTo>
                    <a:pt x="59" y="5"/>
                  </a:ln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5" name="Rectangle 137"/>
            <p:cNvSpPr>
              <a:spLocks noChangeArrowheads="1"/>
            </p:cNvSpPr>
            <p:nvPr/>
          </p:nvSpPr>
          <p:spPr bwMode="auto">
            <a:xfrm>
              <a:off x="3811235" y="2119442"/>
              <a:ext cx="9851" cy="94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sp>
        <p:nvSpPr>
          <p:cNvPr id="84" name="Freeform 110"/>
          <p:cNvSpPr>
            <a:spLocks noEditPoints="1"/>
          </p:cNvSpPr>
          <p:nvPr/>
        </p:nvSpPr>
        <p:spPr bwMode="auto">
          <a:xfrm>
            <a:off x="5220072" y="1275606"/>
            <a:ext cx="334275" cy="334275"/>
          </a:xfrm>
          <a:custGeom>
            <a:avLst/>
            <a:gdLst>
              <a:gd name="T0" fmla="*/ 112 w 176"/>
              <a:gd name="T1" fmla="*/ 72 h 176"/>
              <a:gd name="T2" fmla="*/ 40 w 176"/>
              <a:gd name="T3" fmla="*/ 72 h 176"/>
              <a:gd name="T4" fmla="*/ 36 w 176"/>
              <a:gd name="T5" fmla="*/ 76 h 176"/>
              <a:gd name="T6" fmla="*/ 40 w 176"/>
              <a:gd name="T7" fmla="*/ 80 h 176"/>
              <a:gd name="T8" fmla="*/ 112 w 176"/>
              <a:gd name="T9" fmla="*/ 80 h 176"/>
              <a:gd name="T10" fmla="*/ 116 w 176"/>
              <a:gd name="T11" fmla="*/ 76 h 176"/>
              <a:gd name="T12" fmla="*/ 112 w 176"/>
              <a:gd name="T13" fmla="*/ 72 h 176"/>
              <a:gd name="T14" fmla="*/ 175 w 176"/>
              <a:gd name="T15" fmla="*/ 169 h 176"/>
              <a:gd name="T16" fmla="*/ 132 w 176"/>
              <a:gd name="T17" fmla="*/ 127 h 176"/>
              <a:gd name="T18" fmla="*/ 152 w 176"/>
              <a:gd name="T19" fmla="*/ 76 h 176"/>
              <a:gd name="T20" fmla="*/ 76 w 176"/>
              <a:gd name="T21" fmla="*/ 0 h 176"/>
              <a:gd name="T22" fmla="*/ 0 w 176"/>
              <a:gd name="T23" fmla="*/ 76 h 176"/>
              <a:gd name="T24" fmla="*/ 76 w 176"/>
              <a:gd name="T25" fmla="*/ 152 h 176"/>
              <a:gd name="T26" fmla="*/ 127 w 176"/>
              <a:gd name="T27" fmla="*/ 132 h 176"/>
              <a:gd name="T28" fmla="*/ 169 w 176"/>
              <a:gd name="T29" fmla="*/ 175 h 176"/>
              <a:gd name="T30" fmla="*/ 172 w 176"/>
              <a:gd name="T31" fmla="*/ 176 h 176"/>
              <a:gd name="T32" fmla="*/ 176 w 176"/>
              <a:gd name="T33" fmla="*/ 172 h 176"/>
              <a:gd name="T34" fmla="*/ 175 w 176"/>
              <a:gd name="T35" fmla="*/ 169 h 176"/>
              <a:gd name="T36" fmla="*/ 76 w 176"/>
              <a:gd name="T37" fmla="*/ 144 h 176"/>
              <a:gd name="T38" fmla="*/ 8 w 176"/>
              <a:gd name="T39" fmla="*/ 76 h 176"/>
              <a:gd name="T40" fmla="*/ 76 w 176"/>
              <a:gd name="T41" fmla="*/ 8 h 176"/>
              <a:gd name="T42" fmla="*/ 144 w 176"/>
              <a:gd name="T43" fmla="*/ 76 h 176"/>
              <a:gd name="T44" fmla="*/ 76 w 176"/>
              <a:gd name="T4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76">
                <a:moveTo>
                  <a:pt x="112" y="72"/>
                </a:moveTo>
                <a:cubicBezTo>
                  <a:pt x="40" y="72"/>
                  <a:pt x="40" y="72"/>
                  <a:pt x="40" y="72"/>
                </a:cubicBezTo>
                <a:cubicBezTo>
                  <a:pt x="38" y="72"/>
                  <a:pt x="36" y="74"/>
                  <a:pt x="36" y="76"/>
                </a:cubicBezTo>
                <a:cubicBezTo>
                  <a:pt x="36" y="78"/>
                  <a:pt x="38" y="80"/>
                  <a:pt x="40" y="80"/>
                </a:cubicBezTo>
                <a:cubicBezTo>
                  <a:pt x="112" y="80"/>
                  <a:pt x="112" y="80"/>
                  <a:pt x="112" y="80"/>
                </a:cubicBezTo>
                <a:cubicBezTo>
                  <a:pt x="114" y="80"/>
                  <a:pt x="116" y="78"/>
                  <a:pt x="116" y="76"/>
                </a:cubicBezTo>
                <a:cubicBezTo>
                  <a:pt x="116" y="74"/>
                  <a:pt x="114" y="72"/>
                  <a:pt x="112" y="72"/>
                </a:cubicBezTo>
                <a:moveTo>
                  <a:pt x="175" y="169"/>
                </a:moveTo>
                <a:cubicBezTo>
                  <a:pt x="132" y="127"/>
                  <a:pt x="132" y="127"/>
                  <a:pt x="132" y="127"/>
                </a:cubicBezTo>
                <a:cubicBezTo>
                  <a:pt x="145" y="113"/>
                  <a:pt x="152" y="96"/>
                  <a:pt x="152" y="76"/>
                </a:cubicBezTo>
                <a:cubicBezTo>
                  <a:pt x="152" y="34"/>
                  <a:pt x="118" y="0"/>
                  <a:pt x="76" y="0"/>
                </a:cubicBezTo>
                <a:cubicBezTo>
                  <a:pt x="34" y="0"/>
                  <a:pt x="0" y="34"/>
                  <a:pt x="0" y="76"/>
                </a:cubicBezTo>
                <a:cubicBezTo>
                  <a:pt x="0" y="118"/>
                  <a:pt x="34" y="152"/>
                  <a:pt x="76" y="152"/>
                </a:cubicBezTo>
                <a:cubicBezTo>
                  <a:pt x="96" y="152"/>
                  <a:pt x="113" y="145"/>
                  <a:pt x="127" y="132"/>
                </a:cubicBezTo>
                <a:cubicBezTo>
                  <a:pt x="169" y="175"/>
                  <a:pt x="169" y="175"/>
                  <a:pt x="169" y="175"/>
                </a:cubicBezTo>
                <a:cubicBezTo>
                  <a:pt x="170" y="176"/>
                  <a:pt x="171" y="176"/>
                  <a:pt x="172" y="176"/>
                </a:cubicBezTo>
                <a:cubicBezTo>
                  <a:pt x="174" y="176"/>
                  <a:pt x="176" y="174"/>
                  <a:pt x="176" y="172"/>
                </a:cubicBezTo>
                <a:cubicBezTo>
                  <a:pt x="176" y="171"/>
                  <a:pt x="176" y="170"/>
                  <a:pt x="175" y="169"/>
                </a:cubicBezTo>
                <a:moveTo>
                  <a:pt x="76" y="144"/>
                </a:moveTo>
                <a:cubicBezTo>
                  <a:pt x="38" y="144"/>
                  <a:pt x="8" y="114"/>
                  <a:pt x="8" y="76"/>
                </a:cubicBezTo>
                <a:cubicBezTo>
                  <a:pt x="8" y="38"/>
                  <a:pt x="38" y="8"/>
                  <a:pt x="76" y="8"/>
                </a:cubicBezTo>
                <a:cubicBezTo>
                  <a:pt x="114" y="8"/>
                  <a:pt x="144" y="38"/>
                  <a:pt x="144" y="76"/>
                </a:cubicBezTo>
                <a:cubicBezTo>
                  <a:pt x="144" y="114"/>
                  <a:pt x="114" y="144"/>
                  <a:pt x="76" y="14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
            <a:extLst>
              <a:ext uri="{FF2B5EF4-FFF2-40B4-BE49-F238E27FC236}">
                <a16:creationId xmlns="" xmlns:a16="http://schemas.microsoft.com/office/drawing/2014/main" id="{4FDBD804-6290-CC48-99B7-EDC521451836}"/>
              </a:ext>
            </a:extLst>
          </p:cNvPr>
          <p:cNvSpPr>
            <a:spLocks noChangeArrowheads="1"/>
          </p:cNvSpPr>
          <p:nvPr/>
        </p:nvSpPr>
        <p:spPr bwMode="auto">
          <a:xfrm>
            <a:off x="6588224" y="1131590"/>
            <a:ext cx="1843795" cy="3654405"/>
          </a:xfrm>
          <a:custGeom>
            <a:avLst/>
            <a:gdLst>
              <a:gd name="T0" fmla="*/ 17436 w 17437"/>
              <a:gd name="T1" fmla="*/ 0 h 11618"/>
              <a:gd name="T2" fmla="*/ 0 w 17437"/>
              <a:gd name="T3" fmla="*/ 0 h 11618"/>
              <a:gd name="T4" fmla="*/ 0 w 17437"/>
              <a:gd name="T5" fmla="*/ 11617 h 11618"/>
              <a:gd name="T6" fmla="*/ 17436 w 17437"/>
              <a:gd name="T7" fmla="*/ 11617 h 11618"/>
              <a:gd name="T8" fmla="*/ 17436 w 17437"/>
              <a:gd name="T9" fmla="*/ 0 h 11618"/>
            </a:gdLst>
            <a:ahLst/>
            <a:cxnLst>
              <a:cxn ang="0">
                <a:pos x="T0" y="T1"/>
              </a:cxn>
              <a:cxn ang="0">
                <a:pos x="T2" y="T3"/>
              </a:cxn>
              <a:cxn ang="0">
                <a:pos x="T4" y="T5"/>
              </a:cxn>
              <a:cxn ang="0">
                <a:pos x="T6" y="T7"/>
              </a:cxn>
              <a:cxn ang="0">
                <a:pos x="T8" y="T9"/>
              </a:cxn>
            </a:cxnLst>
            <a:rect l="0" t="0" r="r" b="b"/>
            <a:pathLst>
              <a:path w="17437" h="11618">
                <a:moveTo>
                  <a:pt x="17436" y="0"/>
                </a:moveTo>
                <a:lnTo>
                  <a:pt x="0" y="0"/>
                </a:lnTo>
                <a:lnTo>
                  <a:pt x="0" y="11617"/>
                </a:lnTo>
                <a:lnTo>
                  <a:pt x="17436" y="11617"/>
                </a:lnTo>
                <a:lnTo>
                  <a:pt x="17436" y="0"/>
                </a:lnTo>
              </a:path>
            </a:pathLst>
          </a:custGeom>
          <a:solidFill>
            <a:schemeClr val="accent1">
              <a:lumMod val="20000"/>
              <a:lumOff val="80000"/>
              <a:alpha val="50000"/>
            </a:schemeClr>
          </a:solidFill>
          <a:ln>
            <a:noFill/>
          </a:ln>
          <a:effectLst/>
        </p:spPr>
        <p:txBody>
          <a:bodyPr wrap="none" lIns="34290" tIns="17145" rIns="34290" bIns="17145" anchor="ctr"/>
          <a:lstStyle/>
          <a:p>
            <a:endParaRPr lang="en-US" sz="2400"/>
          </a:p>
        </p:txBody>
      </p:sp>
      <p:sp>
        <p:nvSpPr>
          <p:cNvPr id="56" name="Freeform 2">
            <a:extLst>
              <a:ext uri="{FF2B5EF4-FFF2-40B4-BE49-F238E27FC236}">
                <a16:creationId xmlns="" xmlns:a16="http://schemas.microsoft.com/office/drawing/2014/main" id="{A71497B2-4E48-A54D-9ADD-9FE62B1127CA}"/>
              </a:ext>
            </a:extLst>
          </p:cNvPr>
          <p:cNvSpPr>
            <a:spLocks noChangeArrowheads="1"/>
          </p:cNvSpPr>
          <p:nvPr/>
        </p:nvSpPr>
        <p:spPr bwMode="auto">
          <a:xfrm>
            <a:off x="6588224" y="2067694"/>
            <a:ext cx="1842571" cy="879140"/>
          </a:xfrm>
          <a:custGeom>
            <a:avLst/>
            <a:gdLst>
              <a:gd name="T0" fmla="*/ 4359 w 4360"/>
              <a:gd name="T1" fmla="*/ 2753 h 2754"/>
              <a:gd name="T2" fmla="*/ 0 w 4360"/>
              <a:gd name="T3" fmla="*/ 2753 h 2754"/>
              <a:gd name="T4" fmla="*/ 0 w 4360"/>
              <a:gd name="T5" fmla="*/ 0 h 2754"/>
              <a:gd name="T6" fmla="*/ 4359 w 4360"/>
              <a:gd name="T7" fmla="*/ 0 h 2754"/>
              <a:gd name="T8" fmla="*/ 4359 w 4360"/>
              <a:gd name="T9" fmla="*/ 2753 h 2754"/>
            </a:gdLst>
            <a:ahLst/>
            <a:cxnLst>
              <a:cxn ang="0">
                <a:pos x="T0" y="T1"/>
              </a:cxn>
              <a:cxn ang="0">
                <a:pos x="T2" y="T3"/>
              </a:cxn>
              <a:cxn ang="0">
                <a:pos x="T4" y="T5"/>
              </a:cxn>
              <a:cxn ang="0">
                <a:pos x="T6" y="T7"/>
              </a:cxn>
              <a:cxn ang="0">
                <a:pos x="T8" y="T9"/>
              </a:cxn>
            </a:cxnLst>
            <a:rect l="0" t="0" r="r" b="b"/>
            <a:pathLst>
              <a:path w="4360" h="2754">
                <a:moveTo>
                  <a:pt x="4359" y="2753"/>
                </a:moveTo>
                <a:lnTo>
                  <a:pt x="0" y="2753"/>
                </a:lnTo>
                <a:lnTo>
                  <a:pt x="0" y="0"/>
                </a:lnTo>
                <a:lnTo>
                  <a:pt x="4359" y="0"/>
                </a:lnTo>
                <a:lnTo>
                  <a:pt x="4359" y="2753"/>
                </a:lnTo>
              </a:path>
            </a:pathLst>
          </a:custGeom>
          <a:solidFill>
            <a:schemeClr val="accent1"/>
          </a:solidFill>
          <a:ln>
            <a:noFill/>
          </a:ln>
          <a:effectLst/>
        </p:spPr>
        <p:txBody>
          <a:bodyPr wrap="none" lIns="34290" tIns="17145" rIns="34290" bIns="17145" anchor="ctr"/>
          <a:lstStyle/>
          <a:p>
            <a:endParaRPr lang="en-US" sz="2400"/>
          </a:p>
        </p:txBody>
      </p:sp>
      <p:sp>
        <p:nvSpPr>
          <p:cNvPr id="57" name="Freeform 6">
            <a:extLst>
              <a:ext uri="{FF2B5EF4-FFF2-40B4-BE49-F238E27FC236}">
                <a16:creationId xmlns="" xmlns:a16="http://schemas.microsoft.com/office/drawing/2014/main" id="{1AC506BB-7A79-8341-84B3-3EA396E43FD9}"/>
              </a:ext>
            </a:extLst>
          </p:cNvPr>
          <p:cNvSpPr>
            <a:spLocks noChangeArrowheads="1"/>
          </p:cNvSpPr>
          <p:nvPr/>
        </p:nvSpPr>
        <p:spPr bwMode="auto">
          <a:xfrm>
            <a:off x="6588836" y="4785995"/>
            <a:ext cx="1842571" cy="56265"/>
          </a:xfrm>
          <a:custGeom>
            <a:avLst/>
            <a:gdLst>
              <a:gd name="T0" fmla="*/ 4359 w 4360"/>
              <a:gd name="T1" fmla="*/ 177 h 178"/>
              <a:gd name="T2" fmla="*/ 0 w 4360"/>
              <a:gd name="T3" fmla="*/ 177 h 178"/>
              <a:gd name="T4" fmla="*/ 0 w 4360"/>
              <a:gd name="T5" fmla="*/ 0 h 178"/>
              <a:gd name="T6" fmla="*/ 4359 w 4360"/>
              <a:gd name="T7" fmla="*/ 0 h 178"/>
              <a:gd name="T8" fmla="*/ 4359 w 4360"/>
              <a:gd name="T9" fmla="*/ 177 h 178"/>
            </a:gdLst>
            <a:ahLst/>
            <a:cxnLst>
              <a:cxn ang="0">
                <a:pos x="T0" y="T1"/>
              </a:cxn>
              <a:cxn ang="0">
                <a:pos x="T2" y="T3"/>
              </a:cxn>
              <a:cxn ang="0">
                <a:pos x="T4" y="T5"/>
              </a:cxn>
              <a:cxn ang="0">
                <a:pos x="T6" y="T7"/>
              </a:cxn>
              <a:cxn ang="0">
                <a:pos x="T8" y="T9"/>
              </a:cxn>
            </a:cxnLst>
            <a:rect l="0" t="0" r="r" b="b"/>
            <a:pathLst>
              <a:path w="4360" h="178">
                <a:moveTo>
                  <a:pt x="4359" y="177"/>
                </a:moveTo>
                <a:lnTo>
                  <a:pt x="0" y="177"/>
                </a:lnTo>
                <a:lnTo>
                  <a:pt x="0" y="0"/>
                </a:lnTo>
                <a:lnTo>
                  <a:pt x="4359" y="0"/>
                </a:lnTo>
                <a:lnTo>
                  <a:pt x="4359" y="177"/>
                </a:lnTo>
              </a:path>
            </a:pathLst>
          </a:custGeom>
          <a:solidFill>
            <a:schemeClr val="accent1"/>
          </a:solidFill>
          <a:ln>
            <a:noFill/>
          </a:ln>
          <a:effectLst/>
        </p:spPr>
        <p:txBody>
          <a:bodyPr wrap="none" lIns="34290" tIns="17145" rIns="34290" bIns="17145" anchor="ctr"/>
          <a:lstStyle/>
          <a:p>
            <a:endParaRPr lang="en-US" sz="2400"/>
          </a:p>
        </p:txBody>
      </p:sp>
      <p:sp>
        <p:nvSpPr>
          <p:cNvPr id="66" name="TextBox 19">
            <a:extLst>
              <a:ext uri="{FF2B5EF4-FFF2-40B4-BE49-F238E27FC236}">
                <a16:creationId xmlns="" xmlns:a16="http://schemas.microsoft.com/office/drawing/2014/main" id="{48AB0B42-159B-9342-B172-1D6E7D9C6937}"/>
              </a:ext>
            </a:extLst>
          </p:cNvPr>
          <p:cNvSpPr txBox="1"/>
          <p:nvPr/>
        </p:nvSpPr>
        <p:spPr>
          <a:xfrm>
            <a:off x="6557318" y="1753903"/>
            <a:ext cx="1800200" cy="219291"/>
          </a:xfrm>
          <a:prstGeom prst="rect">
            <a:avLst/>
          </a:prstGeom>
          <a:noFill/>
        </p:spPr>
        <p:txBody>
          <a:bodyPr wrap="square" lIns="34290" tIns="17145" rIns="34290" bIns="17145" rtlCol="0" anchor="ctr">
            <a:spAutoFit/>
          </a:bodyPr>
          <a:lstStyle/>
          <a:p>
            <a:pPr algn="ctr"/>
            <a:r>
              <a:rPr lang="en-US" sz="1200" b="1" dirty="0" err="1" smtClean="0">
                <a:solidFill>
                  <a:schemeClr val="accent1"/>
                </a:solidFill>
                <a:latin typeface="Poppins SemiBold" pitchFamily="2" charset="77"/>
                <a:ea typeface="League Spartan" charset="0"/>
                <a:cs typeface="Poppins SemiBold" pitchFamily="2" charset="77"/>
              </a:rPr>
              <a:t>Informes</a:t>
            </a:r>
            <a:r>
              <a:rPr lang="en-US" sz="1200" b="1" dirty="0" smtClean="0">
                <a:solidFill>
                  <a:schemeClr val="accent1"/>
                </a:solidFill>
                <a:latin typeface="Poppins SemiBold" pitchFamily="2" charset="77"/>
                <a:ea typeface="League Spartan" charset="0"/>
                <a:cs typeface="Poppins SemiBold" pitchFamily="2" charset="77"/>
              </a:rPr>
              <a:t> </a:t>
            </a:r>
            <a:r>
              <a:rPr lang="en-US" sz="1200" b="1" dirty="0" err="1" smtClean="0">
                <a:solidFill>
                  <a:schemeClr val="accent1"/>
                </a:solidFill>
                <a:latin typeface="Poppins SemiBold" pitchFamily="2" charset="77"/>
                <a:ea typeface="League Spartan" charset="0"/>
                <a:cs typeface="Poppins SemiBold" pitchFamily="2" charset="77"/>
              </a:rPr>
              <a:t>Macrofiscales</a:t>
            </a:r>
            <a:endParaRPr lang="en-US" sz="1200" b="1" dirty="0">
              <a:solidFill>
                <a:schemeClr val="accent1"/>
              </a:solidFill>
              <a:latin typeface="Poppins SemiBold" pitchFamily="2" charset="77"/>
              <a:ea typeface="League Spartan" charset="0"/>
              <a:cs typeface="Poppins SemiBold" pitchFamily="2" charset="77"/>
            </a:endParaRPr>
          </a:p>
        </p:txBody>
      </p:sp>
      <p:sp>
        <p:nvSpPr>
          <p:cNvPr id="67" name="TextBox 23">
            <a:extLst>
              <a:ext uri="{FF2B5EF4-FFF2-40B4-BE49-F238E27FC236}">
                <a16:creationId xmlns="" xmlns:a16="http://schemas.microsoft.com/office/drawing/2014/main" id="{15EE7269-FD98-DD4C-90B4-2EE27FD571EF}"/>
              </a:ext>
            </a:extLst>
          </p:cNvPr>
          <p:cNvSpPr txBox="1"/>
          <p:nvPr/>
        </p:nvSpPr>
        <p:spPr>
          <a:xfrm>
            <a:off x="7241941" y="2350342"/>
            <a:ext cx="532618" cy="419346"/>
          </a:xfrm>
          <a:prstGeom prst="rect">
            <a:avLst/>
          </a:prstGeom>
          <a:noFill/>
        </p:spPr>
        <p:txBody>
          <a:bodyPr wrap="none" lIns="34290" tIns="17145" rIns="34290" bIns="17145" rtlCol="0" anchor="ctr">
            <a:spAutoFit/>
          </a:bodyPr>
          <a:lstStyle/>
          <a:p>
            <a:pPr algn="ctr"/>
            <a:r>
              <a:rPr lang="en-US" sz="2500" b="1" dirty="0" smtClean="0">
                <a:solidFill>
                  <a:schemeClr val="bg1"/>
                </a:solidFill>
                <a:latin typeface="Poppins SemiBold" pitchFamily="2" charset="77"/>
                <a:ea typeface="League Spartan" charset="0"/>
                <a:cs typeface="Poppins SemiBold" pitchFamily="2" charset="77"/>
              </a:rPr>
              <a:t>5%</a:t>
            </a:r>
            <a:endParaRPr lang="en-US" sz="2500" b="1" dirty="0">
              <a:solidFill>
                <a:schemeClr val="bg1"/>
              </a:solidFill>
              <a:latin typeface="Poppins SemiBold" pitchFamily="2" charset="77"/>
              <a:ea typeface="League Spartan" charset="0"/>
              <a:cs typeface="Poppins SemiBold" pitchFamily="2" charset="77"/>
            </a:endParaRPr>
          </a:p>
        </p:txBody>
      </p:sp>
      <p:sp>
        <p:nvSpPr>
          <p:cNvPr id="86" name="Freeform 75"/>
          <p:cNvSpPr>
            <a:spLocks noEditPoints="1"/>
          </p:cNvSpPr>
          <p:nvPr/>
        </p:nvSpPr>
        <p:spPr bwMode="auto">
          <a:xfrm>
            <a:off x="7277398" y="1260116"/>
            <a:ext cx="360040" cy="432048"/>
          </a:xfrm>
          <a:custGeom>
            <a:avLst/>
            <a:gdLst>
              <a:gd name="T0" fmla="*/ 28 w 144"/>
              <a:gd name="T1" fmla="*/ 88 h 176"/>
              <a:gd name="T2" fmla="*/ 76 w 144"/>
              <a:gd name="T3" fmla="*/ 88 h 176"/>
              <a:gd name="T4" fmla="*/ 80 w 144"/>
              <a:gd name="T5" fmla="*/ 84 h 176"/>
              <a:gd name="T6" fmla="*/ 76 w 144"/>
              <a:gd name="T7" fmla="*/ 80 h 176"/>
              <a:gd name="T8" fmla="*/ 28 w 144"/>
              <a:gd name="T9" fmla="*/ 80 h 176"/>
              <a:gd name="T10" fmla="*/ 24 w 144"/>
              <a:gd name="T11" fmla="*/ 84 h 176"/>
              <a:gd name="T12" fmla="*/ 28 w 144"/>
              <a:gd name="T13" fmla="*/ 88 h 176"/>
              <a:gd name="T14" fmla="*/ 28 w 144"/>
              <a:gd name="T15" fmla="*/ 112 h 176"/>
              <a:gd name="T16" fmla="*/ 116 w 144"/>
              <a:gd name="T17" fmla="*/ 112 h 176"/>
              <a:gd name="T18" fmla="*/ 120 w 144"/>
              <a:gd name="T19" fmla="*/ 108 h 176"/>
              <a:gd name="T20" fmla="*/ 116 w 144"/>
              <a:gd name="T21" fmla="*/ 104 h 176"/>
              <a:gd name="T22" fmla="*/ 28 w 144"/>
              <a:gd name="T23" fmla="*/ 104 h 176"/>
              <a:gd name="T24" fmla="*/ 24 w 144"/>
              <a:gd name="T25" fmla="*/ 108 h 176"/>
              <a:gd name="T26" fmla="*/ 28 w 144"/>
              <a:gd name="T27" fmla="*/ 112 h 176"/>
              <a:gd name="T28" fmla="*/ 28 w 144"/>
              <a:gd name="T29" fmla="*/ 136 h 176"/>
              <a:gd name="T30" fmla="*/ 100 w 144"/>
              <a:gd name="T31" fmla="*/ 136 h 176"/>
              <a:gd name="T32" fmla="*/ 104 w 144"/>
              <a:gd name="T33" fmla="*/ 132 h 176"/>
              <a:gd name="T34" fmla="*/ 100 w 144"/>
              <a:gd name="T35" fmla="*/ 128 h 176"/>
              <a:gd name="T36" fmla="*/ 28 w 144"/>
              <a:gd name="T37" fmla="*/ 128 h 176"/>
              <a:gd name="T38" fmla="*/ 24 w 144"/>
              <a:gd name="T39" fmla="*/ 132 h 176"/>
              <a:gd name="T40" fmla="*/ 28 w 144"/>
              <a:gd name="T41" fmla="*/ 136 h 176"/>
              <a:gd name="T42" fmla="*/ 136 w 144"/>
              <a:gd name="T43" fmla="*/ 24 h 176"/>
              <a:gd name="T44" fmla="*/ 104 w 144"/>
              <a:gd name="T45" fmla="*/ 24 h 176"/>
              <a:gd name="T46" fmla="*/ 104 w 144"/>
              <a:gd name="T47" fmla="*/ 16 h 176"/>
              <a:gd name="T48" fmla="*/ 96 w 144"/>
              <a:gd name="T49" fmla="*/ 8 h 176"/>
              <a:gd name="T50" fmla="*/ 80 w 144"/>
              <a:gd name="T51" fmla="*/ 8 h 176"/>
              <a:gd name="T52" fmla="*/ 72 w 144"/>
              <a:gd name="T53" fmla="*/ 0 h 176"/>
              <a:gd name="T54" fmla="*/ 64 w 144"/>
              <a:gd name="T55" fmla="*/ 8 h 176"/>
              <a:gd name="T56" fmla="*/ 48 w 144"/>
              <a:gd name="T57" fmla="*/ 8 h 176"/>
              <a:gd name="T58" fmla="*/ 40 w 144"/>
              <a:gd name="T59" fmla="*/ 16 h 176"/>
              <a:gd name="T60" fmla="*/ 40 w 144"/>
              <a:gd name="T61" fmla="*/ 24 h 176"/>
              <a:gd name="T62" fmla="*/ 8 w 144"/>
              <a:gd name="T63" fmla="*/ 24 h 176"/>
              <a:gd name="T64" fmla="*/ 0 w 144"/>
              <a:gd name="T65" fmla="*/ 32 h 176"/>
              <a:gd name="T66" fmla="*/ 0 w 144"/>
              <a:gd name="T67" fmla="*/ 168 h 176"/>
              <a:gd name="T68" fmla="*/ 8 w 144"/>
              <a:gd name="T69" fmla="*/ 176 h 176"/>
              <a:gd name="T70" fmla="*/ 136 w 144"/>
              <a:gd name="T71" fmla="*/ 176 h 176"/>
              <a:gd name="T72" fmla="*/ 144 w 144"/>
              <a:gd name="T73" fmla="*/ 168 h 176"/>
              <a:gd name="T74" fmla="*/ 144 w 144"/>
              <a:gd name="T75" fmla="*/ 32 h 176"/>
              <a:gd name="T76" fmla="*/ 136 w 144"/>
              <a:gd name="T77" fmla="*/ 24 h 176"/>
              <a:gd name="T78" fmla="*/ 48 w 144"/>
              <a:gd name="T79" fmla="*/ 16 h 176"/>
              <a:gd name="T80" fmla="*/ 96 w 144"/>
              <a:gd name="T81" fmla="*/ 16 h 176"/>
              <a:gd name="T82" fmla="*/ 96 w 144"/>
              <a:gd name="T83" fmla="*/ 32 h 176"/>
              <a:gd name="T84" fmla="*/ 48 w 144"/>
              <a:gd name="T85" fmla="*/ 32 h 176"/>
              <a:gd name="T86" fmla="*/ 48 w 144"/>
              <a:gd name="T87" fmla="*/ 16 h 176"/>
              <a:gd name="T88" fmla="*/ 136 w 144"/>
              <a:gd name="T89" fmla="*/ 168 h 176"/>
              <a:gd name="T90" fmla="*/ 8 w 144"/>
              <a:gd name="T91" fmla="*/ 168 h 176"/>
              <a:gd name="T92" fmla="*/ 8 w 144"/>
              <a:gd name="T93" fmla="*/ 56 h 176"/>
              <a:gd name="T94" fmla="*/ 136 w 144"/>
              <a:gd name="T95" fmla="*/ 56 h 176"/>
              <a:gd name="T96" fmla="*/ 136 w 144"/>
              <a:gd name="T97" fmla="*/ 168 h 176"/>
              <a:gd name="T98" fmla="*/ 136 w 144"/>
              <a:gd name="T99" fmla="*/ 48 h 176"/>
              <a:gd name="T100" fmla="*/ 8 w 144"/>
              <a:gd name="T101" fmla="*/ 48 h 176"/>
              <a:gd name="T102" fmla="*/ 8 w 144"/>
              <a:gd name="T103" fmla="*/ 32 h 176"/>
              <a:gd name="T104" fmla="*/ 40 w 144"/>
              <a:gd name="T105" fmla="*/ 32 h 176"/>
              <a:gd name="T106" fmla="*/ 48 w 144"/>
              <a:gd name="T107" fmla="*/ 40 h 176"/>
              <a:gd name="T108" fmla="*/ 96 w 144"/>
              <a:gd name="T109" fmla="*/ 40 h 176"/>
              <a:gd name="T110" fmla="*/ 104 w 144"/>
              <a:gd name="T111" fmla="*/ 32 h 176"/>
              <a:gd name="T112" fmla="*/ 136 w 144"/>
              <a:gd name="T113" fmla="*/ 32 h 176"/>
              <a:gd name="T114" fmla="*/ 136 w 144"/>
              <a:gd name="T115"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76">
                <a:moveTo>
                  <a:pt x="28" y="88"/>
                </a:moveTo>
                <a:cubicBezTo>
                  <a:pt x="76" y="88"/>
                  <a:pt x="76" y="88"/>
                  <a:pt x="76" y="88"/>
                </a:cubicBezTo>
                <a:cubicBezTo>
                  <a:pt x="78" y="88"/>
                  <a:pt x="80" y="86"/>
                  <a:pt x="80" y="84"/>
                </a:cubicBezTo>
                <a:cubicBezTo>
                  <a:pt x="80" y="82"/>
                  <a:pt x="78" y="80"/>
                  <a:pt x="76" y="80"/>
                </a:cubicBezTo>
                <a:cubicBezTo>
                  <a:pt x="28" y="80"/>
                  <a:pt x="28" y="80"/>
                  <a:pt x="28" y="80"/>
                </a:cubicBezTo>
                <a:cubicBezTo>
                  <a:pt x="26" y="80"/>
                  <a:pt x="24" y="82"/>
                  <a:pt x="24" y="84"/>
                </a:cubicBezTo>
                <a:cubicBezTo>
                  <a:pt x="24" y="86"/>
                  <a:pt x="26" y="88"/>
                  <a:pt x="28" y="88"/>
                </a:cubicBezTo>
                <a:moveTo>
                  <a:pt x="28" y="112"/>
                </a:moveTo>
                <a:cubicBezTo>
                  <a:pt x="116" y="112"/>
                  <a:pt x="116" y="112"/>
                  <a:pt x="116" y="112"/>
                </a:cubicBezTo>
                <a:cubicBezTo>
                  <a:pt x="118" y="112"/>
                  <a:pt x="120" y="110"/>
                  <a:pt x="120" y="108"/>
                </a:cubicBezTo>
                <a:cubicBezTo>
                  <a:pt x="120" y="106"/>
                  <a:pt x="118" y="104"/>
                  <a:pt x="116" y="104"/>
                </a:cubicBezTo>
                <a:cubicBezTo>
                  <a:pt x="28" y="104"/>
                  <a:pt x="28" y="104"/>
                  <a:pt x="28" y="104"/>
                </a:cubicBezTo>
                <a:cubicBezTo>
                  <a:pt x="26" y="104"/>
                  <a:pt x="24" y="106"/>
                  <a:pt x="24" y="108"/>
                </a:cubicBezTo>
                <a:cubicBezTo>
                  <a:pt x="24" y="110"/>
                  <a:pt x="26" y="112"/>
                  <a:pt x="28" y="112"/>
                </a:cubicBezTo>
                <a:moveTo>
                  <a:pt x="28" y="136"/>
                </a:moveTo>
                <a:cubicBezTo>
                  <a:pt x="100" y="136"/>
                  <a:pt x="100" y="136"/>
                  <a:pt x="100" y="136"/>
                </a:cubicBezTo>
                <a:cubicBezTo>
                  <a:pt x="102" y="136"/>
                  <a:pt x="104" y="134"/>
                  <a:pt x="104" y="132"/>
                </a:cubicBezTo>
                <a:cubicBezTo>
                  <a:pt x="104" y="130"/>
                  <a:pt x="102" y="128"/>
                  <a:pt x="100" y="128"/>
                </a:cubicBezTo>
                <a:cubicBezTo>
                  <a:pt x="28" y="128"/>
                  <a:pt x="28" y="128"/>
                  <a:pt x="28" y="128"/>
                </a:cubicBezTo>
                <a:cubicBezTo>
                  <a:pt x="26" y="128"/>
                  <a:pt x="24" y="130"/>
                  <a:pt x="24" y="132"/>
                </a:cubicBezTo>
                <a:cubicBezTo>
                  <a:pt x="24" y="134"/>
                  <a:pt x="26" y="136"/>
                  <a:pt x="28" y="136"/>
                </a:cubicBezTo>
                <a:moveTo>
                  <a:pt x="136" y="24"/>
                </a:moveTo>
                <a:cubicBezTo>
                  <a:pt x="104" y="24"/>
                  <a:pt x="104" y="24"/>
                  <a:pt x="104" y="24"/>
                </a:cubicBezTo>
                <a:cubicBezTo>
                  <a:pt x="104" y="16"/>
                  <a:pt x="104" y="16"/>
                  <a:pt x="104" y="16"/>
                </a:cubicBezTo>
                <a:cubicBezTo>
                  <a:pt x="104" y="12"/>
                  <a:pt x="100" y="8"/>
                  <a:pt x="96" y="8"/>
                </a:cubicBezTo>
                <a:cubicBezTo>
                  <a:pt x="80" y="8"/>
                  <a:pt x="80" y="8"/>
                  <a:pt x="80" y="8"/>
                </a:cubicBezTo>
                <a:cubicBezTo>
                  <a:pt x="80" y="4"/>
                  <a:pt x="76" y="0"/>
                  <a:pt x="72" y="0"/>
                </a:cubicBezTo>
                <a:cubicBezTo>
                  <a:pt x="68" y="0"/>
                  <a:pt x="64" y="4"/>
                  <a:pt x="64" y="8"/>
                </a:cubicBezTo>
                <a:cubicBezTo>
                  <a:pt x="48" y="8"/>
                  <a:pt x="48" y="8"/>
                  <a:pt x="48" y="8"/>
                </a:cubicBezTo>
                <a:cubicBezTo>
                  <a:pt x="44" y="8"/>
                  <a:pt x="40" y="12"/>
                  <a:pt x="40" y="16"/>
                </a:cubicBezTo>
                <a:cubicBezTo>
                  <a:pt x="40" y="24"/>
                  <a:pt x="40" y="24"/>
                  <a:pt x="40" y="24"/>
                </a:cubicBezTo>
                <a:cubicBezTo>
                  <a:pt x="8" y="24"/>
                  <a:pt x="8" y="24"/>
                  <a:pt x="8" y="24"/>
                </a:cubicBezTo>
                <a:cubicBezTo>
                  <a:pt x="4" y="24"/>
                  <a:pt x="0" y="28"/>
                  <a:pt x="0" y="32"/>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32"/>
                  <a:pt x="144" y="32"/>
                  <a:pt x="144" y="32"/>
                </a:cubicBezTo>
                <a:cubicBezTo>
                  <a:pt x="144" y="28"/>
                  <a:pt x="140" y="24"/>
                  <a:pt x="136" y="24"/>
                </a:cubicBezTo>
                <a:moveTo>
                  <a:pt x="48" y="16"/>
                </a:moveTo>
                <a:cubicBezTo>
                  <a:pt x="96" y="16"/>
                  <a:pt x="96" y="16"/>
                  <a:pt x="96" y="16"/>
                </a:cubicBezTo>
                <a:cubicBezTo>
                  <a:pt x="96" y="32"/>
                  <a:pt x="96" y="32"/>
                  <a:pt x="96" y="32"/>
                </a:cubicBezTo>
                <a:cubicBezTo>
                  <a:pt x="48" y="32"/>
                  <a:pt x="48" y="32"/>
                  <a:pt x="48" y="32"/>
                </a:cubicBezTo>
                <a:lnTo>
                  <a:pt x="48" y="16"/>
                </a:lnTo>
                <a:close/>
                <a:moveTo>
                  <a:pt x="136" y="168"/>
                </a:moveTo>
                <a:cubicBezTo>
                  <a:pt x="8" y="168"/>
                  <a:pt x="8" y="168"/>
                  <a:pt x="8" y="168"/>
                </a:cubicBezTo>
                <a:cubicBezTo>
                  <a:pt x="8" y="56"/>
                  <a:pt x="8" y="56"/>
                  <a:pt x="8" y="56"/>
                </a:cubicBezTo>
                <a:cubicBezTo>
                  <a:pt x="136" y="56"/>
                  <a:pt x="136" y="56"/>
                  <a:pt x="136" y="56"/>
                </a:cubicBezTo>
                <a:lnTo>
                  <a:pt x="136" y="168"/>
                </a:lnTo>
                <a:close/>
                <a:moveTo>
                  <a:pt x="136" y="48"/>
                </a:moveTo>
                <a:cubicBezTo>
                  <a:pt x="8" y="48"/>
                  <a:pt x="8" y="48"/>
                  <a:pt x="8" y="48"/>
                </a:cubicBezTo>
                <a:cubicBezTo>
                  <a:pt x="8" y="32"/>
                  <a:pt x="8" y="32"/>
                  <a:pt x="8" y="32"/>
                </a:cubicBezTo>
                <a:cubicBezTo>
                  <a:pt x="40" y="32"/>
                  <a:pt x="40" y="32"/>
                  <a:pt x="40" y="32"/>
                </a:cubicBezTo>
                <a:cubicBezTo>
                  <a:pt x="40" y="36"/>
                  <a:pt x="44" y="40"/>
                  <a:pt x="48" y="40"/>
                </a:cubicBezTo>
                <a:cubicBezTo>
                  <a:pt x="96" y="40"/>
                  <a:pt x="96" y="40"/>
                  <a:pt x="96" y="40"/>
                </a:cubicBezTo>
                <a:cubicBezTo>
                  <a:pt x="100" y="40"/>
                  <a:pt x="104" y="36"/>
                  <a:pt x="104" y="32"/>
                </a:cubicBezTo>
                <a:cubicBezTo>
                  <a:pt x="136" y="32"/>
                  <a:pt x="136" y="32"/>
                  <a:pt x="136" y="32"/>
                </a:cubicBezTo>
                <a:lnTo>
                  <a:pt x="136"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1 Título"/>
          <p:cNvSpPr txBox="1">
            <a:spLocks/>
          </p:cNvSpPr>
          <p:nvPr/>
        </p:nvSpPr>
        <p:spPr>
          <a:xfrm>
            <a:off x="395536" y="267494"/>
            <a:ext cx="6275040" cy="56557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ponderación </a:t>
            </a:r>
            <a:endParaRPr lang="es-CO" sz="2400" b="1" dirty="0">
              <a:solidFill>
                <a:srgbClr val="1F497D"/>
              </a:solidFill>
              <a:latin typeface="+mn-lt"/>
              <a:ea typeface="+mn-ea"/>
              <a:cs typeface="+mn-cs"/>
            </a:endParaRPr>
          </a:p>
        </p:txBody>
      </p:sp>
      <p:sp>
        <p:nvSpPr>
          <p:cNvPr id="88" name="Shape 2540">
            <a:extLst>
              <a:ext uri="{FF2B5EF4-FFF2-40B4-BE49-F238E27FC236}">
                <a16:creationId xmlns="" xmlns:a16="http://schemas.microsoft.com/office/drawing/2014/main" id="{070FE0DF-D235-334B-A123-146BFDC91B41}"/>
              </a:ext>
            </a:extLst>
          </p:cNvPr>
          <p:cNvSpPr>
            <a:spLocks noChangeAspect="1"/>
          </p:cNvSpPr>
          <p:nvPr/>
        </p:nvSpPr>
        <p:spPr>
          <a:xfrm>
            <a:off x="755576" y="3291830"/>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89" name="Subtitle 2">
            <a:extLst>
              <a:ext uri="{FF2B5EF4-FFF2-40B4-BE49-F238E27FC236}">
                <a16:creationId xmlns="" xmlns:a16="http://schemas.microsoft.com/office/drawing/2014/main" id="{5CCA14A0-6C5F-EA48-AE32-6E25BD7AD81B}"/>
              </a:ext>
            </a:extLst>
          </p:cNvPr>
          <p:cNvSpPr txBox="1">
            <a:spLocks/>
          </p:cNvSpPr>
          <p:nvPr/>
        </p:nvSpPr>
        <p:spPr>
          <a:xfrm>
            <a:off x="827584" y="3136530"/>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primer nivel: </a:t>
            </a:r>
          </a:p>
          <a:p>
            <a:pPr>
              <a:lnSpc>
                <a:spcPts val="1538"/>
              </a:lnSpc>
            </a:pPr>
            <a:r>
              <a:rPr lang="es-ES" sz="2000" b="1" dirty="0" smtClean="0">
                <a:solidFill>
                  <a:schemeClr val="accent1">
                    <a:lumMod val="50000"/>
                  </a:schemeClr>
                </a:solidFill>
                <a:latin typeface="+mn-lt"/>
                <a:ea typeface="Open Sans Light" panose="020B0306030504020204" pitchFamily="34" charset="0"/>
                <a:cs typeface="Open Sans Light" panose="020B0306030504020204" pitchFamily="34" charset="0"/>
              </a:rPr>
              <a:t>1</a:t>
            </a:r>
            <a:endPar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90" name="Subtitle 2">
            <a:extLst>
              <a:ext uri="{FF2B5EF4-FFF2-40B4-BE49-F238E27FC236}">
                <a16:creationId xmlns="" xmlns:a16="http://schemas.microsoft.com/office/drawing/2014/main" id="{5EEA5E7C-138D-514D-A50A-C9DFCB818C67}"/>
              </a:ext>
            </a:extLst>
          </p:cNvPr>
          <p:cNvSpPr txBox="1">
            <a:spLocks/>
          </p:cNvSpPr>
          <p:nvPr/>
        </p:nvSpPr>
        <p:spPr>
          <a:xfrm>
            <a:off x="827584" y="4011910"/>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segundo nivel:</a:t>
            </a:r>
          </a:p>
          <a:p>
            <a:pPr>
              <a:lnSpc>
                <a:spcPts val="1538"/>
              </a:lnSpc>
            </a:pPr>
            <a:r>
              <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rPr>
              <a:t>1</a:t>
            </a: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 </a:t>
            </a:r>
            <a:endParaRPr lang="es-ES" sz="1600"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91" name="Shape 2540">
            <a:extLst>
              <a:ext uri="{FF2B5EF4-FFF2-40B4-BE49-F238E27FC236}">
                <a16:creationId xmlns="" xmlns:a16="http://schemas.microsoft.com/office/drawing/2014/main" id="{16033F6B-8B52-D74C-8BBE-D263E61AACFE}"/>
              </a:ext>
            </a:extLst>
          </p:cNvPr>
          <p:cNvSpPr>
            <a:spLocks noChangeAspect="1"/>
          </p:cNvSpPr>
          <p:nvPr/>
        </p:nvSpPr>
        <p:spPr>
          <a:xfrm>
            <a:off x="755576" y="4155926"/>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92" name="Shape 2540">
            <a:extLst>
              <a:ext uri="{FF2B5EF4-FFF2-40B4-BE49-F238E27FC236}">
                <a16:creationId xmlns="" xmlns:a16="http://schemas.microsoft.com/office/drawing/2014/main" id="{070FE0DF-D235-334B-A123-146BFDC91B41}"/>
              </a:ext>
            </a:extLst>
          </p:cNvPr>
          <p:cNvSpPr>
            <a:spLocks noChangeAspect="1"/>
          </p:cNvSpPr>
          <p:nvPr/>
        </p:nvSpPr>
        <p:spPr>
          <a:xfrm>
            <a:off x="2843808" y="3303114"/>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93" name="Subtitle 2">
            <a:extLst>
              <a:ext uri="{FF2B5EF4-FFF2-40B4-BE49-F238E27FC236}">
                <a16:creationId xmlns="" xmlns:a16="http://schemas.microsoft.com/office/drawing/2014/main" id="{5CCA14A0-6C5F-EA48-AE32-6E25BD7AD81B}"/>
              </a:ext>
            </a:extLst>
          </p:cNvPr>
          <p:cNvSpPr txBox="1">
            <a:spLocks/>
          </p:cNvSpPr>
          <p:nvPr/>
        </p:nvSpPr>
        <p:spPr>
          <a:xfrm>
            <a:off x="2915816" y="3147814"/>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primer nivel: </a:t>
            </a:r>
          </a:p>
          <a:p>
            <a:pPr>
              <a:lnSpc>
                <a:spcPts val="1538"/>
              </a:lnSpc>
            </a:pPr>
            <a:r>
              <a:rPr lang="es-ES" sz="2000" b="1" dirty="0" smtClean="0">
                <a:solidFill>
                  <a:schemeClr val="accent1">
                    <a:lumMod val="50000"/>
                  </a:schemeClr>
                </a:solidFill>
                <a:latin typeface="+mn-lt"/>
                <a:ea typeface="Open Sans Light" panose="020B0306030504020204" pitchFamily="34" charset="0"/>
                <a:cs typeface="Open Sans Light" panose="020B0306030504020204" pitchFamily="34" charset="0"/>
              </a:rPr>
              <a:t>1</a:t>
            </a:r>
            <a:endPar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94" name="Subtitle 2">
            <a:extLst>
              <a:ext uri="{FF2B5EF4-FFF2-40B4-BE49-F238E27FC236}">
                <a16:creationId xmlns="" xmlns:a16="http://schemas.microsoft.com/office/drawing/2014/main" id="{5EEA5E7C-138D-514D-A50A-C9DFCB818C67}"/>
              </a:ext>
            </a:extLst>
          </p:cNvPr>
          <p:cNvSpPr txBox="1">
            <a:spLocks/>
          </p:cNvSpPr>
          <p:nvPr/>
        </p:nvSpPr>
        <p:spPr>
          <a:xfrm>
            <a:off x="2915816" y="4023194"/>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segundo nivel:</a:t>
            </a:r>
          </a:p>
          <a:p>
            <a:pPr>
              <a:lnSpc>
                <a:spcPts val="1538"/>
              </a:lnSpc>
            </a:pPr>
            <a:r>
              <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rPr>
              <a:t>1</a:t>
            </a:r>
            <a:endParaRPr lang="es-ES" sz="1600"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95" name="Shape 2540">
            <a:extLst>
              <a:ext uri="{FF2B5EF4-FFF2-40B4-BE49-F238E27FC236}">
                <a16:creationId xmlns="" xmlns:a16="http://schemas.microsoft.com/office/drawing/2014/main" id="{16033F6B-8B52-D74C-8BBE-D263E61AACFE}"/>
              </a:ext>
            </a:extLst>
          </p:cNvPr>
          <p:cNvSpPr>
            <a:spLocks noChangeAspect="1"/>
          </p:cNvSpPr>
          <p:nvPr/>
        </p:nvSpPr>
        <p:spPr>
          <a:xfrm>
            <a:off x="2843808" y="4167210"/>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96" name="Shape 2540">
            <a:extLst>
              <a:ext uri="{FF2B5EF4-FFF2-40B4-BE49-F238E27FC236}">
                <a16:creationId xmlns="" xmlns:a16="http://schemas.microsoft.com/office/drawing/2014/main" id="{070FE0DF-D235-334B-A123-146BFDC91B41}"/>
              </a:ext>
            </a:extLst>
          </p:cNvPr>
          <p:cNvSpPr>
            <a:spLocks noChangeAspect="1"/>
          </p:cNvSpPr>
          <p:nvPr/>
        </p:nvSpPr>
        <p:spPr>
          <a:xfrm>
            <a:off x="4860032" y="3291830"/>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97" name="Subtitle 2">
            <a:extLst>
              <a:ext uri="{FF2B5EF4-FFF2-40B4-BE49-F238E27FC236}">
                <a16:creationId xmlns="" xmlns:a16="http://schemas.microsoft.com/office/drawing/2014/main" id="{5CCA14A0-6C5F-EA48-AE32-6E25BD7AD81B}"/>
              </a:ext>
            </a:extLst>
          </p:cNvPr>
          <p:cNvSpPr txBox="1">
            <a:spLocks/>
          </p:cNvSpPr>
          <p:nvPr/>
        </p:nvSpPr>
        <p:spPr>
          <a:xfrm>
            <a:off x="4932040" y="3136530"/>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primer nivel: </a:t>
            </a:r>
          </a:p>
          <a:p>
            <a:pPr>
              <a:lnSpc>
                <a:spcPts val="1538"/>
              </a:lnSpc>
            </a:pPr>
            <a:r>
              <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rPr>
              <a:t>3</a:t>
            </a:r>
          </a:p>
        </p:txBody>
      </p:sp>
      <p:sp>
        <p:nvSpPr>
          <p:cNvPr id="98" name="Subtitle 2">
            <a:extLst>
              <a:ext uri="{FF2B5EF4-FFF2-40B4-BE49-F238E27FC236}">
                <a16:creationId xmlns="" xmlns:a16="http://schemas.microsoft.com/office/drawing/2014/main" id="{5EEA5E7C-138D-514D-A50A-C9DFCB818C67}"/>
              </a:ext>
            </a:extLst>
          </p:cNvPr>
          <p:cNvSpPr txBox="1">
            <a:spLocks/>
          </p:cNvSpPr>
          <p:nvPr/>
        </p:nvSpPr>
        <p:spPr>
          <a:xfrm>
            <a:off x="4932040" y="4011910"/>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segundo nivel:</a:t>
            </a:r>
          </a:p>
          <a:p>
            <a:pPr>
              <a:lnSpc>
                <a:spcPts val="1538"/>
              </a:lnSpc>
            </a:pPr>
            <a:r>
              <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rPr>
              <a:t>1</a:t>
            </a: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 </a:t>
            </a:r>
            <a:endParaRPr lang="es-ES" sz="1600"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99" name="Shape 2540">
            <a:extLst>
              <a:ext uri="{FF2B5EF4-FFF2-40B4-BE49-F238E27FC236}">
                <a16:creationId xmlns="" xmlns:a16="http://schemas.microsoft.com/office/drawing/2014/main" id="{16033F6B-8B52-D74C-8BBE-D263E61AACFE}"/>
              </a:ext>
            </a:extLst>
          </p:cNvPr>
          <p:cNvSpPr>
            <a:spLocks noChangeAspect="1"/>
          </p:cNvSpPr>
          <p:nvPr/>
        </p:nvSpPr>
        <p:spPr>
          <a:xfrm>
            <a:off x="4860032" y="4155926"/>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100" name="Shape 2540">
            <a:extLst>
              <a:ext uri="{FF2B5EF4-FFF2-40B4-BE49-F238E27FC236}">
                <a16:creationId xmlns="" xmlns:a16="http://schemas.microsoft.com/office/drawing/2014/main" id="{070FE0DF-D235-334B-A123-146BFDC91B41}"/>
              </a:ext>
            </a:extLst>
          </p:cNvPr>
          <p:cNvSpPr>
            <a:spLocks noChangeAspect="1"/>
          </p:cNvSpPr>
          <p:nvPr/>
        </p:nvSpPr>
        <p:spPr>
          <a:xfrm>
            <a:off x="6948264" y="3303114"/>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
        <p:nvSpPr>
          <p:cNvPr id="101" name="Subtitle 2">
            <a:extLst>
              <a:ext uri="{FF2B5EF4-FFF2-40B4-BE49-F238E27FC236}">
                <a16:creationId xmlns="" xmlns:a16="http://schemas.microsoft.com/office/drawing/2014/main" id="{5CCA14A0-6C5F-EA48-AE32-6E25BD7AD81B}"/>
              </a:ext>
            </a:extLst>
          </p:cNvPr>
          <p:cNvSpPr txBox="1">
            <a:spLocks/>
          </p:cNvSpPr>
          <p:nvPr/>
        </p:nvSpPr>
        <p:spPr>
          <a:xfrm>
            <a:off x="7020272" y="3147814"/>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primer nivel: </a:t>
            </a:r>
          </a:p>
          <a:p>
            <a:pPr>
              <a:lnSpc>
                <a:spcPts val="1538"/>
              </a:lnSpc>
            </a:pPr>
            <a:r>
              <a:rPr lang="es-ES" sz="2000" b="1" dirty="0" smtClean="0">
                <a:solidFill>
                  <a:schemeClr val="accent1">
                    <a:lumMod val="50000"/>
                  </a:schemeClr>
                </a:solidFill>
                <a:latin typeface="+mn-lt"/>
                <a:ea typeface="Open Sans Light" panose="020B0306030504020204" pitchFamily="34" charset="0"/>
                <a:cs typeface="Open Sans Light" panose="020B0306030504020204" pitchFamily="34" charset="0"/>
              </a:rPr>
              <a:t>4</a:t>
            </a:r>
            <a:endPar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102" name="Subtitle 2">
            <a:extLst>
              <a:ext uri="{FF2B5EF4-FFF2-40B4-BE49-F238E27FC236}">
                <a16:creationId xmlns="" xmlns:a16="http://schemas.microsoft.com/office/drawing/2014/main" id="{5EEA5E7C-138D-514D-A50A-C9DFCB818C67}"/>
              </a:ext>
            </a:extLst>
          </p:cNvPr>
          <p:cNvSpPr txBox="1">
            <a:spLocks/>
          </p:cNvSpPr>
          <p:nvPr/>
        </p:nvSpPr>
        <p:spPr>
          <a:xfrm>
            <a:off x="7020272" y="4023194"/>
            <a:ext cx="1315984" cy="70630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Indicadores segundo nivel:</a:t>
            </a:r>
          </a:p>
          <a:p>
            <a:pPr>
              <a:lnSpc>
                <a:spcPts val="1538"/>
              </a:lnSpc>
            </a:pPr>
            <a:r>
              <a:rPr lang="es-ES" sz="2000" b="1" dirty="0">
                <a:solidFill>
                  <a:schemeClr val="accent1">
                    <a:lumMod val="50000"/>
                  </a:schemeClr>
                </a:solidFill>
                <a:latin typeface="+mn-lt"/>
                <a:ea typeface="Open Sans Light" panose="020B0306030504020204" pitchFamily="34" charset="0"/>
                <a:cs typeface="Open Sans Light" panose="020B0306030504020204" pitchFamily="34" charset="0"/>
              </a:rPr>
              <a:t>1</a:t>
            </a:r>
            <a:r>
              <a:rPr lang="es-ES" sz="1600" dirty="0" smtClean="0">
                <a:solidFill>
                  <a:schemeClr val="accent1">
                    <a:lumMod val="50000"/>
                  </a:schemeClr>
                </a:solidFill>
                <a:latin typeface="+mn-lt"/>
                <a:ea typeface="Open Sans Light" panose="020B0306030504020204" pitchFamily="34" charset="0"/>
                <a:cs typeface="Open Sans Light" panose="020B0306030504020204" pitchFamily="34" charset="0"/>
              </a:rPr>
              <a:t> </a:t>
            </a:r>
            <a:endParaRPr lang="es-ES" sz="1600" dirty="0">
              <a:solidFill>
                <a:schemeClr val="accent1">
                  <a:lumMod val="50000"/>
                </a:schemeClr>
              </a:solidFill>
              <a:latin typeface="+mn-lt"/>
              <a:ea typeface="Open Sans Light" panose="020B0306030504020204" pitchFamily="34" charset="0"/>
              <a:cs typeface="Open Sans Light" panose="020B0306030504020204" pitchFamily="34" charset="0"/>
            </a:endParaRPr>
          </a:p>
        </p:txBody>
      </p:sp>
      <p:sp>
        <p:nvSpPr>
          <p:cNvPr id="103" name="Shape 2540">
            <a:extLst>
              <a:ext uri="{FF2B5EF4-FFF2-40B4-BE49-F238E27FC236}">
                <a16:creationId xmlns="" xmlns:a16="http://schemas.microsoft.com/office/drawing/2014/main" id="{16033F6B-8B52-D74C-8BBE-D263E61AACFE}"/>
              </a:ext>
            </a:extLst>
          </p:cNvPr>
          <p:cNvSpPr>
            <a:spLocks noChangeAspect="1"/>
          </p:cNvSpPr>
          <p:nvPr/>
        </p:nvSpPr>
        <p:spPr>
          <a:xfrm>
            <a:off x="6948264" y="4167210"/>
            <a:ext cx="114241" cy="11421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lumMod val="50000"/>
            </a:schemeClr>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solidFill>
                <a:schemeClr val="accent1">
                  <a:lumMod val="50000"/>
                </a:schemeClr>
              </a:solidFill>
              <a:ea typeface="Open Sans Semibold" charset="0"/>
              <a:cs typeface="Open Sans Semibold" charset="0"/>
            </a:endParaRPr>
          </a:p>
        </p:txBody>
      </p:sp>
    </p:spTree>
    <p:extLst>
      <p:ext uri="{BB962C8B-B14F-4D97-AF65-F5344CB8AC3E}">
        <p14:creationId xmlns:p14="http://schemas.microsoft.com/office/powerpoint/2010/main" val="15444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7">
            <a:extLst>
              <a:ext uri="{FF2B5EF4-FFF2-40B4-BE49-F238E27FC236}">
                <a16:creationId xmlns="" xmlns:a16="http://schemas.microsoft.com/office/drawing/2014/main" id="{F24A1B23-5447-2A4A-9F38-0DE2C66552FD}"/>
              </a:ext>
            </a:extLst>
          </p:cNvPr>
          <p:cNvSpPr>
            <a:spLocks noChangeArrowheads="1"/>
          </p:cNvSpPr>
          <p:nvPr/>
        </p:nvSpPr>
        <p:spPr bwMode="auto">
          <a:xfrm>
            <a:off x="605056" y="1477031"/>
            <a:ext cx="1235250" cy="1962191"/>
          </a:xfrm>
          <a:prstGeom prst="round2SameRect">
            <a:avLst>
              <a:gd name="adj1" fmla="val 50000"/>
              <a:gd name="adj2" fmla="val 11490"/>
            </a:avLst>
          </a:prstGeom>
          <a:solidFill>
            <a:schemeClr val="accent1">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10" name="Freeform 8">
            <a:extLst>
              <a:ext uri="{FF2B5EF4-FFF2-40B4-BE49-F238E27FC236}">
                <a16:creationId xmlns="" xmlns:a16="http://schemas.microsoft.com/office/drawing/2014/main" id="{64F6F35E-64E1-044C-B0AF-F63D4F199AEC}"/>
              </a:ext>
            </a:extLst>
          </p:cNvPr>
          <p:cNvSpPr>
            <a:spLocks noChangeArrowheads="1"/>
          </p:cNvSpPr>
          <p:nvPr/>
        </p:nvSpPr>
        <p:spPr bwMode="auto">
          <a:xfrm>
            <a:off x="720786" y="2683624"/>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1">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11" name="Freeform 9">
            <a:extLst>
              <a:ext uri="{FF2B5EF4-FFF2-40B4-BE49-F238E27FC236}">
                <a16:creationId xmlns="" xmlns:a16="http://schemas.microsoft.com/office/drawing/2014/main" id="{8EC83907-386C-A24F-A52A-C3CB5D17253C}"/>
              </a:ext>
            </a:extLst>
          </p:cNvPr>
          <p:cNvSpPr>
            <a:spLocks noChangeArrowheads="1"/>
          </p:cNvSpPr>
          <p:nvPr/>
        </p:nvSpPr>
        <p:spPr bwMode="auto">
          <a:xfrm>
            <a:off x="845965" y="2683624"/>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1"/>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3" name="Oval 32">
            <a:extLst>
              <a:ext uri="{FF2B5EF4-FFF2-40B4-BE49-F238E27FC236}">
                <a16:creationId xmlns="" xmlns:a16="http://schemas.microsoft.com/office/drawing/2014/main" id="{E9BE7602-AACD-5F4F-A902-983D33047064}"/>
              </a:ext>
            </a:extLst>
          </p:cNvPr>
          <p:cNvSpPr/>
          <p:nvPr/>
        </p:nvSpPr>
        <p:spPr>
          <a:xfrm>
            <a:off x="743777" y="1627553"/>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51" name="TextBox 50">
            <a:extLst>
              <a:ext uri="{FF2B5EF4-FFF2-40B4-BE49-F238E27FC236}">
                <a16:creationId xmlns="" xmlns:a16="http://schemas.microsoft.com/office/drawing/2014/main" id="{662905B5-389C-D046-A046-4628C70EAD8A}"/>
              </a:ext>
            </a:extLst>
          </p:cNvPr>
          <p:cNvSpPr txBox="1"/>
          <p:nvPr/>
        </p:nvSpPr>
        <p:spPr>
          <a:xfrm>
            <a:off x="1095056" y="3035156"/>
            <a:ext cx="1056712" cy="588623"/>
          </a:xfrm>
          <a:prstGeom prst="rect">
            <a:avLst/>
          </a:prstGeom>
          <a:noFill/>
        </p:spPr>
        <p:txBody>
          <a:bodyPr wrap="none" lIns="34290" tIns="17145" rIns="34290" bIns="17145" rtlCol="0" anchor="b" anchorCtr="0">
            <a:spAutoFit/>
          </a:bodyPr>
          <a:lstStyle/>
          <a:p>
            <a:pPr algn="ctr"/>
            <a:r>
              <a:rPr lang="es-ES" b="1" dirty="0" smtClean="0">
                <a:solidFill>
                  <a:schemeClr val="bg1"/>
                </a:solidFill>
                <a:latin typeface="Poppins SemiBold" pitchFamily="2" charset="77"/>
                <a:ea typeface="League Spartan" charset="0"/>
                <a:cs typeface="Poppins SemiBold" pitchFamily="2" charset="77"/>
              </a:rPr>
              <a:t>Proceso</a:t>
            </a:r>
          </a:p>
          <a:p>
            <a:pPr algn="ctr"/>
            <a:r>
              <a:rPr lang="es-ES" b="1" dirty="0" smtClean="0">
                <a:solidFill>
                  <a:schemeClr val="bg1"/>
                </a:solidFill>
                <a:latin typeface="Poppins SemiBold" pitchFamily="2" charset="77"/>
                <a:ea typeface="League Spartan" charset="0"/>
                <a:cs typeface="Poppins SemiBold" pitchFamily="2" charset="77"/>
              </a:rPr>
              <a:t>Contable</a:t>
            </a:r>
          </a:p>
        </p:txBody>
      </p:sp>
      <p:sp>
        <p:nvSpPr>
          <p:cNvPr id="43" name="Freeform 228"/>
          <p:cNvSpPr>
            <a:spLocks noEditPoints="1"/>
          </p:cNvSpPr>
          <p:nvPr/>
        </p:nvSpPr>
        <p:spPr bwMode="auto">
          <a:xfrm>
            <a:off x="1043608" y="1851670"/>
            <a:ext cx="432048" cy="504056"/>
          </a:xfrm>
          <a:custGeom>
            <a:avLst/>
            <a:gdLst>
              <a:gd name="T0" fmla="*/ 56 w 144"/>
              <a:gd name="T1" fmla="*/ 88 h 176"/>
              <a:gd name="T2" fmla="*/ 40 w 144"/>
              <a:gd name="T3" fmla="*/ 72 h 176"/>
              <a:gd name="T4" fmla="*/ 40 w 144"/>
              <a:gd name="T5" fmla="*/ 112 h 176"/>
              <a:gd name="T6" fmla="*/ 56 w 144"/>
              <a:gd name="T7" fmla="*/ 96 h 176"/>
              <a:gd name="T8" fmla="*/ 40 w 144"/>
              <a:gd name="T9" fmla="*/ 112 h 176"/>
              <a:gd name="T10" fmla="*/ 56 w 144"/>
              <a:gd name="T11" fmla="*/ 136 h 176"/>
              <a:gd name="T12" fmla="*/ 40 w 144"/>
              <a:gd name="T13" fmla="*/ 120 h 176"/>
              <a:gd name="T14" fmla="*/ 64 w 144"/>
              <a:gd name="T15" fmla="*/ 160 h 176"/>
              <a:gd name="T16" fmla="*/ 80 w 144"/>
              <a:gd name="T17" fmla="*/ 144 h 176"/>
              <a:gd name="T18" fmla="*/ 64 w 144"/>
              <a:gd name="T19" fmla="*/ 160 h 176"/>
              <a:gd name="T20" fmla="*/ 56 w 144"/>
              <a:gd name="T21" fmla="*/ 160 h 176"/>
              <a:gd name="T22" fmla="*/ 40 w 144"/>
              <a:gd name="T23" fmla="*/ 144 h 176"/>
              <a:gd name="T24" fmla="*/ 64 w 144"/>
              <a:gd name="T25" fmla="*/ 136 h 176"/>
              <a:gd name="T26" fmla="*/ 80 w 144"/>
              <a:gd name="T27" fmla="*/ 120 h 176"/>
              <a:gd name="T28" fmla="*/ 64 w 144"/>
              <a:gd name="T29" fmla="*/ 136 h 176"/>
              <a:gd name="T30" fmla="*/ 32 w 144"/>
              <a:gd name="T31" fmla="*/ 112 h 176"/>
              <a:gd name="T32" fmla="*/ 16 w 144"/>
              <a:gd name="T33" fmla="*/ 96 h 176"/>
              <a:gd name="T34" fmla="*/ 16 w 144"/>
              <a:gd name="T35" fmla="*/ 160 h 176"/>
              <a:gd name="T36" fmla="*/ 32 w 144"/>
              <a:gd name="T37" fmla="*/ 144 h 176"/>
              <a:gd name="T38" fmla="*/ 16 w 144"/>
              <a:gd name="T39" fmla="*/ 160 h 176"/>
              <a:gd name="T40" fmla="*/ 32 w 144"/>
              <a:gd name="T41" fmla="*/ 88 h 176"/>
              <a:gd name="T42" fmla="*/ 16 w 144"/>
              <a:gd name="T43" fmla="*/ 72 h 176"/>
              <a:gd name="T44" fmla="*/ 16 w 144"/>
              <a:gd name="T45" fmla="*/ 136 h 176"/>
              <a:gd name="T46" fmla="*/ 32 w 144"/>
              <a:gd name="T47" fmla="*/ 120 h 176"/>
              <a:gd name="T48" fmla="*/ 16 w 144"/>
              <a:gd name="T49" fmla="*/ 136 h 176"/>
              <a:gd name="T50" fmla="*/ 128 w 144"/>
              <a:gd name="T51" fmla="*/ 160 h 176"/>
              <a:gd name="T52" fmla="*/ 112 w 144"/>
              <a:gd name="T53" fmla="*/ 96 h 176"/>
              <a:gd name="T54" fmla="*/ 64 w 144"/>
              <a:gd name="T55" fmla="*/ 112 h 176"/>
              <a:gd name="T56" fmla="*/ 80 w 144"/>
              <a:gd name="T57" fmla="*/ 96 h 176"/>
              <a:gd name="T58" fmla="*/ 64 w 144"/>
              <a:gd name="T59" fmla="*/ 112 h 176"/>
              <a:gd name="T60" fmla="*/ 128 w 144"/>
              <a:gd name="T61" fmla="*/ 64 h 176"/>
              <a:gd name="T62" fmla="*/ 16 w 144"/>
              <a:gd name="T63" fmla="*/ 16 h 176"/>
              <a:gd name="T64" fmla="*/ 24 w 144"/>
              <a:gd name="T65" fmla="*/ 24 h 176"/>
              <a:gd name="T66" fmla="*/ 120 w 144"/>
              <a:gd name="T67" fmla="*/ 56 h 176"/>
              <a:gd name="T68" fmla="*/ 24 w 144"/>
              <a:gd name="T69" fmla="*/ 24 h 176"/>
              <a:gd name="T70" fmla="*/ 104 w 144"/>
              <a:gd name="T71" fmla="*/ 88 h 176"/>
              <a:gd name="T72" fmla="*/ 88 w 144"/>
              <a:gd name="T73" fmla="*/ 72 h 176"/>
              <a:gd name="T74" fmla="*/ 128 w 144"/>
              <a:gd name="T75" fmla="*/ 0 h 176"/>
              <a:gd name="T76" fmla="*/ 0 w 144"/>
              <a:gd name="T77" fmla="*/ 16 h 176"/>
              <a:gd name="T78" fmla="*/ 16 w 144"/>
              <a:gd name="T79" fmla="*/ 176 h 176"/>
              <a:gd name="T80" fmla="*/ 144 w 144"/>
              <a:gd name="T81" fmla="*/ 160 h 176"/>
              <a:gd name="T82" fmla="*/ 128 w 144"/>
              <a:gd name="T83" fmla="*/ 0 h 176"/>
              <a:gd name="T84" fmla="*/ 128 w 144"/>
              <a:gd name="T85" fmla="*/ 168 h 176"/>
              <a:gd name="T86" fmla="*/ 8 w 144"/>
              <a:gd name="T87" fmla="*/ 160 h 176"/>
              <a:gd name="T88" fmla="*/ 16 w 144"/>
              <a:gd name="T89" fmla="*/ 8 h 176"/>
              <a:gd name="T90" fmla="*/ 136 w 144"/>
              <a:gd name="T91" fmla="*/ 16 h 176"/>
              <a:gd name="T92" fmla="*/ 112 w 144"/>
              <a:gd name="T93" fmla="*/ 88 h 176"/>
              <a:gd name="T94" fmla="*/ 128 w 144"/>
              <a:gd name="T95" fmla="*/ 72 h 176"/>
              <a:gd name="T96" fmla="*/ 112 w 144"/>
              <a:gd name="T97" fmla="*/ 88 h 176"/>
              <a:gd name="T98" fmla="*/ 104 w 144"/>
              <a:gd name="T99" fmla="*/ 112 h 176"/>
              <a:gd name="T100" fmla="*/ 88 w 144"/>
              <a:gd name="T101" fmla="*/ 96 h 176"/>
              <a:gd name="T102" fmla="*/ 88 w 144"/>
              <a:gd name="T103" fmla="*/ 160 h 176"/>
              <a:gd name="T104" fmla="*/ 104 w 144"/>
              <a:gd name="T105" fmla="*/ 144 h 176"/>
              <a:gd name="T106" fmla="*/ 88 w 144"/>
              <a:gd name="T107" fmla="*/ 160 h 176"/>
              <a:gd name="T108" fmla="*/ 80 w 144"/>
              <a:gd name="T109" fmla="*/ 88 h 176"/>
              <a:gd name="T110" fmla="*/ 64 w 144"/>
              <a:gd name="T111" fmla="*/ 72 h 176"/>
              <a:gd name="T112" fmla="*/ 88 w 144"/>
              <a:gd name="T113" fmla="*/ 136 h 176"/>
              <a:gd name="T114" fmla="*/ 104 w 144"/>
              <a:gd name="T115" fmla="*/ 120 h 176"/>
              <a:gd name="T116" fmla="*/ 88 w 144"/>
              <a:gd name="T117"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76">
                <a:moveTo>
                  <a:pt x="40" y="88"/>
                </a:moveTo>
                <a:cubicBezTo>
                  <a:pt x="56" y="88"/>
                  <a:pt x="56" y="88"/>
                  <a:pt x="56" y="88"/>
                </a:cubicBezTo>
                <a:cubicBezTo>
                  <a:pt x="56" y="72"/>
                  <a:pt x="56" y="72"/>
                  <a:pt x="56" y="72"/>
                </a:cubicBezTo>
                <a:cubicBezTo>
                  <a:pt x="40" y="72"/>
                  <a:pt x="40" y="72"/>
                  <a:pt x="40" y="72"/>
                </a:cubicBezTo>
                <a:lnTo>
                  <a:pt x="40" y="88"/>
                </a:lnTo>
                <a:close/>
                <a:moveTo>
                  <a:pt x="40" y="112"/>
                </a:moveTo>
                <a:cubicBezTo>
                  <a:pt x="56" y="112"/>
                  <a:pt x="56" y="112"/>
                  <a:pt x="56" y="112"/>
                </a:cubicBezTo>
                <a:cubicBezTo>
                  <a:pt x="56" y="96"/>
                  <a:pt x="56" y="96"/>
                  <a:pt x="56" y="96"/>
                </a:cubicBezTo>
                <a:cubicBezTo>
                  <a:pt x="40" y="96"/>
                  <a:pt x="40" y="96"/>
                  <a:pt x="40" y="96"/>
                </a:cubicBezTo>
                <a:lnTo>
                  <a:pt x="40" y="112"/>
                </a:lnTo>
                <a:close/>
                <a:moveTo>
                  <a:pt x="40" y="136"/>
                </a:moveTo>
                <a:cubicBezTo>
                  <a:pt x="56" y="136"/>
                  <a:pt x="56" y="136"/>
                  <a:pt x="56" y="136"/>
                </a:cubicBezTo>
                <a:cubicBezTo>
                  <a:pt x="56" y="120"/>
                  <a:pt x="56" y="120"/>
                  <a:pt x="56" y="120"/>
                </a:cubicBezTo>
                <a:cubicBezTo>
                  <a:pt x="40" y="120"/>
                  <a:pt x="40" y="120"/>
                  <a:pt x="40" y="120"/>
                </a:cubicBezTo>
                <a:lnTo>
                  <a:pt x="40" y="136"/>
                </a:lnTo>
                <a:close/>
                <a:moveTo>
                  <a:pt x="64" y="160"/>
                </a:moveTo>
                <a:cubicBezTo>
                  <a:pt x="80" y="160"/>
                  <a:pt x="80" y="160"/>
                  <a:pt x="80" y="160"/>
                </a:cubicBezTo>
                <a:cubicBezTo>
                  <a:pt x="80" y="144"/>
                  <a:pt x="80" y="144"/>
                  <a:pt x="80" y="144"/>
                </a:cubicBezTo>
                <a:cubicBezTo>
                  <a:pt x="64" y="144"/>
                  <a:pt x="64" y="144"/>
                  <a:pt x="64" y="144"/>
                </a:cubicBezTo>
                <a:lnTo>
                  <a:pt x="64" y="160"/>
                </a:lnTo>
                <a:close/>
                <a:moveTo>
                  <a:pt x="40" y="160"/>
                </a:moveTo>
                <a:cubicBezTo>
                  <a:pt x="56" y="160"/>
                  <a:pt x="56" y="160"/>
                  <a:pt x="56" y="160"/>
                </a:cubicBezTo>
                <a:cubicBezTo>
                  <a:pt x="56" y="144"/>
                  <a:pt x="56" y="144"/>
                  <a:pt x="56" y="144"/>
                </a:cubicBezTo>
                <a:cubicBezTo>
                  <a:pt x="40" y="144"/>
                  <a:pt x="40" y="144"/>
                  <a:pt x="40" y="144"/>
                </a:cubicBezTo>
                <a:lnTo>
                  <a:pt x="40" y="160"/>
                </a:lnTo>
                <a:close/>
                <a:moveTo>
                  <a:pt x="64" y="136"/>
                </a:moveTo>
                <a:cubicBezTo>
                  <a:pt x="80" y="136"/>
                  <a:pt x="80" y="136"/>
                  <a:pt x="80" y="136"/>
                </a:cubicBezTo>
                <a:cubicBezTo>
                  <a:pt x="80" y="120"/>
                  <a:pt x="80" y="120"/>
                  <a:pt x="80" y="120"/>
                </a:cubicBezTo>
                <a:cubicBezTo>
                  <a:pt x="64" y="120"/>
                  <a:pt x="64" y="120"/>
                  <a:pt x="64" y="120"/>
                </a:cubicBezTo>
                <a:lnTo>
                  <a:pt x="64" y="136"/>
                </a:lnTo>
                <a:close/>
                <a:moveTo>
                  <a:pt x="16" y="112"/>
                </a:moveTo>
                <a:cubicBezTo>
                  <a:pt x="32" y="112"/>
                  <a:pt x="32" y="112"/>
                  <a:pt x="32" y="112"/>
                </a:cubicBezTo>
                <a:cubicBezTo>
                  <a:pt x="32" y="96"/>
                  <a:pt x="32" y="96"/>
                  <a:pt x="32" y="96"/>
                </a:cubicBezTo>
                <a:cubicBezTo>
                  <a:pt x="16" y="96"/>
                  <a:pt x="16" y="96"/>
                  <a:pt x="16" y="96"/>
                </a:cubicBezTo>
                <a:lnTo>
                  <a:pt x="16" y="112"/>
                </a:lnTo>
                <a:close/>
                <a:moveTo>
                  <a:pt x="16" y="160"/>
                </a:moveTo>
                <a:cubicBezTo>
                  <a:pt x="32" y="160"/>
                  <a:pt x="32" y="160"/>
                  <a:pt x="32" y="160"/>
                </a:cubicBezTo>
                <a:cubicBezTo>
                  <a:pt x="32" y="144"/>
                  <a:pt x="32" y="144"/>
                  <a:pt x="32" y="144"/>
                </a:cubicBezTo>
                <a:cubicBezTo>
                  <a:pt x="16" y="144"/>
                  <a:pt x="16" y="144"/>
                  <a:pt x="16" y="144"/>
                </a:cubicBezTo>
                <a:lnTo>
                  <a:pt x="16" y="160"/>
                </a:lnTo>
                <a:close/>
                <a:moveTo>
                  <a:pt x="16" y="88"/>
                </a:moveTo>
                <a:cubicBezTo>
                  <a:pt x="32" y="88"/>
                  <a:pt x="32" y="88"/>
                  <a:pt x="32" y="88"/>
                </a:cubicBezTo>
                <a:cubicBezTo>
                  <a:pt x="32" y="72"/>
                  <a:pt x="32" y="72"/>
                  <a:pt x="32" y="72"/>
                </a:cubicBezTo>
                <a:cubicBezTo>
                  <a:pt x="16" y="72"/>
                  <a:pt x="16" y="72"/>
                  <a:pt x="16" y="72"/>
                </a:cubicBezTo>
                <a:lnTo>
                  <a:pt x="16" y="88"/>
                </a:lnTo>
                <a:close/>
                <a:moveTo>
                  <a:pt x="16" y="136"/>
                </a:moveTo>
                <a:cubicBezTo>
                  <a:pt x="32" y="136"/>
                  <a:pt x="32" y="136"/>
                  <a:pt x="32" y="136"/>
                </a:cubicBezTo>
                <a:cubicBezTo>
                  <a:pt x="32" y="120"/>
                  <a:pt x="32" y="120"/>
                  <a:pt x="32" y="120"/>
                </a:cubicBezTo>
                <a:cubicBezTo>
                  <a:pt x="16" y="120"/>
                  <a:pt x="16" y="120"/>
                  <a:pt x="16" y="120"/>
                </a:cubicBezTo>
                <a:lnTo>
                  <a:pt x="16" y="136"/>
                </a:lnTo>
                <a:close/>
                <a:moveTo>
                  <a:pt x="112" y="160"/>
                </a:moveTo>
                <a:cubicBezTo>
                  <a:pt x="128" y="160"/>
                  <a:pt x="128" y="160"/>
                  <a:pt x="128" y="160"/>
                </a:cubicBezTo>
                <a:cubicBezTo>
                  <a:pt x="128" y="96"/>
                  <a:pt x="128" y="96"/>
                  <a:pt x="128" y="96"/>
                </a:cubicBezTo>
                <a:cubicBezTo>
                  <a:pt x="112" y="96"/>
                  <a:pt x="112" y="96"/>
                  <a:pt x="112" y="96"/>
                </a:cubicBezTo>
                <a:lnTo>
                  <a:pt x="112" y="160"/>
                </a:lnTo>
                <a:close/>
                <a:moveTo>
                  <a:pt x="64" y="112"/>
                </a:moveTo>
                <a:cubicBezTo>
                  <a:pt x="80" y="112"/>
                  <a:pt x="80" y="112"/>
                  <a:pt x="80" y="112"/>
                </a:cubicBezTo>
                <a:cubicBezTo>
                  <a:pt x="80" y="96"/>
                  <a:pt x="80" y="96"/>
                  <a:pt x="80" y="96"/>
                </a:cubicBezTo>
                <a:cubicBezTo>
                  <a:pt x="64" y="96"/>
                  <a:pt x="64" y="96"/>
                  <a:pt x="64" y="96"/>
                </a:cubicBezTo>
                <a:lnTo>
                  <a:pt x="64" y="112"/>
                </a:lnTo>
                <a:close/>
                <a:moveTo>
                  <a:pt x="16" y="64"/>
                </a:moveTo>
                <a:cubicBezTo>
                  <a:pt x="128" y="64"/>
                  <a:pt x="128" y="64"/>
                  <a:pt x="128" y="64"/>
                </a:cubicBezTo>
                <a:cubicBezTo>
                  <a:pt x="128" y="16"/>
                  <a:pt x="128" y="16"/>
                  <a:pt x="128" y="16"/>
                </a:cubicBezTo>
                <a:cubicBezTo>
                  <a:pt x="16" y="16"/>
                  <a:pt x="16" y="16"/>
                  <a:pt x="16" y="16"/>
                </a:cubicBezTo>
                <a:lnTo>
                  <a:pt x="16" y="64"/>
                </a:lnTo>
                <a:close/>
                <a:moveTo>
                  <a:pt x="24" y="24"/>
                </a:moveTo>
                <a:cubicBezTo>
                  <a:pt x="120" y="24"/>
                  <a:pt x="120" y="24"/>
                  <a:pt x="120" y="24"/>
                </a:cubicBezTo>
                <a:cubicBezTo>
                  <a:pt x="120" y="56"/>
                  <a:pt x="120" y="56"/>
                  <a:pt x="120" y="56"/>
                </a:cubicBezTo>
                <a:cubicBezTo>
                  <a:pt x="24" y="56"/>
                  <a:pt x="24" y="56"/>
                  <a:pt x="24" y="56"/>
                </a:cubicBezTo>
                <a:lnTo>
                  <a:pt x="24" y="24"/>
                </a:lnTo>
                <a:close/>
                <a:moveTo>
                  <a:pt x="88" y="88"/>
                </a:moveTo>
                <a:cubicBezTo>
                  <a:pt x="104" y="88"/>
                  <a:pt x="104" y="88"/>
                  <a:pt x="104" y="88"/>
                </a:cubicBezTo>
                <a:cubicBezTo>
                  <a:pt x="104" y="72"/>
                  <a:pt x="104" y="72"/>
                  <a:pt x="104" y="72"/>
                </a:cubicBezTo>
                <a:cubicBezTo>
                  <a:pt x="88" y="72"/>
                  <a:pt x="88" y="72"/>
                  <a:pt x="88" y="72"/>
                </a:cubicBezTo>
                <a:lnTo>
                  <a:pt x="88" y="88"/>
                </a:lnTo>
                <a:close/>
                <a:moveTo>
                  <a:pt x="128" y="0"/>
                </a:moveTo>
                <a:cubicBezTo>
                  <a:pt x="16" y="0"/>
                  <a:pt x="16" y="0"/>
                  <a:pt x="16" y="0"/>
                </a:cubicBezTo>
                <a:cubicBezTo>
                  <a:pt x="7" y="0"/>
                  <a:pt x="0" y="7"/>
                  <a:pt x="0" y="16"/>
                </a:cubicBezTo>
                <a:cubicBezTo>
                  <a:pt x="0" y="160"/>
                  <a:pt x="0" y="160"/>
                  <a:pt x="0" y="160"/>
                </a:cubicBezTo>
                <a:cubicBezTo>
                  <a:pt x="0" y="169"/>
                  <a:pt x="7" y="176"/>
                  <a:pt x="16" y="176"/>
                </a:cubicBezTo>
                <a:cubicBezTo>
                  <a:pt x="128" y="176"/>
                  <a:pt x="128" y="176"/>
                  <a:pt x="128" y="176"/>
                </a:cubicBezTo>
                <a:cubicBezTo>
                  <a:pt x="137" y="176"/>
                  <a:pt x="144" y="169"/>
                  <a:pt x="144" y="160"/>
                </a:cubicBezTo>
                <a:cubicBezTo>
                  <a:pt x="144" y="16"/>
                  <a:pt x="144" y="16"/>
                  <a:pt x="144" y="16"/>
                </a:cubicBezTo>
                <a:cubicBezTo>
                  <a:pt x="144" y="7"/>
                  <a:pt x="137" y="0"/>
                  <a:pt x="128" y="0"/>
                </a:cubicBezTo>
                <a:moveTo>
                  <a:pt x="136" y="160"/>
                </a:moveTo>
                <a:cubicBezTo>
                  <a:pt x="136" y="164"/>
                  <a:pt x="132" y="168"/>
                  <a:pt x="128" y="168"/>
                </a:cubicBezTo>
                <a:cubicBezTo>
                  <a:pt x="16" y="168"/>
                  <a:pt x="16" y="168"/>
                  <a:pt x="16" y="168"/>
                </a:cubicBezTo>
                <a:cubicBezTo>
                  <a:pt x="12" y="168"/>
                  <a:pt x="8" y="164"/>
                  <a:pt x="8" y="160"/>
                </a:cubicBezTo>
                <a:cubicBezTo>
                  <a:pt x="8" y="16"/>
                  <a:pt x="8" y="16"/>
                  <a:pt x="8" y="16"/>
                </a:cubicBezTo>
                <a:cubicBezTo>
                  <a:pt x="8" y="12"/>
                  <a:pt x="12" y="8"/>
                  <a:pt x="16" y="8"/>
                </a:cubicBezTo>
                <a:cubicBezTo>
                  <a:pt x="128" y="8"/>
                  <a:pt x="128" y="8"/>
                  <a:pt x="128" y="8"/>
                </a:cubicBezTo>
                <a:cubicBezTo>
                  <a:pt x="132" y="8"/>
                  <a:pt x="136" y="12"/>
                  <a:pt x="136" y="16"/>
                </a:cubicBezTo>
                <a:lnTo>
                  <a:pt x="136" y="160"/>
                </a:lnTo>
                <a:close/>
                <a:moveTo>
                  <a:pt x="112" y="88"/>
                </a:moveTo>
                <a:cubicBezTo>
                  <a:pt x="128" y="88"/>
                  <a:pt x="128" y="88"/>
                  <a:pt x="128" y="88"/>
                </a:cubicBezTo>
                <a:cubicBezTo>
                  <a:pt x="128" y="72"/>
                  <a:pt x="128" y="72"/>
                  <a:pt x="128" y="72"/>
                </a:cubicBezTo>
                <a:cubicBezTo>
                  <a:pt x="112" y="72"/>
                  <a:pt x="112" y="72"/>
                  <a:pt x="112" y="72"/>
                </a:cubicBezTo>
                <a:lnTo>
                  <a:pt x="112" y="88"/>
                </a:lnTo>
                <a:close/>
                <a:moveTo>
                  <a:pt x="88" y="112"/>
                </a:moveTo>
                <a:cubicBezTo>
                  <a:pt x="104" y="112"/>
                  <a:pt x="104" y="112"/>
                  <a:pt x="104" y="112"/>
                </a:cubicBezTo>
                <a:cubicBezTo>
                  <a:pt x="104" y="96"/>
                  <a:pt x="104" y="96"/>
                  <a:pt x="104" y="96"/>
                </a:cubicBezTo>
                <a:cubicBezTo>
                  <a:pt x="88" y="96"/>
                  <a:pt x="88" y="96"/>
                  <a:pt x="88" y="96"/>
                </a:cubicBezTo>
                <a:lnTo>
                  <a:pt x="88" y="112"/>
                </a:lnTo>
                <a:close/>
                <a:moveTo>
                  <a:pt x="88" y="160"/>
                </a:moveTo>
                <a:cubicBezTo>
                  <a:pt x="104" y="160"/>
                  <a:pt x="104" y="160"/>
                  <a:pt x="104" y="160"/>
                </a:cubicBezTo>
                <a:cubicBezTo>
                  <a:pt x="104" y="144"/>
                  <a:pt x="104" y="144"/>
                  <a:pt x="104" y="144"/>
                </a:cubicBezTo>
                <a:cubicBezTo>
                  <a:pt x="88" y="144"/>
                  <a:pt x="88" y="144"/>
                  <a:pt x="88" y="144"/>
                </a:cubicBezTo>
                <a:lnTo>
                  <a:pt x="88" y="160"/>
                </a:lnTo>
                <a:close/>
                <a:moveTo>
                  <a:pt x="64" y="88"/>
                </a:moveTo>
                <a:cubicBezTo>
                  <a:pt x="80" y="88"/>
                  <a:pt x="80" y="88"/>
                  <a:pt x="80" y="88"/>
                </a:cubicBezTo>
                <a:cubicBezTo>
                  <a:pt x="80" y="72"/>
                  <a:pt x="80" y="72"/>
                  <a:pt x="80" y="72"/>
                </a:cubicBezTo>
                <a:cubicBezTo>
                  <a:pt x="64" y="72"/>
                  <a:pt x="64" y="72"/>
                  <a:pt x="64" y="72"/>
                </a:cubicBezTo>
                <a:lnTo>
                  <a:pt x="64" y="88"/>
                </a:lnTo>
                <a:close/>
                <a:moveTo>
                  <a:pt x="88" y="136"/>
                </a:moveTo>
                <a:cubicBezTo>
                  <a:pt x="104" y="136"/>
                  <a:pt x="104" y="136"/>
                  <a:pt x="104" y="136"/>
                </a:cubicBezTo>
                <a:cubicBezTo>
                  <a:pt x="104" y="120"/>
                  <a:pt x="104" y="120"/>
                  <a:pt x="104" y="120"/>
                </a:cubicBezTo>
                <a:cubicBezTo>
                  <a:pt x="88" y="120"/>
                  <a:pt x="88" y="120"/>
                  <a:pt x="88" y="120"/>
                </a:cubicBezTo>
                <a:lnTo>
                  <a:pt x="88" y="1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Rectángulo 1"/>
          <p:cNvSpPr/>
          <p:nvPr/>
        </p:nvSpPr>
        <p:spPr>
          <a:xfrm>
            <a:off x="2843808" y="1779662"/>
            <a:ext cx="4572000" cy="2031325"/>
          </a:xfrm>
          <a:prstGeom prst="rect">
            <a:avLst/>
          </a:prstGeom>
        </p:spPr>
        <p:txBody>
          <a:bodyPr>
            <a:spAutoFit/>
          </a:bodyPr>
          <a:lstStyle/>
          <a:p>
            <a:pPr lvl="0" algn="ctr"/>
            <a:r>
              <a:rPr lang="es-ES" dirty="0"/>
              <a:t>Número acumulado de publicaciones mensuales de los Informes financieros y contables en la página web </a:t>
            </a:r>
            <a:endParaRPr lang="es-ES" dirty="0" smtClean="0"/>
          </a:p>
          <a:p>
            <a:pPr lvl="0" algn="ctr"/>
            <a:r>
              <a:rPr lang="es-ES" dirty="0" smtClean="0"/>
              <a:t>   </a:t>
            </a:r>
          </a:p>
          <a:p>
            <a:pPr lvl="0" algn="ctr"/>
            <a:r>
              <a:rPr lang="es-ES" dirty="0" smtClean="0"/>
              <a:t>Número </a:t>
            </a:r>
            <a:r>
              <a:rPr lang="es-ES" dirty="0"/>
              <a:t>total de publicaciones mensuales a realizar durante la vigencia sobre los Informes financieros y contables</a:t>
            </a:r>
            <a:endParaRPr lang="es-CO" dirty="0"/>
          </a:p>
        </p:txBody>
      </p:sp>
      <p:cxnSp>
        <p:nvCxnSpPr>
          <p:cNvPr id="4" name="Conector recto 3"/>
          <p:cNvCxnSpPr>
            <a:endCxn id="2" idx="3"/>
          </p:cNvCxnSpPr>
          <p:nvPr/>
        </p:nvCxnSpPr>
        <p:spPr>
          <a:xfrm>
            <a:off x="2915816" y="2787774"/>
            <a:ext cx="4499992" cy="7551"/>
          </a:xfrm>
          <a:prstGeom prst="line">
            <a:avLst/>
          </a:prstGeom>
        </p:spPr>
        <p:style>
          <a:lnRef idx="2">
            <a:schemeClr val="accent1"/>
          </a:lnRef>
          <a:fillRef idx="0">
            <a:schemeClr val="accent1"/>
          </a:fillRef>
          <a:effectRef idx="1">
            <a:schemeClr val="accent1"/>
          </a:effectRef>
          <a:fontRef idx="minor">
            <a:schemeClr val="tx1"/>
          </a:fontRef>
        </p:style>
      </p:cxnSp>
      <p:sp>
        <p:nvSpPr>
          <p:cNvPr id="44" name="1 Título"/>
          <p:cNvSpPr txBox="1">
            <a:spLocks/>
          </p:cNvSpPr>
          <p:nvPr/>
        </p:nvSpPr>
        <p:spPr>
          <a:xfrm>
            <a:off x="395536" y="267494"/>
            <a:ext cx="6275040" cy="56557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contable </a:t>
            </a:r>
            <a:endParaRPr lang="es-CO" sz="2400" b="1" dirty="0">
              <a:solidFill>
                <a:srgbClr val="1F497D"/>
              </a:solidFill>
              <a:latin typeface="+mn-lt"/>
              <a:ea typeface="+mn-ea"/>
              <a:cs typeface="+mn-cs"/>
            </a:endParaRPr>
          </a:p>
        </p:txBody>
      </p:sp>
      <p:sp>
        <p:nvSpPr>
          <p:cNvPr id="5" name="Igual 4"/>
          <p:cNvSpPr/>
          <p:nvPr/>
        </p:nvSpPr>
        <p:spPr>
          <a:xfrm>
            <a:off x="2555776" y="2715766"/>
            <a:ext cx="360040" cy="216024"/>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6" name="Rectángulo 5"/>
          <p:cNvSpPr/>
          <p:nvPr/>
        </p:nvSpPr>
        <p:spPr>
          <a:xfrm>
            <a:off x="2555776" y="987574"/>
            <a:ext cx="4896544" cy="646331"/>
          </a:xfrm>
          <a:prstGeom prst="rect">
            <a:avLst/>
          </a:prstGeom>
        </p:spPr>
        <p:txBody>
          <a:bodyPr wrap="square">
            <a:spAutoFit/>
          </a:bodyPr>
          <a:lstStyle/>
          <a:p>
            <a:pPr lvl="0" algn="ctr">
              <a:defRPr/>
            </a:pPr>
            <a:r>
              <a:rPr lang="es-ES" b="1" dirty="0"/>
              <a:t>NIVEL DE GESTIÓN Y PUBLICIDAD DE LOS INFORMES FINANCIEROS Y CONTABLES</a:t>
            </a:r>
            <a:endParaRPr lang="es-CO" b="1" dirty="0"/>
          </a:p>
        </p:txBody>
      </p:sp>
    </p:spTree>
    <p:extLst>
      <p:ext uri="{BB962C8B-B14F-4D97-AF65-F5344CB8AC3E}">
        <p14:creationId xmlns:p14="http://schemas.microsoft.com/office/powerpoint/2010/main" val="15857258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
            <a:extLst>
              <a:ext uri="{FF2B5EF4-FFF2-40B4-BE49-F238E27FC236}">
                <a16:creationId xmlns="" xmlns:a16="http://schemas.microsoft.com/office/drawing/2014/main" id="{22B7EA4F-CA4E-A043-AEC7-D1BF37B4CF1C}"/>
              </a:ext>
            </a:extLst>
          </p:cNvPr>
          <p:cNvSpPr>
            <a:spLocks noChangeArrowheads="1"/>
          </p:cNvSpPr>
          <p:nvPr/>
        </p:nvSpPr>
        <p:spPr bwMode="auto">
          <a:xfrm>
            <a:off x="442659" y="1365157"/>
            <a:ext cx="1235250" cy="1962191"/>
          </a:xfrm>
          <a:prstGeom prst="round2SameRect">
            <a:avLst>
              <a:gd name="adj1" fmla="val 50000"/>
              <a:gd name="adj2" fmla="val 11490"/>
            </a:avLst>
          </a:prstGeom>
          <a:solidFill>
            <a:schemeClr val="accent2">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1" name="Freeform 8">
            <a:extLst>
              <a:ext uri="{FF2B5EF4-FFF2-40B4-BE49-F238E27FC236}">
                <a16:creationId xmlns="" xmlns:a16="http://schemas.microsoft.com/office/drawing/2014/main" id="{6E92BD23-0891-CB41-A45C-44DE770BAC20}"/>
              </a:ext>
            </a:extLst>
          </p:cNvPr>
          <p:cNvSpPr>
            <a:spLocks noChangeArrowheads="1"/>
          </p:cNvSpPr>
          <p:nvPr/>
        </p:nvSpPr>
        <p:spPr bwMode="auto">
          <a:xfrm>
            <a:off x="558389" y="2571750"/>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2">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2" name="Freeform 9">
            <a:extLst>
              <a:ext uri="{FF2B5EF4-FFF2-40B4-BE49-F238E27FC236}">
                <a16:creationId xmlns="" xmlns:a16="http://schemas.microsoft.com/office/drawing/2014/main" id="{E2F1DBD1-A357-354B-A314-9CBE6C4F615A}"/>
              </a:ext>
            </a:extLst>
          </p:cNvPr>
          <p:cNvSpPr>
            <a:spLocks noChangeArrowheads="1"/>
          </p:cNvSpPr>
          <p:nvPr/>
        </p:nvSpPr>
        <p:spPr bwMode="auto">
          <a:xfrm>
            <a:off x="683568" y="2571750"/>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2"/>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4" name="Oval 33">
            <a:extLst>
              <a:ext uri="{FF2B5EF4-FFF2-40B4-BE49-F238E27FC236}">
                <a16:creationId xmlns="" xmlns:a16="http://schemas.microsoft.com/office/drawing/2014/main" id="{0530D76D-95A6-0E4E-90C5-31CB91A1BD56}"/>
              </a:ext>
            </a:extLst>
          </p:cNvPr>
          <p:cNvSpPr/>
          <p:nvPr/>
        </p:nvSpPr>
        <p:spPr>
          <a:xfrm>
            <a:off x="581380" y="1515679"/>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43" name="1 Título"/>
          <p:cNvSpPr txBox="1">
            <a:spLocks/>
          </p:cNvSpPr>
          <p:nvPr/>
        </p:nvSpPr>
        <p:spPr>
          <a:xfrm>
            <a:off x="395536" y="267494"/>
            <a:ext cx="6275040" cy="56557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presupuestal </a:t>
            </a:r>
            <a:endParaRPr lang="es-CO" sz="2400" b="1" dirty="0">
              <a:solidFill>
                <a:srgbClr val="1F497D"/>
              </a:solidFill>
              <a:latin typeface="+mn-lt"/>
              <a:ea typeface="+mn-ea"/>
              <a:cs typeface="+mn-cs"/>
            </a:endParaRPr>
          </a:p>
        </p:txBody>
      </p:sp>
      <p:sp>
        <p:nvSpPr>
          <p:cNvPr id="44" name="Freeform 245"/>
          <p:cNvSpPr>
            <a:spLocks noEditPoints="1"/>
          </p:cNvSpPr>
          <p:nvPr/>
        </p:nvSpPr>
        <p:spPr bwMode="auto">
          <a:xfrm>
            <a:off x="755576" y="1707654"/>
            <a:ext cx="576064" cy="576064"/>
          </a:xfrm>
          <a:custGeom>
            <a:avLst/>
            <a:gdLst>
              <a:gd name="T0" fmla="*/ 97 w 176"/>
              <a:gd name="T1" fmla="*/ 84 h 176"/>
              <a:gd name="T2" fmla="*/ 90 w 176"/>
              <a:gd name="T3" fmla="*/ 62 h 176"/>
              <a:gd name="T4" fmla="*/ 99 w 176"/>
              <a:gd name="T5" fmla="*/ 72 h 176"/>
              <a:gd name="T6" fmla="*/ 107 w 176"/>
              <a:gd name="T7" fmla="*/ 64 h 176"/>
              <a:gd name="T8" fmla="*/ 97 w 176"/>
              <a:gd name="T9" fmla="*/ 55 h 176"/>
              <a:gd name="T10" fmla="*/ 90 w 176"/>
              <a:gd name="T11" fmla="*/ 48 h 176"/>
              <a:gd name="T12" fmla="*/ 85 w 176"/>
              <a:gd name="T13" fmla="*/ 54 h 176"/>
              <a:gd name="T14" fmla="*/ 72 w 176"/>
              <a:gd name="T15" fmla="*/ 58 h 176"/>
              <a:gd name="T16" fmla="*/ 66 w 176"/>
              <a:gd name="T17" fmla="*/ 72 h 176"/>
              <a:gd name="T18" fmla="*/ 72 w 176"/>
              <a:gd name="T19" fmla="*/ 86 h 176"/>
              <a:gd name="T20" fmla="*/ 85 w 176"/>
              <a:gd name="T21" fmla="*/ 92 h 176"/>
              <a:gd name="T22" fmla="*/ 77 w 176"/>
              <a:gd name="T23" fmla="*/ 110 h 176"/>
              <a:gd name="T24" fmla="*/ 64 w 176"/>
              <a:gd name="T25" fmla="*/ 100 h 176"/>
              <a:gd name="T26" fmla="*/ 70 w 176"/>
              <a:gd name="T27" fmla="*/ 116 h 176"/>
              <a:gd name="T28" fmla="*/ 85 w 176"/>
              <a:gd name="T29" fmla="*/ 122 h 176"/>
              <a:gd name="T30" fmla="*/ 90 w 176"/>
              <a:gd name="T31" fmla="*/ 128 h 176"/>
              <a:gd name="T32" fmla="*/ 98 w 176"/>
              <a:gd name="T33" fmla="*/ 120 h 176"/>
              <a:gd name="T34" fmla="*/ 109 w 176"/>
              <a:gd name="T35" fmla="*/ 110 h 176"/>
              <a:gd name="T36" fmla="*/ 109 w 176"/>
              <a:gd name="T37" fmla="*/ 93 h 176"/>
              <a:gd name="T38" fmla="*/ 85 w 176"/>
              <a:gd name="T39" fmla="*/ 80 h 176"/>
              <a:gd name="T40" fmla="*/ 79 w 176"/>
              <a:gd name="T41" fmla="*/ 77 h 176"/>
              <a:gd name="T42" fmla="*/ 76 w 176"/>
              <a:gd name="T43" fmla="*/ 71 h 176"/>
              <a:gd name="T44" fmla="*/ 85 w 176"/>
              <a:gd name="T45" fmla="*/ 62 h 176"/>
              <a:gd name="T46" fmla="*/ 97 w 176"/>
              <a:gd name="T47" fmla="*/ 111 h 176"/>
              <a:gd name="T48" fmla="*/ 90 w 176"/>
              <a:gd name="T49" fmla="*/ 92 h 176"/>
              <a:gd name="T50" fmla="*/ 97 w 176"/>
              <a:gd name="T51" fmla="*/ 96 h 176"/>
              <a:gd name="T52" fmla="*/ 100 w 176"/>
              <a:gd name="T53" fmla="*/ 103 h 176"/>
              <a:gd name="T54" fmla="*/ 88 w 176"/>
              <a:gd name="T55" fmla="*/ 0 h 176"/>
              <a:gd name="T56" fmla="*/ 88 w 176"/>
              <a:gd name="T57" fmla="*/ 176 h 176"/>
              <a:gd name="T58" fmla="*/ 88 w 176"/>
              <a:gd name="T59" fmla="*/ 0 h 176"/>
              <a:gd name="T60" fmla="*/ 8 w 176"/>
              <a:gd name="T61" fmla="*/ 88 h 176"/>
              <a:gd name="T62" fmla="*/ 168 w 176"/>
              <a:gd name="T63"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04" y="87"/>
                </a:moveTo>
                <a:cubicBezTo>
                  <a:pt x="102" y="86"/>
                  <a:pt x="100" y="85"/>
                  <a:pt x="97" y="84"/>
                </a:cubicBezTo>
                <a:cubicBezTo>
                  <a:pt x="95" y="83"/>
                  <a:pt x="93" y="82"/>
                  <a:pt x="90" y="81"/>
                </a:cubicBezTo>
                <a:cubicBezTo>
                  <a:pt x="90" y="62"/>
                  <a:pt x="90" y="62"/>
                  <a:pt x="90" y="62"/>
                </a:cubicBezTo>
                <a:cubicBezTo>
                  <a:pt x="93" y="62"/>
                  <a:pt x="95" y="63"/>
                  <a:pt x="96" y="64"/>
                </a:cubicBezTo>
                <a:cubicBezTo>
                  <a:pt x="98" y="66"/>
                  <a:pt x="99" y="68"/>
                  <a:pt x="99" y="72"/>
                </a:cubicBezTo>
                <a:cubicBezTo>
                  <a:pt x="109" y="72"/>
                  <a:pt x="109" y="72"/>
                  <a:pt x="109" y="72"/>
                </a:cubicBezTo>
                <a:cubicBezTo>
                  <a:pt x="109" y="69"/>
                  <a:pt x="108" y="66"/>
                  <a:pt x="107" y="64"/>
                </a:cubicBezTo>
                <a:cubicBezTo>
                  <a:pt x="106" y="62"/>
                  <a:pt x="105" y="60"/>
                  <a:pt x="103" y="58"/>
                </a:cubicBezTo>
                <a:cubicBezTo>
                  <a:pt x="101" y="57"/>
                  <a:pt x="99" y="56"/>
                  <a:pt x="97" y="55"/>
                </a:cubicBezTo>
                <a:cubicBezTo>
                  <a:pt x="95" y="54"/>
                  <a:pt x="93" y="54"/>
                  <a:pt x="90" y="54"/>
                </a:cubicBezTo>
                <a:cubicBezTo>
                  <a:pt x="90" y="48"/>
                  <a:pt x="90" y="48"/>
                  <a:pt x="90" y="48"/>
                </a:cubicBezTo>
                <a:cubicBezTo>
                  <a:pt x="85" y="48"/>
                  <a:pt x="85" y="48"/>
                  <a:pt x="85" y="48"/>
                </a:cubicBezTo>
                <a:cubicBezTo>
                  <a:pt x="85" y="54"/>
                  <a:pt x="85" y="54"/>
                  <a:pt x="85" y="54"/>
                </a:cubicBezTo>
                <a:cubicBezTo>
                  <a:pt x="82" y="54"/>
                  <a:pt x="81" y="54"/>
                  <a:pt x="78" y="55"/>
                </a:cubicBezTo>
                <a:cubicBezTo>
                  <a:pt x="76" y="56"/>
                  <a:pt x="74" y="57"/>
                  <a:pt x="72" y="58"/>
                </a:cubicBezTo>
                <a:cubicBezTo>
                  <a:pt x="70" y="60"/>
                  <a:pt x="69" y="62"/>
                  <a:pt x="67" y="64"/>
                </a:cubicBezTo>
                <a:cubicBezTo>
                  <a:pt x="66" y="66"/>
                  <a:pt x="66" y="69"/>
                  <a:pt x="66" y="72"/>
                </a:cubicBezTo>
                <a:cubicBezTo>
                  <a:pt x="66" y="75"/>
                  <a:pt x="66" y="78"/>
                  <a:pt x="68" y="80"/>
                </a:cubicBezTo>
                <a:cubicBezTo>
                  <a:pt x="69" y="82"/>
                  <a:pt x="70" y="84"/>
                  <a:pt x="72" y="86"/>
                </a:cubicBezTo>
                <a:cubicBezTo>
                  <a:pt x="74" y="87"/>
                  <a:pt x="76" y="88"/>
                  <a:pt x="79" y="89"/>
                </a:cubicBezTo>
                <a:cubicBezTo>
                  <a:pt x="81" y="90"/>
                  <a:pt x="83" y="91"/>
                  <a:pt x="85" y="92"/>
                </a:cubicBezTo>
                <a:cubicBezTo>
                  <a:pt x="85" y="114"/>
                  <a:pt x="85" y="114"/>
                  <a:pt x="85" y="114"/>
                </a:cubicBezTo>
                <a:cubicBezTo>
                  <a:pt x="81" y="113"/>
                  <a:pt x="79" y="112"/>
                  <a:pt x="77" y="110"/>
                </a:cubicBezTo>
                <a:cubicBezTo>
                  <a:pt x="75" y="108"/>
                  <a:pt x="74" y="104"/>
                  <a:pt x="75" y="100"/>
                </a:cubicBezTo>
                <a:cubicBezTo>
                  <a:pt x="64" y="100"/>
                  <a:pt x="64" y="100"/>
                  <a:pt x="64" y="100"/>
                </a:cubicBezTo>
                <a:cubicBezTo>
                  <a:pt x="64" y="104"/>
                  <a:pt x="65" y="107"/>
                  <a:pt x="66" y="109"/>
                </a:cubicBezTo>
                <a:cubicBezTo>
                  <a:pt x="67" y="112"/>
                  <a:pt x="68" y="114"/>
                  <a:pt x="70" y="116"/>
                </a:cubicBezTo>
                <a:cubicBezTo>
                  <a:pt x="72" y="118"/>
                  <a:pt x="74" y="119"/>
                  <a:pt x="77" y="120"/>
                </a:cubicBezTo>
                <a:cubicBezTo>
                  <a:pt x="80" y="121"/>
                  <a:pt x="82" y="122"/>
                  <a:pt x="85" y="122"/>
                </a:cubicBezTo>
                <a:cubicBezTo>
                  <a:pt x="85" y="128"/>
                  <a:pt x="85" y="128"/>
                  <a:pt x="85" y="128"/>
                </a:cubicBezTo>
                <a:cubicBezTo>
                  <a:pt x="90" y="128"/>
                  <a:pt x="90" y="128"/>
                  <a:pt x="90" y="128"/>
                </a:cubicBezTo>
                <a:cubicBezTo>
                  <a:pt x="90" y="122"/>
                  <a:pt x="90" y="122"/>
                  <a:pt x="90" y="122"/>
                </a:cubicBezTo>
                <a:cubicBezTo>
                  <a:pt x="93" y="122"/>
                  <a:pt x="95" y="121"/>
                  <a:pt x="98" y="120"/>
                </a:cubicBezTo>
                <a:cubicBezTo>
                  <a:pt x="100" y="119"/>
                  <a:pt x="102" y="118"/>
                  <a:pt x="104" y="116"/>
                </a:cubicBezTo>
                <a:cubicBezTo>
                  <a:pt x="106" y="115"/>
                  <a:pt x="108" y="113"/>
                  <a:pt x="109" y="110"/>
                </a:cubicBezTo>
                <a:cubicBezTo>
                  <a:pt x="110" y="108"/>
                  <a:pt x="110" y="105"/>
                  <a:pt x="110" y="101"/>
                </a:cubicBezTo>
                <a:cubicBezTo>
                  <a:pt x="110" y="98"/>
                  <a:pt x="110" y="95"/>
                  <a:pt x="109" y="93"/>
                </a:cubicBezTo>
                <a:cubicBezTo>
                  <a:pt x="108" y="91"/>
                  <a:pt x="106" y="89"/>
                  <a:pt x="104" y="87"/>
                </a:cubicBezTo>
                <a:moveTo>
                  <a:pt x="85" y="80"/>
                </a:moveTo>
                <a:cubicBezTo>
                  <a:pt x="84" y="80"/>
                  <a:pt x="83" y="79"/>
                  <a:pt x="82" y="79"/>
                </a:cubicBezTo>
                <a:cubicBezTo>
                  <a:pt x="81" y="79"/>
                  <a:pt x="80" y="78"/>
                  <a:pt x="79" y="77"/>
                </a:cubicBezTo>
                <a:cubicBezTo>
                  <a:pt x="78" y="77"/>
                  <a:pt x="77" y="76"/>
                  <a:pt x="77" y="75"/>
                </a:cubicBezTo>
                <a:cubicBezTo>
                  <a:pt x="76" y="74"/>
                  <a:pt x="76" y="72"/>
                  <a:pt x="76" y="71"/>
                </a:cubicBezTo>
                <a:cubicBezTo>
                  <a:pt x="76" y="68"/>
                  <a:pt x="77" y="65"/>
                  <a:pt x="78" y="64"/>
                </a:cubicBezTo>
                <a:cubicBezTo>
                  <a:pt x="80" y="63"/>
                  <a:pt x="82" y="62"/>
                  <a:pt x="85" y="62"/>
                </a:cubicBezTo>
                <a:lnTo>
                  <a:pt x="85" y="80"/>
                </a:lnTo>
                <a:close/>
                <a:moveTo>
                  <a:pt x="97" y="111"/>
                </a:moveTo>
                <a:cubicBezTo>
                  <a:pt x="95" y="112"/>
                  <a:pt x="93" y="113"/>
                  <a:pt x="90" y="114"/>
                </a:cubicBezTo>
                <a:cubicBezTo>
                  <a:pt x="90" y="92"/>
                  <a:pt x="90" y="92"/>
                  <a:pt x="90" y="92"/>
                </a:cubicBezTo>
                <a:cubicBezTo>
                  <a:pt x="92" y="93"/>
                  <a:pt x="92" y="93"/>
                  <a:pt x="94" y="94"/>
                </a:cubicBezTo>
                <a:cubicBezTo>
                  <a:pt x="95" y="94"/>
                  <a:pt x="96" y="95"/>
                  <a:pt x="97" y="96"/>
                </a:cubicBezTo>
                <a:cubicBezTo>
                  <a:pt x="98" y="96"/>
                  <a:pt x="99" y="97"/>
                  <a:pt x="99" y="98"/>
                </a:cubicBezTo>
                <a:cubicBezTo>
                  <a:pt x="100" y="100"/>
                  <a:pt x="100" y="101"/>
                  <a:pt x="100" y="103"/>
                </a:cubicBezTo>
                <a:cubicBezTo>
                  <a:pt x="100" y="106"/>
                  <a:pt x="99" y="109"/>
                  <a:pt x="97" y="111"/>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TextBox 50">
            <a:extLst>
              <a:ext uri="{FF2B5EF4-FFF2-40B4-BE49-F238E27FC236}">
                <a16:creationId xmlns="" xmlns:a16="http://schemas.microsoft.com/office/drawing/2014/main" id="{662905B5-389C-D046-A046-4628C70EAD8A}"/>
              </a:ext>
            </a:extLst>
          </p:cNvPr>
          <p:cNvSpPr txBox="1"/>
          <p:nvPr/>
        </p:nvSpPr>
        <p:spPr>
          <a:xfrm>
            <a:off x="899592" y="3103898"/>
            <a:ext cx="1080120" cy="403957"/>
          </a:xfrm>
          <a:prstGeom prst="rect">
            <a:avLst/>
          </a:prstGeom>
          <a:noFill/>
        </p:spPr>
        <p:txBody>
          <a:bodyPr wrap="square" lIns="34290" tIns="17145" rIns="34290" bIns="17145" rtlCol="0" anchor="b" anchorCtr="0">
            <a:spAutoFit/>
          </a:bodyPr>
          <a:lstStyle/>
          <a:p>
            <a:pPr algn="ctr"/>
            <a:r>
              <a:rPr lang="es-ES" sz="1200" b="1" dirty="0" smtClean="0">
                <a:solidFill>
                  <a:schemeClr val="bg1"/>
                </a:solidFill>
                <a:latin typeface="Poppins SemiBold" pitchFamily="2" charset="77"/>
                <a:ea typeface="League Spartan" charset="0"/>
                <a:cs typeface="Poppins SemiBold" pitchFamily="2" charset="77"/>
              </a:rPr>
              <a:t>Proceso</a:t>
            </a:r>
          </a:p>
          <a:p>
            <a:pPr algn="ctr"/>
            <a:r>
              <a:rPr lang="es-ES" sz="1200" b="1" dirty="0" smtClean="0">
                <a:solidFill>
                  <a:schemeClr val="bg1"/>
                </a:solidFill>
                <a:latin typeface="Poppins SemiBold" pitchFamily="2" charset="77"/>
                <a:ea typeface="League Spartan" charset="0"/>
                <a:cs typeface="Poppins SemiBold" pitchFamily="2" charset="77"/>
              </a:rPr>
              <a:t>Presupuestal</a:t>
            </a:r>
          </a:p>
        </p:txBody>
      </p:sp>
      <p:sp>
        <p:nvSpPr>
          <p:cNvPr id="2" name="Rectángulo 1"/>
          <p:cNvSpPr/>
          <p:nvPr/>
        </p:nvSpPr>
        <p:spPr>
          <a:xfrm>
            <a:off x="2555776" y="987574"/>
            <a:ext cx="4896544" cy="646331"/>
          </a:xfrm>
          <a:prstGeom prst="rect">
            <a:avLst/>
          </a:prstGeom>
        </p:spPr>
        <p:txBody>
          <a:bodyPr wrap="square">
            <a:spAutoFit/>
          </a:bodyPr>
          <a:lstStyle/>
          <a:p>
            <a:pPr lvl="0" algn="ctr">
              <a:defRPr/>
            </a:pPr>
            <a:r>
              <a:rPr lang="es-ES" b="1" dirty="0"/>
              <a:t>GESTIÓN DE LA EJECUCIÓN PRESUPUESTAL FRENTE AL RECAUDO</a:t>
            </a:r>
          </a:p>
        </p:txBody>
      </p:sp>
      <p:sp>
        <p:nvSpPr>
          <p:cNvPr id="3" name="Rectángulo 2"/>
          <p:cNvSpPr/>
          <p:nvPr/>
        </p:nvSpPr>
        <p:spPr>
          <a:xfrm>
            <a:off x="2843808" y="1563638"/>
            <a:ext cx="4572000" cy="1046440"/>
          </a:xfrm>
          <a:prstGeom prst="rect">
            <a:avLst/>
          </a:prstGeom>
        </p:spPr>
        <p:txBody>
          <a:bodyPr>
            <a:spAutoFit/>
          </a:bodyPr>
          <a:lstStyle/>
          <a:p>
            <a:pPr lvl="0" algn="ctr"/>
            <a:r>
              <a:rPr lang="es-ES" dirty="0"/>
              <a:t>Valor del recaudo </a:t>
            </a:r>
            <a:r>
              <a:rPr lang="es-ES" dirty="0" smtClean="0"/>
              <a:t>acumulado</a:t>
            </a:r>
          </a:p>
          <a:p>
            <a:pPr lvl="0" algn="ctr"/>
            <a:endParaRPr lang="es-ES" sz="800" dirty="0" smtClean="0"/>
          </a:p>
          <a:p>
            <a:pPr lvl="0" algn="ctr"/>
            <a:r>
              <a:rPr lang="es-ES" dirty="0" smtClean="0"/>
              <a:t>Valor </a:t>
            </a:r>
            <a:r>
              <a:rPr lang="es-ES" dirty="0"/>
              <a:t>presupuestado de recaudo  para la vigencia rendida</a:t>
            </a:r>
            <a:endParaRPr lang="es-CO" dirty="0"/>
          </a:p>
        </p:txBody>
      </p:sp>
      <p:cxnSp>
        <p:nvCxnSpPr>
          <p:cNvPr id="5" name="Conector recto 4"/>
          <p:cNvCxnSpPr/>
          <p:nvPr/>
        </p:nvCxnSpPr>
        <p:spPr>
          <a:xfrm>
            <a:off x="2843808" y="1923678"/>
            <a:ext cx="4572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6" name="Igual 5"/>
          <p:cNvSpPr/>
          <p:nvPr/>
        </p:nvSpPr>
        <p:spPr>
          <a:xfrm>
            <a:off x="2555776" y="1851670"/>
            <a:ext cx="216024" cy="144016"/>
          </a:xfrm>
          <a:prstGeom prst="mathEqual">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50" name="Rectángulo 49"/>
          <p:cNvSpPr/>
          <p:nvPr/>
        </p:nvSpPr>
        <p:spPr>
          <a:xfrm>
            <a:off x="2555776" y="2787774"/>
            <a:ext cx="4896544" cy="369332"/>
          </a:xfrm>
          <a:prstGeom prst="rect">
            <a:avLst/>
          </a:prstGeom>
        </p:spPr>
        <p:txBody>
          <a:bodyPr wrap="square">
            <a:spAutoFit/>
          </a:bodyPr>
          <a:lstStyle/>
          <a:p>
            <a:pPr lvl="0" algn="ctr"/>
            <a:r>
              <a:rPr lang="es-ES" b="1" dirty="0"/>
              <a:t>BALANCE EN LA EJECUCIÓN PRESUPUESTAL</a:t>
            </a:r>
            <a:endParaRPr lang="es-CO" b="1" dirty="0"/>
          </a:p>
        </p:txBody>
      </p:sp>
      <p:sp>
        <p:nvSpPr>
          <p:cNvPr id="53" name="Rectángulo 52"/>
          <p:cNvSpPr/>
          <p:nvPr/>
        </p:nvSpPr>
        <p:spPr>
          <a:xfrm>
            <a:off x="2843808" y="3363838"/>
            <a:ext cx="4572000" cy="1046440"/>
          </a:xfrm>
          <a:prstGeom prst="rect">
            <a:avLst/>
          </a:prstGeom>
        </p:spPr>
        <p:txBody>
          <a:bodyPr>
            <a:spAutoFit/>
          </a:bodyPr>
          <a:lstStyle/>
          <a:p>
            <a:pPr lvl="0" algn="ctr"/>
            <a:r>
              <a:rPr lang="es-ES" dirty="0"/>
              <a:t>Valor del recaudo total acumulado  </a:t>
            </a:r>
          </a:p>
          <a:p>
            <a:pPr lvl="0" algn="ctr"/>
            <a:endParaRPr lang="es-ES" sz="800" dirty="0" smtClean="0"/>
          </a:p>
          <a:p>
            <a:pPr lvl="0" algn="ctr"/>
            <a:r>
              <a:rPr lang="es-ES" dirty="0"/>
              <a:t>Valor acumulado de compromisos presupuestales</a:t>
            </a:r>
          </a:p>
        </p:txBody>
      </p:sp>
      <p:cxnSp>
        <p:nvCxnSpPr>
          <p:cNvPr id="54" name="Conector recto 53"/>
          <p:cNvCxnSpPr/>
          <p:nvPr/>
        </p:nvCxnSpPr>
        <p:spPr>
          <a:xfrm>
            <a:off x="2843808" y="3723878"/>
            <a:ext cx="4572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55" name="Igual 54"/>
          <p:cNvSpPr/>
          <p:nvPr/>
        </p:nvSpPr>
        <p:spPr>
          <a:xfrm>
            <a:off x="2555776" y="3651870"/>
            <a:ext cx="216024" cy="144016"/>
          </a:xfrm>
          <a:prstGeom prst="mathEqual">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4743707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
            <a:extLst>
              <a:ext uri="{FF2B5EF4-FFF2-40B4-BE49-F238E27FC236}">
                <a16:creationId xmlns="" xmlns:a16="http://schemas.microsoft.com/office/drawing/2014/main" id="{22B7EA4F-CA4E-A043-AEC7-D1BF37B4CF1C}"/>
              </a:ext>
            </a:extLst>
          </p:cNvPr>
          <p:cNvSpPr>
            <a:spLocks noChangeArrowheads="1"/>
          </p:cNvSpPr>
          <p:nvPr/>
        </p:nvSpPr>
        <p:spPr bwMode="auto">
          <a:xfrm>
            <a:off x="442659" y="1365157"/>
            <a:ext cx="1235250" cy="1962191"/>
          </a:xfrm>
          <a:prstGeom prst="round2SameRect">
            <a:avLst>
              <a:gd name="adj1" fmla="val 50000"/>
              <a:gd name="adj2" fmla="val 11490"/>
            </a:avLst>
          </a:prstGeom>
          <a:solidFill>
            <a:schemeClr val="accent2">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1" name="Freeform 8">
            <a:extLst>
              <a:ext uri="{FF2B5EF4-FFF2-40B4-BE49-F238E27FC236}">
                <a16:creationId xmlns="" xmlns:a16="http://schemas.microsoft.com/office/drawing/2014/main" id="{6E92BD23-0891-CB41-A45C-44DE770BAC20}"/>
              </a:ext>
            </a:extLst>
          </p:cNvPr>
          <p:cNvSpPr>
            <a:spLocks noChangeArrowheads="1"/>
          </p:cNvSpPr>
          <p:nvPr/>
        </p:nvSpPr>
        <p:spPr bwMode="auto">
          <a:xfrm>
            <a:off x="558389" y="2571750"/>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2">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2" name="Freeform 9">
            <a:extLst>
              <a:ext uri="{FF2B5EF4-FFF2-40B4-BE49-F238E27FC236}">
                <a16:creationId xmlns="" xmlns:a16="http://schemas.microsoft.com/office/drawing/2014/main" id="{E2F1DBD1-A357-354B-A314-9CBE6C4F615A}"/>
              </a:ext>
            </a:extLst>
          </p:cNvPr>
          <p:cNvSpPr>
            <a:spLocks noChangeArrowheads="1"/>
          </p:cNvSpPr>
          <p:nvPr/>
        </p:nvSpPr>
        <p:spPr bwMode="auto">
          <a:xfrm>
            <a:off x="683568" y="2571750"/>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2"/>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4" name="Oval 33">
            <a:extLst>
              <a:ext uri="{FF2B5EF4-FFF2-40B4-BE49-F238E27FC236}">
                <a16:creationId xmlns="" xmlns:a16="http://schemas.microsoft.com/office/drawing/2014/main" id="{0530D76D-95A6-0E4E-90C5-31CB91A1BD56}"/>
              </a:ext>
            </a:extLst>
          </p:cNvPr>
          <p:cNvSpPr/>
          <p:nvPr/>
        </p:nvSpPr>
        <p:spPr>
          <a:xfrm>
            <a:off x="581380" y="1515679"/>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43" name="1 Título"/>
          <p:cNvSpPr txBox="1">
            <a:spLocks/>
          </p:cNvSpPr>
          <p:nvPr/>
        </p:nvSpPr>
        <p:spPr>
          <a:xfrm>
            <a:off x="395536" y="267494"/>
            <a:ext cx="6275040" cy="56557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presupuestal </a:t>
            </a:r>
            <a:endParaRPr lang="es-CO" sz="2400" b="1" dirty="0">
              <a:solidFill>
                <a:srgbClr val="1F497D"/>
              </a:solidFill>
              <a:latin typeface="+mn-lt"/>
              <a:ea typeface="+mn-ea"/>
              <a:cs typeface="+mn-cs"/>
            </a:endParaRPr>
          </a:p>
        </p:txBody>
      </p:sp>
      <p:sp>
        <p:nvSpPr>
          <p:cNvPr id="47" name="TextBox 50">
            <a:extLst>
              <a:ext uri="{FF2B5EF4-FFF2-40B4-BE49-F238E27FC236}">
                <a16:creationId xmlns="" xmlns:a16="http://schemas.microsoft.com/office/drawing/2014/main" id="{662905B5-389C-D046-A046-4628C70EAD8A}"/>
              </a:ext>
            </a:extLst>
          </p:cNvPr>
          <p:cNvSpPr txBox="1"/>
          <p:nvPr/>
        </p:nvSpPr>
        <p:spPr>
          <a:xfrm>
            <a:off x="899592" y="3103898"/>
            <a:ext cx="1080120" cy="403957"/>
          </a:xfrm>
          <a:prstGeom prst="rect">
            <a:avLst/>
          </a:prstGeom>
          <a:noFill/>
        </p:spPr>
        <p:txBody>
          <a:bodyPr wrap="square" lIns="34290" tIns="17145" rIns="34290" bIns="17145" rtlCol="0" anchor="b" anchorCtr="0">
            <a:spAutoFit/>
          </a:bodyPr>
          <a:lstStyle/>
          <a:p>
            <a:pPr algn="ctr"/>
            <a:r>
              <a:rPr lang="es-ES" sz="1200" b="1" dirty="0" smtClean="0">
                <a:solidFill>
                  <a:schemeClr val="bg1"/>
                </a:solidFill>
                <a:latin typeface="Poppins SemiBold" pitchFamily="2" charset="77"/>
                <a:ea typeface="League Spartan" charset="0"/>
                <a:cs typeface="Poppins SemiBold" pitchFamily="2" charset="77"/>
              </a:rPr>
              <a:t>Proceso</a:t>
            </a:r>
          </a:p>
          <a:p>
            <a:pPr algn="ctr"/>
            <a:r>
              <a:rPr lang="es-ES" sz="1200" b="1" dirty="0" smtClean="0">
                <a:solidFill>
                  <a:schemeClr val="bg1"/>
                </a:solidFill>
                <a:latin typeface="Poppins SemiBold" pitchFamily="2" charset="77"/>
                <a:ea typeface="League Spartan" charset="0"/>
                <a:cs typeface="Poppins SemiBold" pitchFamily="2" charset="77"/>
              </a:rPr>
              <a:t>Presupuestal</a:t>
            </a:r>
          </a:p>
        </p:txBody>
      </p:sp>
      <p:sp>
        <p:nvSpPr>
          <p:cNvPr id="2" name="Rectángulo 1"/>
          <p:cNvSpPr/>
          <p:nvPr/>
        </p:nvSpPr>
        <p:spPr>
          <a:xfrm>
            <a:off x="2555776" y="987574"/>
            <a:ext cx="4896544" cy="646331"/>
          </a:xfrm>
          <a:prstGeom prst="rect">
            <a:avLst/>
          </a:prstGeom>
        </p:spPr>
        <p:txBody>
          <a:bodyPr wrap="square">
            <a:spAutoFit/>
          </a:bodyPr>
          <a:lstStyle/>
          <a:p>
            <a:pPr lvl="0" algn="ctr">
              <a:defRPr/>
            </a:pPr>
            <a:r>
              <a:rPr lang="es-ES" b="1" dirty="0"/>
              <a:t>GESTIÓN DE LA EJECUCIÓN PRESUPUESTAL DEL GASTO PÚBLICO</a:t>
            </a:r>
          </a:p>
        </p:txBody>
      </p:sp>
      <p:sp>
        <p:nvSpPr>
          <p:cNvPr id="3" name="Rectángulo 2"/>
          <p:cNvSpPr/>
          <p:nvPr/>
        </p:nvSpPr>
        <p:spPr>
          <a:xfrm>
            <a:off x="2843808" y="1707654"/>
            <a:ext cx="4824536" cy="646331"/>
          </a:xfrm>
          <a:prstGeom prst="rect">
            <a:avLst/>
          </a:prstGeom>
        </p:spPr>
        <p:txBody>
          <a:bodyPr wrap="square">
            <a:spAutoFit/>
          </a:bodyPr>
          <a:lstStyle/>
          <a:p>
            <a:pPr lvl="0" algn="ctr"/>
            <a:r>
              <a:rPr lang="es-ES" dirty="0"/>
              <a:t>Valor acumulado de compromisos presupuestales </a:t>
            </a:r>
            <a:endParaRPr lang="es-ES" sz="800" dirty="0" smtClean="0"/>
          </a:p>
          <a:p>
            <a:pPr lvl="0" algn="ctr"/>
            <a:r>
              <a:rPr lang="es-ES" dirty="0"/>
              <a:t>Apropiación definitiva para la vigencia</a:t>
            </a:r>
          </a:p>
        </p:txBody>
      </p:sp>
      <p:cxnSp>
        <p:nvCxnSpPr>
          <p:cNvPr id="5" name="Conector recto 4"/>
          <p:cNvCxnSpPr/>
          <p:nvPr/>
        </p:nvCxnSpPr>
        <p:spPr>
          <a:xfrm>
            <a:off x="2843808" y="2067694"/>
            <a:ext cx="48965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6" name="Igual 5"/>
          <p:cNvSpPr/>
          <p:nvPr/>
        </p:nvSpPr>
        <p:spPr>
          <a:xfrm>
            <a:off x="2555776" y="1995686"/>
            <a:ext cx="216024" cy="144016"/>
          </a:xfrm>
          <a:prstGeom prst="mathEqual">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53" name="Rectángulo 52"/>
          <p:cNvSpPr/>
          <p:nvPr/>
        </p:nvSpPr>
        <p:spPr>
          <a:xfrm>
            <a:off x="2843808" y="2499742"/>
            <a:ext cx="4824536" cy="646331"/>
          </a:xfrm>
          <a:prstGeom prst="rect">
            <a:avLst/>
          </a:prstGeom>
        </p:spPr>
        <p:txBody>
          <a:bodyPr wrap="square">
            <a:spAutoFit/>
          </a:bodyPr>
          <a:lstStyle/>
          <a:p>
            <a:pPr lvl="0" algn="ctr"/>
            <a:r>
              <a:rPr lang="es-ES" dirty="0"/>
              <a:t>Valor acumulado de obligaciones presupuestales </a:t>
            </a:r>
            <a:endParaRPr lang="es-ES" sz="800" dirty="0" smtClean="0"/>
          </a:p>
          <a:p>
            <a:pPr lvl="0" algn="ctr"/>
            <a:r>
              <a:rPr lang="es-ES" dirty="0"/>
              <a:t>Valor acumulado de </a:t>
            </a:r>
            <a:r>
              <a:rPr lang="es-ES" dirty="0" smtClean="0"/>
              <a:t>compromisos </a:t>
            </a:r>
            <a:r>
              <a:rPr lang="es-ES" dirty="0"/>
              <a:t>presupuestales</a:t>
            </a:r>
          </a:p>
        </p:txBody>
      </p:sp>
      <p:sp>
        <p:nvSpPr>
          <p:cNvPr id="55" name="Igual 54"/>
          <p:cNvSpPr/>
          <p:nvPr/>
        </p:nvSpPr>
        <p:spPr>
          <a:xfrm>
            <a:off x="2555776" y="2787774"/>
            <a:ext cx="216024" cy="144016"/>
          </a:xfrm>
          <a:prstGeom prst="mathEqual">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cxnSp>
        <p:nvCxnSpPr>
          <p:cNvPr id="25" name="Conector recto 24"/>
          <p:cNvCxnSpPr/>
          <p:nvPr/>
        </p:nvCxnSpPr>
        <p:spPr>
          <a:xfrm>
            <a:off x="2771800" y="2859782"/>
            <a:ext cx="48965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6" name="Rectángulo 25"/>
          <p:cNvSpPr/>
          <p:nvPr/>
        </p:nvSpPr>
        <p:spPr>
          <a:xfrm>
            <a:off x="2843808" y="3291830"/>
            <a:ext cx="4824536" cy="646331"/>
          </a:xfrm>
          <a:prstGeom prst="rect">
            <a:avLst/>
          </a:prstGeom>
        </p:spPr>
        <p:txBody>
          <a:bodyPr wrap="square">
            <a:spAutoFit/>
          </a:bodyPr>
          <a:lstStyle/>
          <a:p>
            <a:pPr lvl="0" algn="ctr"/>
            <a:r>
              <a:rPr lang="es-ES" dirty="0"/>
              <a:t>Valor acumulado de </a:t>
            </a:r>
            <a:r>
              <a:rPr lang="es-ES" dirty="0" smtClean="0"/>
              <a:t>pagos</a:t>
            </a:r>
            <a:endParaRPr lang="es-ES" sz="800" dirty="0" smtClean="0"/>
          </a:p>
          <a:p>
            <a:pPr lvl="0" algn="ctr"/>
            <a:r>
              <a:rPr lang="es-ES" dirty="0"/>
              <a:t>Valor acumulado de </a:t>
            </a:r>
            <a:r>
              <a:rPr lang="es-ES" dirty="0" smtClean="0"/>
              <a:t>obligaciones </a:t>
            </a:r>
            <a:r>
              <a:rPr lang="es-ES" dirty="0"/>
              <a:t>presupuestales</a:t>
            </a:r>
          </a:p>
        </p:txBody>
      </p:sp>
      <p:sp>
        <p:nvSpPr>
          <p:cNvPr id="27" name="Igual 26"/>
          <p:cNvSpPr/>
          <p:nvPr/>
        </p:nvSpPr>
        <p:spPr>
          <a:xfrm>
            <a:off x="2555776" y="3579862"/>
            <a:ext cx="216024" cy="144016"/>
          </a:xfrm>
          <a:prstGeom prst="mathEqual">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cxnSp>
        <p:nvCxnSpPr>
          <p:cNvPr id="28" name="Conector recto 27"/>
          <p:cNvCxnSpPr/>
          <p:nvPr/>
        </p:nvCxnSpPr>
        <p:spPr>
          <a:xfrm>
            <a:off x="2771800" y="3651870"/>
            <a:ext cx="48965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9" name="Rectángulo 28"/>
          <p:cNvSpPr/>
          <p:nvPr/>
        </p:nvSpPr>
        <p:spPr>
          <a:xfrm>
            <a:off x="2843808" y="4083918"/>
            <a:ext cx="4824536" cy="646331"/>
          </a:xfrm>
          <a:prstGeom prst="rect">
            <a:avLst/>
          </a:prstGeom>
        </p:spPr>
        <p:txBody>
          <a:bodyPr wrap="square">
            <a:spAutoFit/>
          </a:bodyPr>
          <a:lstStyle/>
          <a:p>
            <a:pPr lvl="0" algn="ctr"/>
            <a:r>
              <a:rPr lang="es-ES" dirty="0"/>
              <a:t>Valor acumulado de </a:t>
            </a:r>
            <a:r>
              <a:rPr lang="es-ES" dirty="0" smtClean="0"/>
              <a:t>pagos</a:t>
            </a:r>
            <a:endParaRPr lang="es-ES" sz="800" dirty="0" smtClean="0"/>
          </a:p>
          <a:p>
            <a:pPr lvl="0" algn="ctr"/>
            <a:r>
              <a:rPr lang="es-ES" dirty="0"/>
              <a:t>Valor acumulado de </a:t>
            </a:r>
            <a:r>
              <a:rPr lang="es-ES" dirty="0" smtClean="0"/>
              <a:t>recaudo total</a:t>
            </a:r>
            <a:endParaRPr lang="es-ES" dirty="0"/>
          </a:p>
        </p:txBody>
      </p:sp>
      <p:sp>
        <p:nvSpPr>
          <p:cNvPr id="30" name="Igual 29"/>
          <p:cNvSpPr/>
          <p:nvPr/>
        </p:nvSpPr>
        <p:spPr>
          <a:xfrm>
            <a:off x="2555776" y="4371950"/>
            <a:ext cx="216024" cy="144016"/>
          </a:xfrm>
          <a:prstGeom prst="mathEqual">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cxnSp>
        <p:nvCxnSpPr>
          <p:cNvPr id="31" name="Conector recto 30"/>
          <p:cNvCxnSpPr/>
          <p:nvPr/>
        </p:nvCxnSpPr>
        <p:spPr>
          <a:xfrm>
            <a:off x="2771800" y="4443958"/>
            <a:ext cx="48965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32" name="Freeform 245"/>
          <p:cNvSpPr>
            <a:spLocks noEditPoints="1"/>
          </p:cNvSpPr>
          <p:nvPr/>
        </p:nvSpPr>
        <p:spPr bwMode="auto">
          <a:xfrm>
            <a:off x="755576" y="1707654"/>
            <a:ext cx="576064" cy="576064"/>
          </a:xfrm>
          <a:custGeom>
            <a:avLst/>
            <a:gdLst>
              <a:gd name="T0" fmla="*/ 97 w 176"/>
              <a:gd name="T1" fmla="*/ 84 h 176"/>
              <a:gd name="T2" fmla="*/ 90 w 176"/>
              <a:gd name="T3" fmla="*/ 62 h 176"/>
              <a:gd name="T4" fmla="*/ 99 w 176"/>
              <a:gd name="T5" fmla="*/ 72 h 176"/>
              <a:gd name="T6" fmla="*/ 107 w 176"/>
              <a:gd name="T7" fmla="*/ 64 h 176"/>
              <a:gd name="T8" fmla="*/ 97 w 176"/>
              <a:gd name="T9" fmla="*/ 55 h 176"/>
              <a:gd name="T10" fmla="*/ 90 w 176"/>
              <a:gd name="T11" fmla="*/ 48 h 176"/>
              <a:gd name="T12" fmla="*/ 85 w 176"/>
              <a:gd name="T13" fmla="*/ 54 h 176"/>
              <a:gd name="T14" fmla="*/ 72 w 176"/>
              <a:gd name="T15" fmla="*/ 58 h 176"/>
              <a:gd name="T16" fmla="*/ 66 w 176"/>
              <a:gd name="T17" fmla="*/ 72 h 176"/>
              <a:gd name="T18" fmla="*/ 72 w 176"/>
              <a:gd name="T19" fmla="*/ 86 h 176"/>
              <a:gd name="T20" fmla="*/ 85 w 176"/>
              <a:gd name="T21" fmla="*/ 92 h 176"/>
              <a:gd name="T22" fmla="*/ 77 w 176"/>
              <a:gd name="T23" fmla="*/ 110 h 176"/>
              <a:gd name="T24" fmla="*/ 64 w 176"/>
              <a:gd name="T25" fmla="*/ 100 h 176"/>
              <a:gd name="T26" fmla="*/ 70 w 176"/>
              <a:gd name="T27" fmla="*/ 116 h 176"/>
              <a:gd name="T28" fmla="*/ 85 w 176"/>
              <a:gd name="T29" fmla="*/ 122 h 176"/>
              <a:gd name="T30" fmla="*/ 90 w 176"/>
              <a:gd name="T31" fmla="*/ 128 h 176"/>
              <a:gd name="T32" fmla="*/ 98 w 176"/>
              <a:gd name="T33" fmla="*/ 120 h 176"/>
              <a:gd name="T34" fmla="*/ 109 w 176"/>
              <a:gd name="T35" fmla="*/ 110 h 176"/>
              <a:gd name="T36" fmla="*/ 109 w 176"/>
              <a:gd name="T37" fmla="*/ 93 h 176"/>
              <a:gd name="T38" fmla="*/ 85 w 176"/>
              <a:gd name="T39" fmla="*/ 80 h 176"/>
              <a:gd name="T40" fmla="*/ 79 w 176"/>
              <a:gd name="T41" fmla="*/ 77 h 176"/>
              <a:gd name="T42" fmla="*/ 76 w 176"/>
              <a:gd name="T43" fmla="*/ 71 h 176"/>
              <a:gd name="T44" fmla="*/ 85 w 176"/>
              <a:gd name="T45" fmla="*/ 62 h 176"/>
              <a:gd name="T46" fmla="*/ 97 w 176"/>
              <a:gd name="T47" fmla="*/ 111 h 176"/>
              <a:gd name="T48" fmla="*/ 90 w 176"/>
              <a:gd name="T49" fmla="*/ 92 h 176"/>
              <a:gd name="T50" fmla="*/ 97 w 176"/>
              <a:gd name="T51" fmla="*/ 96 h 176"/>
              <a:gd name="T52" fmla="*/ 100 w 176"/>
              <a:gd name="T53" fmla="*/ 103 h 176"/>
              <a:gd name="T54" fmla="*/ 88 w 176"/>
              <a:gd name="T55" fmla="*/ 0 h 176"/>
              <a:gd name="T56" fmla="*/ 88 w 176"/>
              <a:gd name="T57" fmla="*/ 176 h 176"/>
              <a:gd name="T58" fmla="*/ 88 w 176"/>
              <a:gd name="T59" fmla="*/ 0 h 176"/>
              <a:gd name="T60" fmla="*/ 8 w 176"/>
              <a:gd name="T61" fmla="*/ 88 h 176"/>
              <a:gd name="T62" fmla="*/ 168 w 176"/>
              <a:gd name="T63"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04" y="87"/>
                </a:moveTo>
                <a:cubicBezTo>
                  <a:pt x="102" y="86"/>
                  <a:pt x="100" y="85"/>
                  <a:pt x="97" y="84"/>
                </a:cubicBezTo>
                <a:cubicBezTo>
                  <a:pt x="95" y="83"/>
                  <a:pt x="93" y="82"/>
                  <a:pt x="90" y="81"/>
                </a:cubicBezTo>
                <a:cubicBezTo>
                  <a:pt x="90" y="62"/>
                  <a:pt x="90" y="62"/>
                  <a:pt x="90" y="62"/>
                </a:cubicBezTo>
                <a:cubicBezTo>
                  <a:pt x="93" y="62"/>
                  <a:pt x="95" y="63"/>
                  <a:pt x="96" y="64"/>
                </a:cubicBezTo>
                <a:cubicBezTo>
                  <a:pt x="98" y="66"/>
                  <a:pt x="99" y="68"/>
                  <a:pt x="99" y="72"/>
                </a:cubicBezTo>
                <a:cubicBezTo>
                  <a:pt x="109" y="72"/>
                  <a:pt x="109" y="72"/>
                  <a:pt x="109" y="72"/>
                </a:cubicBezTo>
                <a:cubicBezTo>
                  <a:pt x="109" y="69"/>
                  <a:pt x="108" y="66"/>
                  <a:pt x="107" y="64"/>
                </a:cubicBezTo>
                <a:cubicBezTo>
                  <a:pt x="106" y="62"/>
                  <a:pt x="105" y="60"/>
                  <a:pt x="103" y="58"/>
                </a:cubicBezTo>
                <a:cubicBezTo>
                  <a:pt x="101" y="57"/>
                  <a:pt x="99" y="56"/>
                  <a:pt x="97" y="55"/>
                </a:cubicBezTo>
                <a:cubicBezTo>
                  <a:pt x="95" y="54"/>
                  <a:pt x="93" y="54"/>
                  <a:pt x="90" y="54"/>
                </a:cubicBezTo>
                <a:cubicBezTo>
                  <a:pt x="90" y="48"/>
                  <a:pt x="90" y="48"/>
                  <a:pt x="90" y="48"/>
                </a:cubicBezTo>
                <a:cubicBezTo>
                  <a:pt x="85" y="48"/>
                  <a:pt x="85" y="48"/>
                  <a:pt x="85" y="48"/>
                </a:cubicBezTo>
                <a:cubicBezTo>
                  <a:pt x="85" y="54"/>
                  <a:pt x="85" y="54"/>
                  <a:pt x="85" y="54"/>
                </a:cubicBezTo>
                <a:cubicBezTo>
                  <a:pt x="82" y="54"/>
                  <a:pt x="81" y="54"/>
                  <a:pt x="78" y="55"/>
                </a:cubicBezTo>
                <a:cubicBezTo>
                  <a:pt x="76" y="56"/>
                  <a:pt x="74" y="57"/>
                  <a:pt x="72" y="58"/>
                </a:cubicBezTo>
                <a:cubicBezTo>
                  <a:pt x="70" y="60"/>
                  <a:pt x="69" y="62"/>
                  <a:pt x="67" y="64"/>
                </a:cubicBezTo>
                <a:cubicBezTo>
                  <a:pt x="66" y="66"/>
                  <a:pt x="66" y="69"/>
                  <a:pt x="66" y="72"/>
                </a:cubicBezTo>
                <a:cubicBezTo>
                  <a:pt x="66" y="75"/>
                  <a:pt x="66" y="78"/>
                  <a:pt x="68" y="80"/>
                </a:cubicBezTo>
                <a:cubicBezTo>
                  <a:pt x="69" y="82"/>
                  <a:pt x="70" y="84"/>
                  <a:pt x="72" y="86"/>
                </a:cubicBezTo>
                <a:cubicBezTo>
                  <a:pt x="74" y="87"/>
                  <a:pt x="76" y="88"/>
                  <a:pt x="79" y="89"/>
                </a:cubicBezTo>
                <a:cubicBezTo>
                  <a:pt x="81" y="90"/>
                  <a:pt x="83" y="91"/>
                  <a:pt x="85" y="92"/>
                </a:cubicBezTo>
                <a:cubicBezTo>
                  <a:pt x="85" y="114"/>
                  <a:pt x="85" y="114"/>
                  <a:pt x="85" y="114"/>
                </a:cubicBezTo>
                <a:cubicBezTo>
                  <a:pt x="81" y="113"/>
                  <a:pt x="79" y="112"/>
                  <a:pt x="77" y="110"/>
                </a:cubicBezTo>
                <a:cubicBezTo>
                  <a:pt x="75" y="108"/>
                  <a:pt x="74" y="104"/>
                  <a:pt x="75" y="100"/>
                </a:cubicBezTo>
                <a:cubicBezTo>
                  <a:pt x="64" y="100"/>
                  <a:pt x="64" y="100"/>
                  <a:pt x="64" y="100"/>
                </a:cubicBezTo>
                <a:cubicBezTo>
                  <a:pt x="64" y="104"/>
                  <a:pt x="65" y="107"/>
                  <a:pt x="66" y="109"/>
                </a:cubicBezTo>
                <a:cubicBezTo>
                  <a:pt x="67" y="112"/>
                  <a:pt x="68" y="114"/>
                  <a:pt x="70" y="116"/>
                </a:cubicBezTo>
                <a:cubicBezTo>
                  <a:pt x="72" y="118"/>
                  <a:pt x="74" y="119"/>
                  <a:pt x="77" y="120"/>
                </a:cubicBezTo>
                <a:cubicBezTo>
                  <a:pt x="80" y="121"/>
                  <a:pt x="82" y="122"/>
                  <a:pt x="85" y="122"/>
                </a:cubicBezTo>
                <a:cubicBezTo>
                  <a:pt x="85" y="128"/>
                  <a:pt x="85" y="128"/>
                  <a:pt x="85" y="128"/>
                </a:cubicBezTo>
                <a:cubicBezTo>
                  <a:pt x="90" y="128"/>
                  <a:pt x="90" y="128"/>
                  <a:pt x="90" y="128"/>
                </a:cubicBezTo>
                <a:cubicBezTo>
                  <a:pt x="90" y="122"/>
                  <a:pt x="90" y="122"/>
                  <a:pt x="90" y="122"/>
                </a:cubicBezTo>
                <a:cubicBezTo>
                  <a:pt x="93" y="122"/>
                  <a:pt x="95" y="121"/>
                  <a:pt x="98" y="120"/>
                </a:cubicBezTo>
                <a:cubicBezTo>
                  <a:pt x="100" y="119"/>
                  <a:pt x="102" y="118"/>
                  <a:pt x="104" y="116"/>
                </a:cubicBezTo>
                <a:cubicBezTo>
                  <a:pt x="106" y="115"/>
                  <a:pt x="108" y="113"/>
                  <a:pt x="109" y="110"/>
                </a:cubicBezTo>
                <a:cubicBezTo>
                  <a:pt x="110" y="108"/>
                  <a:pt x="110" y="105"/>
                  <a:pt x="110" y="101"/>
                </a:cubicBezTo>
                <a:cubicBezTo>
                  <a:pt x="110" y="98"/>
                  <a:pt x="110" y="95"/>
                  <a:pt x="109" y="93"/>
                </a:cubicBezTo>
                <a:cubicBezTo>
                  <a:pt x="108" y="91"/>
                  <a:pt x="106" y="89"/>
                  <a:pt x="104" y="87"/>
                </a:cubicBezTo>
                <a:moveTo>
                  <a:pt x="85" y="80"/>
                </a:moveTo>
                <a:cubicBezTo>
                  <a:pt x="84" y="80"/>
                  <a:pt x="83" y="79"/>
                  <a:pt x="82" y="79"/>
                </a:cubicBezTo>
                <a:cubicBezTo>
                  <a:pt x="81" y="79"/>
                  <a:pt x="80" y="78"/>
                  <a:pt x="79" y="77"/>
                </a:cubicBezTo>
                <a:cubicBezTo>
                  <a:pt x="78" y="77"/>
                  <a:pt x="77" y="76"/>
                  <a:pt x="77" y="75"/>
                </a:cubicBezTo>
                <a:cubicBezTo>
                  <a:pt x="76" y="74"/>
                  <a:pt x="76" y="72"/>
                  <a:pt x="76" y="71"/>
                </a:cubicBezTo>
                <a:cubicBezTo>
                  <a:pt x="76" y="68"/>
                  <a:pt x="77" y="65"/>
                  <a:pt x="78" y="64"/>
                </a:cubicBezTo>
                <a:cubicBezTo>
                  <a:pt x="80" y="63"/>
                  <a:pt x="82" y="62"/>
                  <a:pt x="85" y="62"/>
                </a:cubicBezTo>
                <a:lnTo>
                  <a:pt x="85" y="80"/>
                </a:lnTo>
                <a:close/>
                <a:moveTo>
                  <a:pt x="97" y="111"/>
                </a:moveTo>
                <a:cubicBezTo>
                  <a:pt x="95" y="112"/>
                  <a:pt x="93" y="113"/>
                  <a:pt x="90" y="114"/>
                </a:cubicBezTo>
                <a:cubicBezTo>
                  <a:pt x="90" y="92"/>
                  <a:pt x="90" y="92"/>
                  <a:pt x="90" y="92"/>
                </a:cubicBezTo>
                <a:cubicBezTo>
                  <a:pt x="92" y="93"/>
                  <a:pt x="92" y="93"/>
                  <a:pt x="94" y="94"/>
                </a:cubicBezTo>
                <a:cubicBezTo>
                  <a:pt x="95" y="94"/>
                  <a:pt x="96" y="95"/>
                  <a:pt x="97" y="96"/>
                </a:cubicBezTo>
                <a:cubicBezTo>
                  <a:pt x="98" y="96"/>
                  <a:pt x="99" y="97"/>
                  <a:pt x="99" y="98"/>
                </a:cubicBezTo>
                <a:cubicBezTo>
                  <a:pt x="100" y="100"/>
                  <a:pt x="100" y="101"/>
                  <a:pt x="100" y="103"/>
                </a:cubicBezTo>
                <a:cubicBezTo>
                  <a:pt x="100" y="106"/>
                  <a:pt x="99" y="109"/>
                  <a:pt x="97" y="111"/>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533497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7">
            <a:extLst>
              <a:ext uri="{FF2B5EF4-FFF2-40B4-BE49-F238E27FC236}">
                <a16:creationId xmlns="" xmlns:a16="http://schemas.microsoft.com/office/drawing/2014/main" id="{4C7A5582-7614-7843-A4F5-59772B98F346}"/>
              </a:ext>
            </a:extLst>
          </p:cNvPr>
          <p:cNvSpPr>
            <a:spLocks noChangeArrowheads="1"/>
          </p:cNvSpPr>
          <p:nvPr/>
        </p:nvSpPr>
        <p:spPr bwMode="auto">
          <a:xfrm>
            <a:off x="467544" y="1563638"/>
            <a:ext cx="1235250" cy="1962191"/>
          </a:xfrm>
          <a:prstGeom prst="round2SameRect">
            <a:avLst>
              <a:gd name="adj1" fmla="val 50000"/>
              <a:gd name="adj2" fmla="val 11011"/>
            </a:avLst>
          </a:prstGeom>
          <a:solidFill>
            <a:schemeClr val="accent3">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5" name="Freeform 8">
            <a:extLst>
              <a:ext uri="{FF2B5EF4-FFF2-40B4-BE49-F238E27FC236}">
                <a16:creationId xmlns="" xmlns:a16="http://schemas.microsoft.com/office/drawing/2014/main" id="{5AA9F425-522B-2247-9C1D-433B33CFBB3D}"/>
              </a:ext>
            </a:extLst>
          </p:cNvPr>
          <p:cNvSpPr>
            <a:spLocks noChangeArrowheads="1"/>
          </p:cNvSpPr>
          <p:nvPr/>
        </p:nvSpPr>
        <p:spPr bwMode="auto">
          <a:xfrm>
            <a:off x="583274" y="2770231"/>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3">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6" name="Freeform 9">
            <a:extLst>
              <a:ext uri="{FF2B5EF4-FFF2-40B4-BE49-F238E27FC236}">
                <a16:creationId xmlns="" xmlns:a16="http://schemas.microsoft.com/office/drawing/2014/main" id="{81CC3082-966B-A041-94AA-D5DC798C43A7}"/>
              </a:ext>
            </a:extLst>
          </p:cNvPr>
          <p:cNvSpPr>
            <a:spLocks noChangeArrowheads="1"/>
          </p:cNvSpPr>
          <p:nvPr/>
        </p:nvSpPr>
        <p:spPr bwMode="auto">
          <a:xfrm>
            <a:off x="708454" y="2770231"/>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3"/>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5" name="Oval 34">
            <a:extLst>
              <a:ext uri="{FF2B5EF4-FFF2-40B4-BE49-F238E27FC236}">
                <a16:creationId xmlns="" xmlns:a16="http://schemas.microsoft.com/office/drawing/2014/main" id="{F0BB26BE-FBE1-A64C-BD7C-6124C30EBA09}"/>
              </a:ext>
            </a:extLst>
          </p:cNvPr>
          <p:cNvSpPr/>
          <p:nvPr/>
        </p:nvSpPr>
        <p:spPr>
          <a:xfrm>
            <a:off x="606963" y="1714160"/>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43" name="Shape 2783">
            <a:extLst>
              <a:ext uri="{FF2B5EF4-FFF2-40B4-BE49-F238E27FC236}">
                <a16:creationId xmlns="" xmlns:a16="http://schemas.microsoft.com/office/drawing/2014/main" id="{3F78B18E-D0AE-4E4F-B030-01E32F7B64EF}"/>
              </a:ext>
            </a:extLst>
          </p:cNvPr>
          <p:cNvSpPr>
            <a:spLocks noChangeAspect="1"/>
          </p:cNvSpPr>
          <p:nvPr/>
        </p:nvSpPr>
        <p:spPr>
          <a:xfrm>
            <a:off x="827584" y="1923678"/>
            <a:ext cx="583794" cy="504056"/>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tx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b="1" dirty="0">
              <a:solidFill>
                <a:schemeClr val="tx2"/>
              </a:solidFill>
              <a:latin typeface="Open Sans Semibold" charset="0"/>
              <a:ea typeface="Open Sans Semibold" charset="0"/>
              <a:cs typeface="Open Sans Semibold" charset="0"/>
            </a:endParaRPr>
          </a:p>
        </p:txBody>
      </p:sp>
      <p:sp>
        <p:nvSpPr>
          <p:cNvPr id="44" name="TextBox 50">
            <a:extLst>
              <a:ext uri="{FF2B5EF4-FFF2-40B4-BE49-F238E27FC236}">
                <a16:creationId xmlns="" xmlns:a16="http://schemas.microsoft.com/office/drawing/2014/main" id="{662905B5-389C-D046-A046-4628C70EAD8A}"/>
              </a:ext>
            </a:extLst>
          </p:cNvPr>
          <p:cNvSpPr txBox="1"/>
          <p:nvPr/>
        </p:nvSpPr>
        <p:spPr>
          <a:xfrm>
            <a:off x="899592" y="3291830"/>
            <a:ext cx="1176449" cy="465512"/>
          </a:xfrm>
          <a:prstGeom prst="rect">
            <a:avLst/>
          </a:prstGeom>
          <a:noFill/>
        </p:spPr>
        <p:txBody>
          <a:bodyPr wrap="none" lIns="34290" tIns="17145" rIns="34290" bIns="17145" rtlCol="0" anchor="b" anchorCtr="0">
            <a:spAutoFit/>
          </a:bodyPr>
          <a:lstStyle/>
          <a:p>
            <a:pPr algn="ctr"/>
            <a:r>
              <a:rPr lang="es-ES" sz="1400" b="1" dirty="0" smtClean="0">
                <a:solidFill>
                  <a:schemeClr val="bg1"/>
                </a:solidFill>
                <a:latin typeface="Poppins SemiBold" pitchFamily="2" charset="77"/>
                <a:ea typeface="League Spartan" charset="0"/>
                <a:cs typeface="Poppins SemiBold" pitchFamily="2" charset="77"/>
              </a:rPr>
              <a:t>Proceso</a:t>
            </a:r>
          </a:p>
          <a:p>
            <a:pPr algn="ctr"/>
            <a:r>
              <a:rPr lang="es-ES" sz="1400" b="1" dirty="0" smtClean="0">
                <a:solidFill>
                  <a:schemeClr val="bg1"/>
                </a:solidFill>
                <a:latin typeface="Poppins SemiBold" pitchFamily="2" charset="77"/>
                <a:ea typeface="League Spartan" charset="0"/>
                <a:cs typeface="Poppins SemiBold" pitchFamily="2" charset="77"/>
              </a:rPr>
              <a:t>Contratación</a:t>
            </a:r>
          </a:p>
        </p:txBody>
      </p:sp>
      <p:sp>
        <p:nvSpPr>
          <p:cNvPr id="47" name="Rectángulo 46"/>
          <p:cNvSpPr/>
          <p:nvPr/>
        </p:nvSpPr>
        <p:spPr>
          <a:xfrm>
            <a:off x="2915816" y="2139702"/>
            <a:ext cx="4572000" cy="2031325"/>
          </a:xfrm>
          <a:prstGeom prst="rect">
            <a:avLst/>
          </a:prstGeom>
        </p:spPr>
        <p:txBody>
          <a:bodyPr>
            <a:spAutoFit/>
          </a:bodyPr>
          <a:lstStyle/>
          <a:p>
            <a:pPr lvl="0" algn="ctr"/>
            <a:r>
              <a:rPr lang="es-ES" dirty="0"/>
              <a:t>Número acumulado de documentos contractuales publicados en el SIA Observa durante la vigencia </a:t>
            </a:r>
          </a:p>
          <a:p>
            <a:pPr lvl="0" algn="ctr"/>
            <a:r>
              <a:rPr lang="es-ES" dirty="0" smtClean="0"/>
              <a:t>   </a:t>
            </a:r>
          </a:p>
          <a:p>
            <a:pPr lvl="0" algn="ctr"/>
            <a:r>
              <a:rPr lang="es-ES" dirty="0"/>
              <a:t>Número acumulado de documentos contractuales publicados en el SECOP durante la vigencia</a:t>
            </a:r>
          </a:p>
        </p:txBody>
      </p:sp>
      <p:cxnSp>
        <p:nvCxnSpPr>
          <p:cNvPr id="50" name="Conector recto 49"/>
          <p:cNvCxnSpPr>
            <a:endCxn id="47" idx="3"/>
          </p:cNvCxnSpPr>
          <p:nvPr/>
        </p:nvCxnSpPr>
        <p:spPr>
          <a:xfrm>
            <a:off x="2987824" y="3147814"/>
            <a:ext cx="4499992" cy="7551"/>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53" name="Igual 52"/>
          <p:cNvSpPr/>
          <p:nvPr/>
        </p:nvSpPr>
        <p:spPr>
          <a:xfrm>
            <a:off x="2627784" y="3075806"/>
            <a:ext cx="360040" cy="216024"/>
          </a:xfrm>
          <a:prstGeom prst="mathEqual">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54" name="Rectángulo 53"/>
          <p:cNvSpPr/>
          <p:nvPr/>
        </p:nvSpPr>
        <p:spPr>
          <a:xfrm>
            <a:off x="2627784" y="1347614"/>
            <a:ext cx="4896544" cy="646331"/>
          </a:xfrm>
          <a:prstGeom prst="rect">
            <a:avLst/>
          </a:prstGeom>
        </p:spPr>
        <p:txBody>
          <a:bodyPr wrap="square">
            <a:spAutoFit/>
          </a:bodyPr>
          <a:lstStyle/>
          <a:p>
            <a:pPr lvl="0" algn="ctr">
              <a:defRPr/>
            </a:pPr>
            <a:r>
              <a:rPr lang="es-ES" b="1" dirty="0"/>
              <a:t>NIVEL DE TRANSPARENCIA Y PUBLICIDAD EN LA CONTRATACIÓN ESTATAL</a:t>
            </a:r>
          </a:p>
        </p:txBody>
      </p:sp>
      <p:sp>
        <p:nvSpPr>
          <p:cNvPr id="55" name="1 Título"/>
          <p:cNvSpPr txBox="1">
            <a:spLocks/>
          </p:cNvSpPr>
          <p:nvPr/>
        </p:nvSpPr>
        <p:spPr>
          <a:xfrm>
            <a:off x="395536" y="267494"/>
            <a:ext cx="6275040" cy="56557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contratación </a:t>
            </a:r>
            <a:endParaRPr lang="es-CO" sz="2400" b="1" dirty="0">
              <a:solidFill>
                <a:srgbClr val="1F497D"/>
              </a:solidFill>
              <a:latin typeface="+mn-lt"/>
              <a:ea typeface="+mn-ea"/>
              <a:cs typeface="+mn-cs"/>
            </a:endParaRPr>
          </a:p>
        </p:txBody>
      </p:sp>
    </p:spTree>
    <p:extLst>
      <p:ext uri="{BB962C8B-B14F-4D97-AF65-F5344CB8AC3E}">
        <p14:creationId xmlns:p14="http://schemas.microsoft.com/office/powerpoint/2010/main" val="217347423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7">
            <a:extLst>
              <a:ext uri="{FF2B5EF4-FFF2-40B4-BE49-F238E27FC236}">
                <a16:creationId xmlns="" xmlns:a16="http://schemas.microsoft.com/office/drawing/2014/main" id="{2DFCAE48-A0BA-A543-B64F-593E02334D4E}"/>
              </a:ext>
            </a:extLst>
          </p:cNvPr>
          <p:cNvSpPr>
            <a:spLocks noChangeArrowheads="1"/>
          </p:cNvSpPr>
          <p:nvPr/>
        </p:nvSpPr>
        <p:spPr bwMode="auto">
          <a:xfrm>
            <a:off x="467544" y="1347614"/>
            <a:ext cx="1235250" cy="1962191"/>
          </a:xfrm>
          <a:prstGeom prst="round2SameRect">
            <a:avLst>
              <a:gd name="adj1" fmla="val 50000"/>
              <a:gd name="adj2" fmla="val 11490"/>
            </a:avLst>
          </a:prstGeom>
          <a:solidFill>
            <a:schemeClr val="accent4">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9" name="Freeform 8">
            <a:extLst>
              <a:ext uri="{FF2B5EF4-FFF2-40B4-BE49-F238E27FC236}">
                <a16:creationId xmlns="" xmlns:a16="http://schemas.microsoft.com/office/drawing/2014/main" id="{C3014C8C-413D-B74E-B1E0-539D5D33CF4B}"/>
              </a:ext>
            </a:extLst>
          </p:cNvPr>
          <p:cNvSpPr>
            <a:spLocks noChangeArrowheads="1"/>
          </p:cNvSpPr>
          <p:nvPr/>
        </p:nvSpPr>
        <p:spPr bwMode="auto">
          <a:xfrm>
            <a:off x="583274" y="2554207"/>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4">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0" name="Freeform 9">
            <a:extLst>
              <a:ext uri="{FF2B5EF4-FFF2-40B4-BE49-F238E27FC236}">
                <a16:creationId xmlns="" xmlns:a16="http://schemas.microsoft.com/office/drawing/2014/main" id="{6B8D09D5-33FD-7447-92EB-968BE8ECDD5E}"/>
              </a:ext>
            </a:extLst>
          </p:cNvPr>
          <p:cNvSpPr>
            <a:spLocks noChangeArrowheads="1"/>
          </p:cNvSpPr>
          <p:nvPr/>
        </p:nvSpPr>
        <p:spPr bwMode="auto">
          <a:xfrm>
            <a:off x="708453" y="2554207"/>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4"/>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6" name="Oval 35">
            <a:extLst>
              <a:ext uri="{FF2B5EF4-FFF2-40B4-BE49-F238E27FC236}">
                <a16:creationId xmlns="" xmlns:a16="http://schemas.microsoft.com/office/drawing/2014/main" id="{B62804FA-F10B-F342-A9AB-F4D986022617}"/>
              </a:ext>
            </a:extLst>
          </p:cNvPr>
          <p:cNvSpPr/>
          <p:nvPr/>
        </p:nvSpPr>
        <p:spPr>
          <a:xfrm>
            <a:off x="606266" y="1498136"/>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43" name="Freeform 154"/>
          <p:cNvSpPr>
            <a:spLocks noEditPoints="1"/>
          </p:cNvSpPr>
          <p:nvPr/>
        </p:nvSpPr>
        <p:spPr bwMode="auto">
          <a:xfrm>
            <a:off x="755576" y="1707654"/>
            <a:ext cx="648072" cy="504056"/>
          </a:xfrm>
          <a:custGeom>
            <a:avLst/>
            <a:gdLst>
              <a:gd name="T0" fmla="*/ 34 w 176"/>
              <a:gd name="T1" fmla="*/ 86 h 144"/>
              <a:gd name="T2" fmla="*/ 28 w 176"/>
              <a:gd name="T3" fmla="*/ 65 h 144"/>
              <a:gd name="T4" fmla="*/ 28 w 176"/>
              <a:gd name="T5" fmla="*/ 58 h 144"/>
              <a:gd name="T6" fmla="*/ 25 w 176"/>
              <a:gd name="T7" fmla="*/ 38 h 144"/>
              <a:gd name="T8" fmla="*/ 35 w 176"/>
              <a:gd name="T9" fmla="*/ 26 h 144"/>
              <a:gd name="T10" fmla="*/ 49 w 176"/>
              <a:gd name="T11" fmla="*/ 25 h 144"/>
              <a:gd name="T12" fmla="*/ 52 w 176"/>
              <a:gd name="T13" fmla="*/ 18 h 144"/>
              <a:gd name="T14" fmla="*/ 30 w 176"/>
              <a:gd name="T15" fmla="*/ 19 h 144"/>
              <a:gd name="T16" fmla="*/ 20 w 176"/>
              <a:gd name="T17" fmla="*/ 56 h 144"/>
              <a:gd name="T18" fmla="*/ 26 w 176"/>
              <a:gd name="T19" fmla="*/ 86 h 144"/>
              <a:gd name="T20" fmla="*/ 0 w 176"/>
              <a:gd name="T21" fmla="*/ 124 h 144"/>
              <a:gd name="T22" fmla="*/ 22 w 176"/>
              <a:gd name="T23" fmla="*/ 128 h 144"/>
              <a:gd name="T24" fmla="*/ 8 w 176"/>
              <a:gd name="T25" fmla="*/ 120 h 144"/>
              <a:gd name="T26" fmla="*/ 159 w 176"/>
              <a:gd name="T27" fmla="*/ 100 h 144"/>
              <a:gd name="T28" fmla="*/ 155 w 176"/>
              <a:gd name="T29" fmla="*/ 70 h 144"/>
              <a:gd name="T30" fmla="*/ 159 w 176"/>
              <a:gd name="T31" fmla="*/ 35 h 144"/>
              <a:gd name="T32" fmla="*/ 132 w 176"/>
              <a:gd name="T33" fmla="*/ 16 h 144"/>
              <a:gd name="T34" fmla="*/ 126 w 176"/>
              <a:gd name="T35" fmla="*/ 25 h 144"/>
              <a:gd name="T36" fmla="*/ 132 w 176"/>
              <a:gd name="T37" fmla="*/ 24 h 144"/>
              <a:gd name="T38" fmla="*/ 142 w 176"/>
              <a:gd name="T39" fmla="*/ 27 h 144"/>
              <a:gd name="T40" fmla="*/ 149 w 176"/>
              <a:gd name="T41" fmla="*/ 53 h 144"/>
              <a:gd name="T42" fmla="*/ 149 w 176"/>
              <a:gd name="T43" fmla="*/ 65 h 144"/>
              <a:gd name="T44" fmla="*/ 148 w 176"/>
              <a:gd name="T45" fmla="*/ 66 h 144"/>
              <a:gd name="T46" fmla="*/ 157 w 176"/>
              <a:gd name="T47" fmla="*/ 108 h 144"/>
              <a:gd name="T48" fmla="*/ 150 w 176"/>
              <a:gd name="T49" fmla="*/ 120 h 144"/>
              <a:gd name="T50" fmla="*/ 172 w 176"/>
              <a:gd name="T51" fmla="*/ 128 h 144"/>
              <a:gd name="T52" fmla="*/ 159 w 176"/>
              <a:gd name="T53" fmla="*/ 100 h 144"/>
              <a:gd name="T54" fmla="*/ 106 w 176"/>
              <a:gd name="T55" fmla="*/ 90 h 144"/>
              <a:gd name="T56" fmla="*/ 115 w 176"/>
              <a:gd name="T57" fmla="*/ 52 h 144"/>
              <a:gd name="T58" fmla="*/ 104 w 176"/>
              <a:gd name="T59" fmla="*/ 3 h 144"/>
              <a:gd name="T60" fmla="*/ 76 w 176"/>
              <a:gd name="T61" fmla="*/ 4 h 144"/>
              <a:gd name="T62" fmla="*/ 61 w 176"/>
              <a:gd name="T63" fmla="*/ 52 h 144"/>
              <a:gd name="T64" fmla="*/ 70 w 176"/>
              <a:gd name="T65" fmla="*/ 90 h 144"/>
              <a:gd name="T66" fmla="*/ 28 w 176"/>
              <a:gd name="T67" fmla="*/ 140 h 144"/>
              <a:gd name="T68" fmla="*/ 144 w 176"/>
              <a:gd name="T69" fmla="*/ 144 h 144"/>
              <a:gd name="T70" fmla="*/ 120 w 176"/>
              <a:gd name="T71" fmla="*/ 109 h 144"/>
              <a:gd name="T72" fmla="*/ 58 w 176"/>
              <a:gd name="T73" fmla="*/ 117 h 144"/>
              <a:gd name="T74" fmla="*/ 78 w 176"/>
              <a:gd name="T75" fmla="*/ 90 h 144"/>
              <a:gd name="T76" fmla="*/ 69 w 176"/>
              <a:gd name="T77" fmla="*/ 65 h 144"/>
              <a:gd name="T78" fmla="*/ 68 w 176"/>
              <a:gd name="T79" fmla="*/ 48 h 144"/>
              <a:gd name="T80" fmla="*/ 79 w 176"/>
              <a:gd name="T81" fmla="*/ 12 h 144"/>
              <a:gd name="T82" fmla="*/ 93 w 176"/>
              <a:gd name="T83" fmla="*/ 8 h 144"/>
              <a:gd name="T84" fmla="*/ 108 w 176"/>
              <a:gd name="T85" fmla="*/ 22 h 144"/>
              <a:gd name="T86" fmla="*/ 107 w 176"/>
              <a:gd name="T87" fmla="*/ 54 h 144"/>
              <a:gd name="T88" fmla="*/ 106 w 176"/>
              <a:gd name="T89" fmla="*/ 66 h 144"/>
              <a:gd name="T90" fmla="*/ 118 w 176"/>
              <a:gd name="T91" fmla="*/ 117 h 144"/>
              <a:gd name="T92" fmla="*/ 140 w 176"/>
              <a:gd name="T93"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44">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TextBox 50">
            <a:extLst>
              <a:ext uri="{FF2B5EF4-FFF2-40B4-BE49-F238E27FC236}">
                <a16:creationId xmlns="" xmlns:a16="http://schemas.microsoft.com/office/drawing/2014/main" id="{662905B5-389C-D046-A046-4628C70EAD8A}"/>
              </a:ext>
            </a:extLst>
          </p:cNvPr>
          <p:cNvSpPr txBox="1"/>
          <p:nvPr/>
        </p:nvSpPr>
        <p:spPr>
          <a:xfrm>
            <a:off x="889473" y="2644338"/>
            <a:ext cx="1196699" cy="680956"/>
          </a:xfrm>
          <a:prstGeom prst="rect">
            <a:avLst/>
          </a:prstGeom>
          <a:noFill/>
        </p:spPr>
        <p:txBody>
          <a:bodyPr wrap="none" lIns="34290" tIns="17145" rIns="34290" bIns="17145" rtlCol="0" anchor="b" anchorCtr="0">
            <a:spAutoFit/>
          </a:bodyPr>
          <a:lstStyle/>
          <a:p>
            <a:pPr algn="ctr"/>
            <a:r>
              <a:rPr lang="es-ES" sz="1400" b="1" dirty="0" smtClean="0">
                <a:solidFill>
                  <a:schemeClr val="bg1"/>
                </a:solidFill>
                <a:latin typeface="Poppins SemiBold" pitchFamily="2" charset="77"/>
                <a:ea typeface="League Spartan" charset="0"/>
                <a:cs typeface="Poppins SemiBold" pitchFamily="2" charset="77"/>
              </a:rPr>
              <a:t>Proceso</a:t>
            </a:r>
          </a:p>
          <a:p>
            <a:pPr algn="ctr"/>
            <a:r>
              <a:rPr lang="es-ES" sz="1400" b="1" dirty="0" smtClean="0">
                <a:solidFill>
                  <a:schemeClr val="bg1"/>
                </a:solidFill>
                <a:latin typeface="Poppins SemiBold" pitchFamily="2" charset="77"/>
                <a:ea typeface="League Spartan" charset="0"/>
                <a:cs typeface="Poppins SemiBold" pitchFamily="2" charset="77"/>
              </a:rPr>
              <a:t>Participación </a:t>
            </a:r>
          </a:p>
          <a:p>
            <a:pPr algn="ctr"/>
            <a:r>
              <a:rPr lang="es-ES" sz="1400" b="1" dirty="0" smtClean="0">
                <a:solidFill>
                  <a:schemeClr val="bg1"/>
                </a:solidFill>
                <a:latin typeface="Poppins SemiBold" pitchFamily="2" charset="77"/>
                <a:ea typeface="League Spartan" charset="0"/>
                <a:cs typeface="Poppins SemiBold" pitchFamily="2" charset="77"/>
              </a:rPr>
              <a:t>Ciudadana</a:t>
            </a:r>
          </a:p>
        </p:txBody>
      </p:sp>
      <p:sp>
        <p:nvSpPr>
          <p:cNvPr id="47" name="1 Título"/>
          <p:cNvSpPr txBox="1">
            <a:spLocks/>
          </p:cNvSpPr>
          <p:nvPr/>
        </p:nvSpPr>
        <p:spPr>
          <a:xfrm>
            <a:off x="395536" y="267494"/>
            <a:ext cx="6275040"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participación ciudadana </a:t>
            </a:r>
            <a:endParaRPr lang="es-CO" sz="2400" b="1" dirty="0">
              <a:solidFill>
                <a:srgbClr val="1F497D"/>
              </a:solidFill>
              <a:latin typeface="+mn-lt"/>
              <a:ea typeface="+mn-ea"/>
              <a:cs typeface="+mn-cs"/>
            </a:endParaRPr>
          </a:p>
        </p:txBody>
      </p:sp>
      <p:sp>
        <p:nvSpPr>
          <p:cNvPr id="50" name="Rectángulo 49"/>
          <p:cNvSpPr/>
          <p:nvPr/>
        </p:nvSpPr>
        <p:spPr>
          <a:xfrm>
            <a:off x="2555776" y="987574"/>
            <a:ext cx="6048672" cy="369332"/>
          </a:xfrm>
          <a:prstGeom prst="rect">
            <a:avLst/>
          </a:prstGeom>
        </p:spPr>
        <p:txBody>
          <a:bodyPr wrap="square">
            <a:spAutoFit/>
          </a:bodyPr>
          <a:lstStyle/>
          <a:p>
            <a:pPr lvl="0" algn="ctr">
              <a:defRPr/>
            </a:pPr>
            <a:r>
              <a:rPr lang="es-ES" b="1" dirty="0"/>
              <a:t>GESTION EN ATENCIÓN DE PETICIONES</a:t>
            </a:r>
          </a:p>
        </p:txBody>
      </p:sp>
      <p:sp>
        <p:nvSpPr>
          <p:cNvPr id="53" name="Rectángulo 52"/>
          <p:cNvSpPr/>
          <p:nvPr/>
        </p:nvSpPr>
        <p:spPr>
          <a:xfrm>
            <a:off x="2843808" y="1491630"/>
            <a:ext cx="5328592" cy="1323439"/>
          </a:xfrm>
          <a:prstGeom prst="rect">
            <a:avLst/>
          </a:prstGeom>
        </p:spPr>
        <p:txBody>
          <a:bodyPr wrap="square">
            <a:spAutoFit/>
          </a:bodyPr>
          <a:lstStyle/>
          <a:p>
            <a:pPr lvl="0" algn="ctr"/>
            <a:r>
              <a:rPr lang="es-ES" dirty="0"/>
              <a:t>Número acumulado de peticiones con respuesta de fondo  y trasladadas por competencia </a:t>
            </a:r>
          </a:p>
          <a:p>
            <a:pPr lvl="0" algn="ctr"/>
            <a:endParaRPr lang="es-ES" sz="800" dirty="0" smtClean="0"/>
          </a:p>
          <a:p>
            <a:pPr lvl="0" algn="ctr"/>
            <a:r>
              <a:rPr lang="es-ES" dirty="0"/>
              <a:t>Número total de peticiones recibidas para tramitar durante la vigencia</a:t>
            </a:r>
          </a:p>
        </p:txBody>
      </p:sp>
      <p:cxnSp>
        <p:nvCxnSpPr>
          <p:cNvPr id="54" name="Conector recto 53"/>
          <p:cNvCxnSpPr/>
          <p:nvPr/>
        </p:nvCxnSpPr>
        <p:spPr>
          <a:xfrm>
            <a:off x="2915816" y="2139702"/>
            <a:ext cx="504056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55" name="Igual 54"/>
          <p:cNvSpPr/>
          <p:nvPr/>
        </p:nvSpPr>
        <p:spPr>
          <a:xfrm>
            <a:off x="2555776" y="2067694"/>
            <a:ext cx="216024" cy="144016"/>
          </a:xfrm>
          <a:prstGeom prst="mathEqual">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60" name="Rectángulo 59"/>
          <p:cNvSpPr/>
          <p:nvPr/>
        </p:nvSpPr>
        <p:spPr>
          <a:xfrm>
            <a:off x="2843808" y="2931790"/>
            <a:ext cx="5832648" cy="1338828"/>
          </a:xfrm>
          <a:prstGeom prst="rect">
            <a:avLst/>
          </a:prstGeom>
        </p:spPr>
        <p:txBody>
          <a:bodyPr wrap="square">
            <a:spAutoFit/>
          </a:bodyPr>
          <a:lstStyle/>
          <a:p>
            <a:pPr lvl="0" algn="ctr"/>
            <a:r>
              <a:rPr lang="es-ES" dirty="0"/>
              <a:t>Número acumulado de peticiones con respuesta  de fondo y trasladadas por competencia dentro de los términos de ley </a:t>
            </a:r>
            <a:endParaRPr lang="es-ES" sz="800" dirty="0" smtClean="0"/>
          </a:p>
          <a:p>
            <a:pPr lvl="0" algn="ctr"/>
            <a:endParaRPr lang="es-ES" sz="900" dirty="0" smtClean="0"/>
          </a:p>
          <a:p>
            <a:pPr lvl="0" algn="ctr"/>
            <a:r>
              <a:rPr lang="es-ES" dirty="0" smtClean="0"/>
              <a:t>Número </a:t>
            </a:r>
            <a:r>
              <a:rPr lang="es-ES" dirty="0"/>
              <a:t>acumulado de peticiones con respuesta  de fondo y trasladadas por competencia</a:t>
            </a:r>
          </a:p>
        </p:txBody>
      </p:sp>
      <p:cxnSp>
        <p:nvCxnSpPr>
          <p:cNvPr id="61" name="Conector recto 60"/>
          <p:cNvCxnSpPr/>
          <p:nvPr/>
        </p:nvCxnSpPr>
        <p:spPr>
          <a:xfrm>
            <a:off x="2915816" y="3579862"/>
            <a:ext cx="5688632"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62" name="Igual 61"/>
          <p:cNvSpPr/>
          <p:nvPr/>
        </p:nvSpPr>
        <p:spPr>
          <a:xfrm>
            <a:off x="2555776" y="3507854"/>
            <a:ext cx="216024" cy="144016"/>
          </a:xfrm>
          <a:prstGeom prst="mathEqual">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9755136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7">
            <a:extLst>
              <a:ext uri="{FF2B5EF4-FFF2-40B4-BE49-F238E27FC236}">
                <a16:creationId xmlns="" xmlns:a16="http://schemas.microsoft.com/office/drawing/2014/main" id="{2DFCAE48-A0BA-A543-B64F-593E02334D4E}"/>
              </a:ext>
            </a:extLst>
          </p:cNvPr>
          <p:cNvSpPr>
            <a:spLocks noChangeArrowheads="1"/>
          </p:cNvSpPr>
          <p:nvPr/>
        </p:nvSpPr>
        <p:spPr bwMode="auto">
          <a:xfrm>
            <a:off x="467544" y="1347614"/>
            <a:ext cx="1235250" cy="1962191"/>
          </a:xfrm>
          <a:prstGeom prst="round2SameRect">
            <a:avLst>
              <a:gd name="adj1" fmla="val 50000"/>
              <a:gd name="adj2" fmla="val 11490"/>
            </a:avLst>
          </a:prstGeom>
          <a:solidFill>
            <a:schemeClr val="accent4">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9" name="Freeform 8">
            <a:extLst>
              <a:ext uri="{FF2B5EF4-FFF2-40B4-BE49-F238E27FC236}">
                <a16:creationId xmlns="" xmlns:a16="http://schemas.microsoft.com/office/drawing/2014/main" id="{C3014C8C-413D-B74E-B1E0-539D5D33CF4B}"/>
              </a:ext>
            </a:extLst>
          </p:cNvPr>
          <p:cNvSpPr>
            <a:spLocks noChangeArrowheads="1"/>
          </p:cNvSpPr>
          <p:nvPr/>
        </p:nvSpPr>
        <p:spPr bwMode="auto">
          <a:xfrm>
            <a:off x="583274" y="2554207"/>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4">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0" name="Freeform 9">
            <a:extLst>
              <a:ext uri="{FF2B5EF4-FFF2-40B4-BE49-F238E27FC236}">
                <a16:creationId xmlns="" xmlns:a16="http://schemas.microsoft.com/office/drawing/2014/main" id="{6B8D09D5-33FD-7447-92EB-968BE8ECDD5E}"/>
              </a:ext>
            </a:extLst>
          </p:cNvPr>
          <p:cNvSpPr>
            <a:spLocks noChangeArrowheads="1"/>
          </p:cNvSpPr>
          <p:nvPr/>
        </p:nvSpPr>
        <p:spPr bwMode="auto">
          <a:xfrm>
            <a:off x="708453" y="2554207"/>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4"/>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6" name="Oval 35">
            <a:extLst>
              <a:ext uri="{FF2B5EF4-FFF2-40B4-BE49-F238E27FC236}">
                <a16:creationId xmlns="" xmlns:a16="http://schemas.microsoft.com/office/drawing/2014/main" id="{B62804FA-F10B-F342-A9AB-F4D986022617}"/>
              </a:ext>
            </a:extLst>
          </p:cNvPr>
          <p:cNvSpPr/>
          <p:nvPr/>
        </p:nvSpPr>
        <p:spPr>
          <a:xfrm>
            <a:off x="606266" y="1498136"/>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43" name="Freeform 154"/>
          <p:cNvSpPr>
            <a:spLocks noEditPoints="1"/>
          </p:cNvSpPr>
          <p:nvPr/>
        </p:nvSpPr>
        <p:spPr bwMode="auto">
          <a:xfrm>
            <a:off x="755576" y="1707654"/>
            <a:ext cx="648072" cy="504056"/>
          </a:xfrm>
          <a:custGeom>
            <a:avLst/>
            <a:gdLst>
              <a:gd name="T0" fmla="*/ 34 w 176"/>
              <a:gd name="T1" fmla="*/ 86 h 144"/>
              <a:gd name="T2" fmla="*/ 28 w 176"/>
              <a:gd name="T3" fmla="*/ 65 h 144"/>
              <a:gd name="T4" fmla="*/ 28 w 176"/>
              <a:gd name="T5" fmla="*/ 58 h 144"/>
              <a:gd name="T6" fmla="*/ 25 w 176"/>
              <a:gd name="T7" fmla="*/ 38 h 144"/>
              <a:gd name="T8" fmla="*/ 35 w 176"/>
              <a:gd name="T9" fmla="*/ 26 h 144"/>
              <a:gd name="T10" fmla="*/ 49 w 176"/>
              <a:gd name="T11" fmla="*/ 25 h 144"/>
              <a:gd name="T12" fmla="*/ 52 w 176"/>
              <a:gd name="T13" fmla="*/ 18 h 144"/>
              <a:gd name="T14" fmla="*/ 30 w 176"/>
              <a:gd name="T15" fmla="*/ 19 h 144"/>
              <a:gd name="T16" fmla="*/ 20 w 176"/>
              <a:gd name="T17" fmla="*/ 56 h 144"/>
              <a:gd name="T18" fmla="*/ 26 w 176"/>
              <a:gd name="T19" fmla="*/ 86 h 144"/>
              <a:gd name="T20" fmla="*/ 0 w 176"/>
              <a:gd name="T21" fmla="*/ 124 h 144"/>
              <a:gd name="T22" fmla="*/ 22 w 176"/>
              <a:gd name="T23" fmla="*/ 128 h 144"/>
              <a:gd name="T24" fmla="*/ 8 w 176"/>
              <a:gd name="T25" fmla="*/ 120 h 144"/>
              <a:gd name="T26" fmla="*/ 159 w 176"/>
              <a:gd name="T27" fmla="*/ 100 h 144"/>
              <a:gd name="T28" fmla="*/ 155 w 176"/>
              <a:gd name="T29" fmla="*/ 70 h 144"/>
              <a:gd name="T30" fmla="*/ 159 w 176"/>
              <a:gd name="T31" fmla="*/ 35 h 144"/>
              <a:gd name="T32" fmla="*/ 132 w 176"/>
              <a:gd name="T33" fmla="*/ 16 h 144"/>
              <a:gd name="T34" fmla="*/ 126 w 176"/>
              <a:gd name="T35" fmla="*/ 25 h 144"/>
              <a:gd name="T36" fmla="*/ 132 w 176"/>
              <a:gd name="T37" fmla="*/ 24 h 144"/>
              <a:gd name="T38" fmla="*/ 142 w 176"/>
              <a:gd name="T39" fmla="*/ 27 h 144"/>
              <a:gd name="T40" fmla="*/ 149 w 176"/>
              <a:gd name="T41" fmla="*/ 53 h 144"/>
              <a:gd name="T42" fmla="*/ 149 w 176"/>
              <a:gd name="T43" fmla="*/ 65 h 144"/>
              <a:gd name="T44" fmla="*/ 148 w 176"/>
              <a:gd name="T45" fmla="*/ 66 h 144"/>
              <a:gd name="T46" fmla="*/ 157 w 176"/>
              <a:gd name="T47" fmla="*/ 108 h 144"/>
              <a:gd name="T48" fmla="*/ 150 w 176"/>
              <a:gd name="T49" fmla="*/ 120 h 144"/>
              <a:gd name="T50" fmla="*/ 172 w 176"/>
              <a:gd name="T51" fmla="*/ 128 h 144"/>
              <a:gd name="T52" fmla="*/ 159 w 176"/>
              <a:gd name="T53" fmla="*/ 100 h 144"/>
              <a:gd name="T54" fmla="*/ 106 w 176"/>
              <a:gd name="T55" fmla="*/ 90 h 144"/>
              <a:gd name="T56" fmla="*/ 115 w 176"/>
              <a:gd name="T57" fmla="*/ 52 h 144"/>
              <a:gd name="T58" fmla="*/ 104 w 176"/>
              <a:gd name="T59" fmla="*/ 3 h 144"/>
              <a:gd name="T60" fmla="*/ 76 w 176"/>
              <a:gd name="T61" fmla="*/ 4 h 144"/>
              <a:gd name="T62" fmla="*/ 61 w 176"/>
              <a:gd name="T63" fmla="*/ 52 h 144"/>
              <a:gd name="T64" fmla="*/ 70 w 176"/>
              <a:gd name="T65" fmla="*/ 90 h 144"/>
              <a:gd name="T66" fmla="*/ 28 w 176"/>
              <a:gd name="T67" fmla="*/ 140 h 144"/>
              <a:gd name="T68" fmla="*/ 144 w 176"/>
              <a:gd name="T69" fmla="*/ 144 h 144"/>
              <a:gd name="T70" fmla="*/ 120 w 176"/>
              <a:gd name="T71" fmla="*/ 109 h 144"/>
              <a:gd name="T72" fmla="*/ 58 w 176"/>
              <a:gd name="T73" fmla="*/ 117 h 144"/>
              <a:gd name="T74" fmla="*/ 78 w 176"/>
              <a:gd name="T75" fmla="*/ 90 h 144"/>
              <a:gd name="T76" fmla="*/ 69 w 176"/>
              <a:gd name="T77" fmla="*/ 65 h 144"/>
              <a:gd name="T78" fmla="*/ 68 w 176"/>
              <a:gd name="T79" fmla="*/ 48 h 144"/>
              <a:gd name="T80" fmla="*/ 79 w 176"/>
              <a:gd name="T81" fmla="*/ 12 h 144"/>
              <a:gd name="T82" fmla="*/ 93 w 176"/>
              <a:gd name="T83" fmla="*/ 8 h 144"/>
              <a:gd name="T84" fmla="*/ 108 w 176"/>
              <a:gd name="T85" fmla="*/ 22 h 144"/>
              <a:gd name="T86" fmla="*/ 107 w 176"/>
              <a:gd name="T87" fmla="*/ 54 h 144"/>
              <a:gd name="T88" fmla="*/ 106 w 176"/>
              <a:gd name="T89" fmla="*/ 66 h 144"/>
              <a:gd name="T90" fmla="*/ 118 w 176"/>
              <a:gd name="T91" fmla="*/ 117 h 144"/>
              <a:gd name="T92" fmla="*/ 140 w 176"/>
              <a:gd name="T93"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44">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TextBox 50">
            <a:extLst>
              <a:ext uri="{FF2B5EF4-FFF2-40B4-BE49-F238E27FC236}">
                <a16:creationId xmlns="" xmlns:a16="http://schemas.microsoft.com/office/drawing/2014/main" id="{662905B5-389C-D046-A046-4628C70EAD8A}"/>
              </a:ext>
            </a:extLst>
          </p:cNvPr>
          <p:cNvSpPr txBox="1"/>
          <p:nvPr/>
        </p:nvSpPr>
        <p:spPr>
          <a:xfrm>
            <a:off x="889473" y="2644338"/>
            <a:ext cx="1196699" cy="680956"/>
          </a:xfrm>
          <a:prstGeom prst="rect">
            <a:avLst/>
          </a:prstGeom>
          <a:noFill/>
        </p:spPr>
        <p:txBody>
          <a:bodyPr wrap="none" lIns="34290" tIns="17145" rIns="34290" bIns="17145" rtlCol="0" anchor="b" anchorCtr="0">
            <a:spAutoFit/>
          </a:bodyPr>
          <a:lstStyle/>
          <a:p>
            <a:pPr algn="ctr"/>
            <a:r>
              <a:rPr lang="es-ES" sz="1400" b="1" dirty="0" smtClean="0">
                <a:solidFill>
                  <a:schemeClr val="bg1"/>
                </a:solidFill>
                <a:latin typeface="Poppins SemiBold" pitchFamily="2" charset="77"/>
                <a:ea typeface="League Spartan" charset="0"/>
                <a:cs typeface="Poppins SemiBold" pitchFamily="2" charset="77"/>
              </a:rPr>
              <a:t>Proceso</a:t>
            </a:r>
          </a:p>
          <a:p>
            <a:pPr algn="ctr"/>
            <a:r>
              <a:rPr lang="es-ES" sz="1400" b="1" dirty="0" smtClean="0">
                <a:solidFill>
                  <a:schemeClr val="bg1"/>
                </a:solidFill>
                <a:latin typeface="Poppins SemiBold" pitchFamily="2" charset="77"/>
                <a:ea typeface="League Spartan" charset="0"/>
                <a:cs typeface="Poppins SemiBold" pitchFamily="2" charset="77"/>
              </a:rPr>
              <a:t>Participación </a:t>
            </a:r>
          </a:p>
          <a:p>
            <a:pPr algn="ctr"/>
            <a:r>
              <a:rPr lang="es-ES" sz="1400" b="1" dirty="0" smtClean="0">
                <a:solidFill>
                  <a:schemeClr val="bg1"/>
                </a:solidFill>
                <a:latin typeface="Poppins SemiBold" pitchFamily="2" charset="77"/>
                <a:ea typeface="League Spartan" charset="0"/>
                <a:cs typeface="Poppins SemiBold" pitchFamily="2" charset="77"/>
              </a:rPr>
              <a:t>Ciudadana</a:t>
            </a:r>
          </a:p>
        </p:txBody>
      </p:sp>
      <p:sp>
        <p:nvSpPr>
          <p:cNvPr id="47" name="1 Título"/>
          <p:cNvSpPr txBox="1">
            <a:spLocks/>
          </p:cNvSpPr>
          <p:nvPr/>
        </p:nvSpPr>
        <p:spPr>
          <a:xfrm>
            <a:off x="395536" y="267494"/>
            <a:ext cx="6275040"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participación ciudadana </a:t>
            </a:r>
            <a:endParaRPr lang="es-CO" sz="2400" b="1" dirty="0">
              <a:solidFill>
                <a:srgbClr val="1F497D"/>
              </a:solidFill>
              <a:latin typeface="+mn-lt"/>
              <a:ea typeface="+mn-ea"/>
              <a:cs typeface="+mn-cs"/>
            </a:endParaRPr>
          </a:p>
        </p:txBody>
      </p:sp>
      <p:sp>
        <p:nvSpPr>
          <p:cNvPr id="50" name="Rectángulo 49"/>
          <p:cNvSpPr/>
          <p:nvPr/>
        </p:nvSpPr>
        <p:spPr>
          <a:xfrm>
            <a:off x="2555776" y="1635646"/>
            <a:ext cx="5400600" cy="400110"/>
          </a:xfrm>
          <a:prstGeom prst="rect">
            <a:avLst/>
          </a:prstGeom>
        </p:spPr>
        <p:txBody>
          <a:bodyPr wrap="square">
            <a:spAutoFit/>
          </a:bodyPr>
          <a:lstStyle/>
          <a:p>
            <a:pPr lvl="0" algn="ctr">
              <a:defRPr/>
            </a:pPr>
            <a:r>
              <a:rPr lang="es-ES" sz="2000" b="1" dirty="0"/>
              <a:t>GESTION EN PROMOCIÓN CIUDADANA</a:t>
            </a:r>
          </a:p>
        </p:txBody>
      </p:sp>
      <p:sp>
        <p:nvSpPr>
          <p:cNvPr id="53" name="Rectángulo 52"/>
          <p:cNvSpPr/>
          <p:nvPr/>
        </p:nvSpPr>
        <p:spPr>
          <a:xfrm>
            <a:off x="2843808" y="1851670"/>
            <a:ext cx="5328592" cy="1154162"/>
          </a:xfrm>
          <a:prstGeom prst="rect">
            <a:avLst/>
          </a:prstGeom>
        </p:spPr>
        <p:txBody>
          <a:bodyPr wrap="square">
            <a:spAutoFit/>
          </a:bodyPr>
          <a:lstStyle/>
          <a:p>
            <a:pPr lvl="0" algn="ctr"/>
            <a:endParaRPr lang="es-ES" sz="2000" dirty="0" smtClean="0"/>
          </a:p>
          <a:p>
            <a:pPr lvl="0" algn="ctr"/>
            <a:r>
              <a:rPr lang="es-ES" sz="2000" dirty="0" smtClean="0"/>
              <a:t>Número </a:t>
            </a:r>
            <a:r>
              <a:rPr lang="es-ES" sz="2000" dirty="0"/>
              <a:t>de actividades de promoción  cumplidas </a:t>
            </a:r>
            <a:endParaRPr lang="es-ES" sz="900" dirty="0" smtClean="0"/>
          </a:p>
          <a:p>
            <a:pPr lvl="0" algn="ctr"/>
            <a:endParaRPr lang="es-CO" sz="900" dirty="0" smtClean="0"/>
          </a:p>
          <a:p>
            <a:pPr lvl="0" algn="ctr"/>
            <a:r>
              <a:rPr lang="es-CO" sz="2000" dirty="0" smtClean="0"/>
              <a:t>Número </a:t>
            </a:r>
            <a:r>
              <a:rPr lang="es-CO" sz="2000" dirty="0"/>
              <a:t>de actividades de promoción </a:t>
            </a:r>
            <a:endParaRPr lang="es-ES" sz="2000" dirty="0"/>
          </a:p>
        </p:txBody>
      </p:sp>
      <p:cxnSp>
        <p:nvCxnSpPr>
          <p:cNvPr id="54" name="Conector recto 53"/>
          <p:cNvCxnSpPr/>
          <p:nvPr/>
        </p:nvCxnSpPr>
        <p:spPr>
          <a:xfrm>
            <a:off x="2915816" y="2571750"/>
            <a:ext cx="504056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55" name="Igual 54"/>
          <p:cNvSpPr/>
          <p:nvPr/>
        </p:nvSpPr>
        <p:spPr>
          <a:xfrm>
            <a:off x="2555776" y="2499742"/>
            <a:ext cx="216024" cy="216024"/>
          </a:xfrm>
          <a:prstGeom prst="mathEqual">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000">
              <a:solidFill>
                <a:schemeClr val="tx1"/>
              </a:solidFill>
            </a:endParaRPr>
          </a:p>
        </p:txBody>
      </p:sp>
    </p:spTree>
    <p:extLst>
      <p:ext uri="{BB962C8B-B14F-4D97-AF65-F5344CB8AC3E}">
        <p14:creationId xmlns:p14="http://schemas.microsoft.com/office/powerpoint/2010/main" val="24318241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
            <a:extLst>
              <a:ext uri="{FF2B5EF4-FFF2-40B4-BE49-F238E27FC236}">
                <a16:creationId xmlns="" xmlns:a16="http://schemas.microsoft.com/office/drawing/2014/main" id="{22B7EA4F-CA4E-A043-AEC7-D1BF37B4CF1C}"/>
              </a:ext>
            </a:extLst>
          </p:cNvPr>
          <p:cNvSpPr>
            <a:spLocks noChangeArrowheads="1"/>
          </p:cNvSpPr>
          <p:nvPr/>
        </p:nvSpPr>
        <p:spPr bwMode="auto">
          <a:xfrm>
            <a:off x="442659" y="1365157"/>
            <a:ext cx="1235250" cy="1962191"/>
          </a:xfrm>
          <a:prstGeom prst="round2SameRect">
            <a:avLst>
              <a:gd name="adj1" fmla="val 50000"/>
              <a:gd name="adj2" fmla="val 11490"/>
            </a:avLst>
          </a:prstGeom>
          <a:solidFill>
            <a:schemeClr val="accent2">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1" name="Freeform 8">
            <a:extLst>
              <a:ext uri="{FF2B5EF4-FFF2-40B4-BE49-F238E27FC236}">
                <a16:creationId xmlns="" xmlns:a16="http://schemas.microsoft.com/office/drawing/2014/main" id="{6E92BD23-0891-CB41-A45C-44DE770BAC20}"/>
              </a:ext>
            </a:extLst>
          </p:cNvPr>
          <p:cNvSpPr>
            <a:spLocks noChangeArrowheads="1"/>
          </p:cNvSpPr>
          <p:nvPr/>
        </p:nvSpPr>
        <p:spPr bwMode="auto">
          <a:xfrm>
            <a:off x="558389" y="2571750"/>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2">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2" name="Freeform 9">
            <a:extLst>
              <a:ext uri="{FF2B5EF4-FFF2-40B4-BE49-F238E27FC236}">
                <a16:creationId xmlns="" xmlns:a16="http://schemas.microsoft.com/office/drawing/2014/main" id="{E2F1DBD1-A357-354B-A314-9CBE6C4F615A}"/>
              </a:ext>
            </a:extLst>
          </p:cNvPr>
          <p:cNvSpPr>
            <a:spLocks noChangeArrowheads="1"/>
          </p:cNvSpPr>
          <p:nvPr/>
        </p:nvSpPr>
        <p:spPr bwMode="auto">
          <a:xfrm>
            <a:off x="683568" y="2571750"/>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2"/>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4" name="Oval 33">
            <a:extLst>
              <a:ext uri="{FF2B5EF4-FFF2-40B4-BE49-F238E27FC236}">
                <a16:creationId xmlns="" xmlns:a16="http://schemas.microsoft.com/office/drawing/2014/main" id="{0530D76D-95A6-0E4E-90C5-31CB91A1BD56}"/>
              </a:ext>
            </a:extLst>
          </p:cNvPr>
          <p:cNvSpPr/>
          <p:nvPr/>
        </p:nvSpPr>
        <p:spPr>
          <a:xfrm>
            <a:off x="581380" y="1515679"/>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43" name="1 Título"/>
          <p:cNvSpPr txBox="1">
            <a:spLocks/>
          </p:cNvSpPr>
          <p:nvPr/>
        </p:nvSpPr>
        <p:spPr>
          <a:xfrm>
            <a:off x="395536" y="267494"/>
            <a:ext cx="6275040" cy="56557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auditor </a:t>
            </a:r>
            <a:endParaRPr lang="es-CO" sz="2400" b="1" dirty="0">
              <a:solidFill>
                <a:srgbClr val="1F497D"/>
              </a:solidFill>
              <a:latin typeface="+mn-lt"/>
              <a:ea typeface="+mn-ea"/>
              <a:cs typeface="+mn-cs"/>
            </a:endParaRPr>
          </a:p>
        </p:txBody>
      </p:sp>
      <p:sp>
        <p:nvSpPr>
          <p:cNvPr id="47" name="TextBox 50">
            <a:extLst>
              <a:ext uri="{FF2B5EF4-FFF2-40B4-BE49-F238E27FC236}">
                <a16:creationId xmlns="" xmlns:a16="http://schemas.microsoft.com/office/drawing/2014/main" id="{662905B5-389C-D046-A046-4628C70EAD8A}"/>
              </a:ext>
            </a:extLst>
          </p:cNvPr>
          <p:cNvSpPr txBox="1"/>
          <p:nvPr/>
        </p:nvSpPr>
        <p:spPr>
          <a:xfrm>
            <a:off x="899592" y="2980788"/>
            <a:ext cx="1080120" cy="527067"/>
          </a:xfrm>
          <a:prstGeom prst="rect">
            <a:avLst/>
          </a:prstGeom>
          <a:noFill/>
        </p:spPr>
        <p:txBody>
          <a:bodyPr wrap="square" lIns="34290" tIns="17145" rIns="34290" bIns="17145" rtlCol="0" anchor="b" anchorCtr="0">
            <a:spAutoFit/>
          </a:bodyPr>
          <a:lstStyle/>
          <a:p>
            <a:pPr algn="ctr"/>
            <a:r>
              <a:rPr lang="es-ES" sz="1600" b="1" dirty="0" smtClean="0">
                <a:solidFill>
                  <a:schemeClr val="bg1"/>
                </a:solidFill>
                <a:latin typeface="Poppins SemiBold" pitchFamily="2" charset="77"/>
                <a:ea typeface="League Spartan" charset="0"/>
                <a:cs typeface="Poppins SemiBold" pitchFamily="2" charset="77"/>
              </a:rPr>
              <a:t>Proceso</a:t>
            </a:r>
          </a:p>
          <a:p>
            <a:pPr algn="ctr"/>
            <a:r>
              <a:rPr lang="es-ES" sz="1600" b="1" dirty="0" smtClean="0">
                <a:solidFill>
                  <a:schemeClr val="bg1"/>
                </a:solidFill>
                <a:latin typeface="Poppins SemiBold" pitchFamily="2" charset="77"/>
                <a:ea typeface="League Spartan" charset="0"/>
                <a:cs typeface="Poppins SemiBold" pitchFamily="2" charset="77"/>
              </a:rPr>
              <a:t>Auditor</a:t>
            </a:r>
          </a:p>
        </p:txBody>
      </p:sp>
      <p:sp>
        <p:nvSpPr>
          <p:cNvPr id="2" name="Rectángulo 1"/>
          <p:cNvSpPr/>
          <p:nvPr/>
        </p:nvSpPr>
        <p:spPr>
          <a:xfrm>
            <a:off x="2555776" y="987574"/>
            <a:ext cx="5904656" cy="369332"/>
          </a:xfrm>
          <a:prstGeom prst="rect">
            <a:avLst/>
          </a:prstGeom>
        </p:spPr>
        <p:txBody>
          <a:bodyPr wrap="square">
            <a:spAutoFit/>
          </a:bodyPr>
          <a:lstStyle/>
          <a:p>
            <a:pPr lvl="0" algn="ctr">
              <a:defRPr/>
            </a:pPr>
            <a:r>
              <a:rPr lang="es-ES" b="1" dirty="0" smtClean="0"/>
              <a:t>COBERTURA DEL PROCESO AUDITOR</a:t>
            </a:r>
            <a:endParaRPr lang="es-ES" b="1" dirty="0"/>
          </a:p>
        </p:txBody>
      </p:sp>
      <p:sp>
        <p:nvSpPr>
          <p:cNvPr id="3" name="Rectángulo 2"/>
          <p:cNvSpPr/>
          <p:nvPr/>
        </p:nvSpPr>
        <p:spPr>
          <a:xfrm>
            <a:off x="2843808" y="1131590"/>
            <a:ext cx="5688632" cy="923330"/>
          </a:xfrm>
          <a:prstGeom prst="rect">
            <a:avLst/>
          </a:prstGeom>
        </p:spPr>
        <p:txBody>
          <a:bodyPr wrap="square">
            <a:spAutoFit/>
          </a:bodyPr>
          <a:lstStyle/>
          <a:p>
            <a:pPr lvl="0" algn="ctr"/>
            <a:endParaRPr lang="es-ES" dirty="0" smtClean="0"/>
          </a:p>
          <a:p>
            <a:pPr lvl="0" algn="ctr"/>
            <a:r>
              <a:rPr lang="es-ES" dirty="0" smtClean="0"/>
              <a:t>Número </a:t>
            </a:r>
            <a:r>
              <a:rPr lang="es-ES" dirty="0"/>
              <a:t>acumulado de sujetos y puntos auditados </a:t>
            </a:r>
            <a:endParaRPr lang="es-ES" sz="800" dirty="0" smtClean="0"/>
          </a:p>
          <a:p>
            <a:pPr lvl="0" algn="ctr"/>
            <a:r>
              <a:rPr lang="es-ES" dirty="0"/>
              <a:t>Número total de sujetos y puntos de vigilancia y control</a:t>
            </a:r>
          </a:p>
        </p:txBody>
      </p:sp>
      <p:cxnSp>
        <p:nvCxnSpPr>
          <p:cNvPr id="5" name="Conector recto 4"/>
          <p:cNvCxnSpPr/>
          <p:nvPr/>
        </p:nvCxnSpPr>
        <p:spPr>
          <a:xfrm>
            <a:off x="2843808" y="1707654"/>
            <a:ext cx="561662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6" name="Igual 5"/>
          <p:cNvSpPr/>
          <p:nvPr/>
        </p:nvSpPr>
        <p:spPr>
          <a:xfrm>
            <a:off x="2555776" y="1635646"/>
            <a:ext cx="216024" cy="144016"/>
          </a:xfrm>
          <a:prstGeom prst="mathEqual">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53" name="Rectángulo 52"/>
          <p:cNvSpPr/>
          <p:nvPr/>
        </p:nvSpPr>
        <p:spPr>
          <a:xfrm>
            <a:off x="2843808" y="2211710"/>
            <a:ext cx="5616624" cy="646331"/>
          </a:xfrm>
          <a:prstGeom prst="rect">
            <a:avLst/>
          </a:prstGeom>
        </p:spPr>
        <p:txBody>
          <a:bodyPr wrap="square">
            <a:spAutoFit/>
          </a:bodyPr>
          <a:lstStyle/>
          <a:p>
            <a:pPr lvl="0" algn="ctr"/>
            <a:r>
              <a:rPr lang="es-ES" dirty="0"/>
              <a:t>Valor del presupuesto público auditado </a:t>
            </a:r>
            <a:endParaRPr lang="es-ES" sz="800" dirty="0" smtClean="0"/>
          </a:p>
          <a:p>
            <a:pPr lvl="0" algn="ctr"/>
            <a:r>
              <a:rPr lang="es-ES" dirty="0"/>
              <a:t>Valor total del presupuesto público a  vigilar</a:t>
            </a:r>
          </a:p>
        </p:txBody>
      </p:sp>
      <p:cxnSp>
        <p:nvCxnSpPr>
          <p:cNvPr id="54" name="Conector recto 53"/>
          <p:cNvCxnSpPr/>
          <p:nvPr/>
        </p:nvCxnSpPr>
        <p:spPr>
          <a:xfrm>
            <a:off x="2843808" y="2571750"/>
            <a:ext cx="561662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55" name="Igual 54"/>
          <p:cNvSpPr/>
          <p:nvPr/>
        </p:nvSpPr>
        <p:spPr>
          <a:xfrm>
            <a:off x="2555776" y="2499742"/>
            <a:ext cx="216024" cy="144016"/>
          </a:xfrm>
          <a:prstGeom prst="mathEqual">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17" name="Freeform 150"/>
          <p:cNvSpPr>
            <a:spLocks noEditPoints="1"/>
          </p:cNvSpPr>
          <p:nvPr/>
        </p:nvSpPr>
        <p:spPr bwMode="auto">
          <a:xfrm>
            <a:off x="827584" y="1779662"/>
            <a:ext cx="504056" cy="504056"/>
          </a:xfrm>
          <a:custGeom>
            <a:avLst/>
            <a:gdLst>
              <a:gd name="T0" fmla="*/ 138 w 176"/>
              <a:gd name="T1" fmla="*/ 133 h 176"/>
              <a:gd name="T2" fmla="*/ 152 w 176"/>
              <a:gd name="T3" fmla="*/ 96 h 176"/>
              <a:gd name="T4" fmla="*/ 96 w 176"/>
              <a:gd name="T5" fmla="*/ 40 h 176"/>
              <a:gd name="T6" fmla="*/ 40 w 176"/>
              <a:gd name="T7" fmla="*/ 96 h 176"/>
              <a:gd name="T8" fmla="*/ 96 w 176"/>
              <a:gd name="T9" fmla="*/ 152 h 176"/>
              <a:gd name="T10" fmla="*/ 133 w 176"/>
              <a:gd name="T11" fmla="*/ 138 h 176"/>
              <a:gd name="T12" fmla="*/ 138 w 176"/>
              <a:gd name="T13" fmla="*/ 144 h 176"/>
              <a:gd name="T14" fmla="*/ 138 w 176"/>
              <a:gd name="T15" fmla="*/ 144 h 176"/>
              <a:gd name="T16" fmla="*/ 138 w 176"/>
              <a:gd name="T17" fmla="*/ 144 h 176"/>
              <a:gd name="T18" fmla="*/ 169 w 176"/>
              <a:gd name="T19" fmla="*/ 175 h 176"/>
              <a:gd name="T20" fmla="*/ 172 w 176"/>
              <a:gd name="T21" fmla="*/ 176 h 176"/>
              <a:gd name="T22" fmla="*/ 176 w 176"/>
              <a:gd name="T23" fmla="*/ 172 h 176"/>
              <a:gd name="T24" fmla="*/ 175 w 176"/>
              <a:gd name="T25" fmla="*/ 169 h 176"/>
              <a:gd name="T26" fmla="*/ 138 w 176"/>
              <a:gd name="T27" fmla="*/ 133 h 176"/>
              <a:gd name="T28" fmla="*/ 96 w 176"/>
              <a:gd name="T29" fmla="*/ 144 h 176"/>
              <a:gd name="T30" fmla="*/ 48 w 176"/>
              <a:gd name="T31" fmla="*/ 96 h 176"/>
              <a:gd name="T32" fmla="*/ 96 w 176"/>
              <a:gd name="T33" fmla="*/ 48 h 176"/>
              <a:gd name="T34" fmla="*/ 144 w 176"/>
              <a:gd name="T35" fmla="*/ 96 h 176"/>
              <a:gd name="T36" fmla="*/ 96 w 176"/>
              <a:gd name="T37" fmla="*/ 144 h 176"/>
              <a:gd name="T38" fmla="*/ 160 w 176"/>
              <a:gd name="T39" fmla="*/ 16 h 176"/>
              <a:gd name="T40" fmla="*/ 88 w 176"/>
              <a:gd name="T41" fmla="*/ 16 h 176"/>
              <a:gd name="T42" fmla="*/ 56 w 176"/>
              <a:gd name="T43" fmla="*/ 0 h 176"/>
              <a:gd name="T44" fmla="*/ 16 w 176"/>
              <a:gd name="T45" fmla="*/ 0 h 176"/>
              <a:gd name="T46" fmla="*/ 0 w 176"/>
              <a:gd name="T47" fmla="*/ 16 h 176"/>
              <a:gd name="T48" fmla="*/ 0 w 176"/>
              <a:gd name="T49" fmla="*/ 128 h 176"/>
              <a:gd name="T50" fmla="*/ 16 w 176"/>
              <a:gd name="T51" fmla="*/ 144 h 176"/>
              <a:gd name="T52" fmla="*/ 54 w 176"/>
              <a:gd name="T53" fmla="*/ 144 h 176"/>
              <a:gd name="T54" fmla="*/ 46 w 176"/>
              <a:gd name="T55" fmla="*/ 136 h 176"/>
              <a:gd name="T56" fmla="*/ 16 w 176"/>
              <a:gd name="T57" fmla="*/ 136 h 176"/>
              <a:gd name="T58" fmla="*/ 8 w 176"/>
              <a:gd name="T59" fmla="*/ 128 h 176"/>
              <a:gd name="T60" fmla="*/ 8 w 176"/>
              <a:gd name="T61" fmla="*/ 48 h 176"/>
              <a:gd name="T62" fmla="*/ 54 w 176"/>
              <a:gd name="T63" fmla="*/ 48 h 176"/>
              <a:gd name="T64" fmla="*/ 65 w 176"/>
              <a:gd name="T65" fmla="*/ 40 h 176"/>
              <a:gd name="T66" fmla="*/ 8 w 176"/>
              <a:gd name="T67" fmla="*/ 40 h 176"/>
              <a:gd name="T68" fmla="*/ 8 w 176"/>
              <a:gd name="T69" fmla="*/ 16 h 176"/>
              <a:gd name="T70" fmla="*/ 16 w 176"/>
              <a:gd name="T71" fmla="*/ 8 h 176"/>
              <a:gd name="T72" fmla="*/ 56 w 176"/>
              <a:gd name="T73" fmla="*/ 8 h 176"/>
              <a:gd name="T74" fmla="*/ 88 w 176"/>
              <a:gd name="T75" fmla="*/ 24 h 176"/>
              <a:gd name="T76" fmla="*/ 160 w 176"/>
              <a:gd name="T77" fmla="*/ 24 h 176"/>
              <a:gd name="T78" fmla="*/ 168 w 176"/>
              <a:gd name="T79" fmla="*/ 32 h 176"/>
              <a:gd name="T80" fmla="*/ 168 w 176"/>
              <a:gd name="T81" fmla="*/ 40 h 176"/>
              <a:gd name="T82" fmla="*/ 127 w 176"/>
              <a:gd name="T83" fmla="*/ 40 h 176"/>
              <a:gd name="T84" fmla="*/ 138 w 176"/>
              <a:gd name="T85" fmla="*/ 48 h 176"/>
              <a:gd name="T86" fmla="*/ 168 w 176"/>
              <a:gd name="T87" fmla="*/ 48 h 176"/>
              <a:gd name="T88" fmla="*/ 168 w 176"/>
              <a:gd name="T89" fmla="*/ 128 h 176"/>
              <a:gd name="T90" fmla="*/ 160 w 176"/>
              <a:gd name="T91" fmla="*/ 136 h 176"/>
              <a:gd name="T92" fmla="*/ 153 w 176"/>
              <a:gd name="T93" fmla="*/ 136 h 176"/>
              <a:gd name="T94" fmla="*/ 161 w 176"/>
              <a:gd name="T95" fmla="*/ 144 h 176"/>
              <a:gd name="T96" fmla="*/ 176 w 176"/>
              <a:gd name="T97" fmla="*/ 128 h 176"/>
              <a:gd name="T98" fmla="*/ 176 w 176"/>
              <a:gd name="T99" fmla="*/ 32 h 176"/>
              <a:gd name="T100" fmla="*/ 160 w 176"/>
              <a:gd name="T10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 h="176">
                <a:moveTo>
                  <a:pt x="138" y="133"/>
                </a:moveTo>
                <a:cubicBezTo>
                  <a:pt x="147" y="123"/>
                  <a:pt x="152" y="110"/>
                  <a:pt x="152" y="96"/>
                </a:cubicBezTo>
                <a:cubicBezTo>
                  <a:pt x="152" y="65"/>
                  <a:pt x="127" y="40"/>
                  <a:pt x="96" y="40"/>
                </a:cubicBezTo>
                <a:cubicBezTo>
                  <a:pt x="65" y="40"/>
                  <a:pt x="40" y="65"/>
                  <a:pt x="40" y="96"/>
                </a:cubicBezTo>
                <a:cubicBezTo>
                  <a:pt x="40" y="127"/>
                  <a:pt x="65" y="152"/>
                  <a:pt x="96" y="152"/>
                </a:cubicBezTo>
                <a:cubicBezTo>
                  <a:pt x="110" y="152"/>
                  <a:pt x="123" y="147"/>
                  <a:pt x="133" y="138"/>
                </a:cubicBezTo>
                <a:cubicBezTo>
                  <a:pt x="138" y="144"/>
                  <a:pt x="138" y="144"/>
                  <a:pt x="138" y="144"/>
                </a:cubicBezTo>
                <a:cubicBezTo>
                  <a:pt x="138" y="144"/>
                  <a:pt x="138" y="144"/>
                  <a:pt x="138" y="144"/>
                </a:cubicBezTo>
                <a:cubicBezTo>
                  <a:pt x="138" y="144"/>
                  <a:pt x="138" y="144"/>
                  <a:pt x="138" y="144"/>
                </a:cubicBezTo>
                <a:cubicBezTo>
                  <a:pt x="169" y="175"/>
                  <a:pt x="169" y="175"/>
                  <a:pt x="169" y="175"/>
                </a:cubicBezTo>
                <a:cubicBezTo>
                  <a:pt x="170" y="176"/>
                  <a:pt x="171" y="176"/>
                  <a:pt x="172" y="176"/>
                </a:cubicBezTo>
                <a:cubicBezTo>
                  <a:pt x="174" y="176"/>
                  <a:pt x="176" y="174"/>
                  <a:pt x="176" y="172"/>
                </a:cubicBezTo>
                <a:cubicBezTo>
                  <a:pt x="176" y="171"/>
                  <a:pt x="176" y="170"/>
                  <a:pt x="175" y="169"/>
                </a:cubicBezTo>
                <a:lnTo>
                  <a:pt x="138" y="133"/>
                </a:lnTo>
                <a:close/>
                <a:moveTo>
                  <a:pt x="96" y="144"/>
                </a:moveTo>
                <a:cubicBezTo>
                  <a:pt x="69" y="144"/>
                  <a:pt x="48" y="123"/>
                  <a:pt x="48" y="96"/>
                </a:cubicBezTo>
                <a:cubicBezTo>
                  <a:pt x="48" y="69"/>
                  <a:pt x="69" y="48"/>
                  <a:pt x="96" y="48"/>
                </a:cubicBezTo>
                <a:cubicBezTo>
                  <a:pt x="123" y="48"/>
                  <a:pt x="144" y="69"/>
                  <a:pt x="144" y="96"/>
                </a:cubicBezTo>
                <a:cubicBezTo>
                  <a:pt x="144" y="123"/>
                  <a:pt x="123" y="144"/>
                  <a:pt x="96" y="144"/>
                </a:cubicBezTo>
                <a:moveTo>
                  <a:pt x="160" y="16"/>
                </a:moveTo>
                <a:cubicBezTo>
                  <a:pt x="88" y="16"/>
                  <a:pt x="88" y="16"/>
                  <a:pt x="88" y="16"/>
                </a:cubicBezTo>
                <a:cubicBezTo>
                  <a:pt x="72" y="16"/>
                  <a:pt x="72" y="0"/>
                  <a:pt x="56" y="0"/>
                </a:cubicBezTo>
                <a:cubicBezTo>
                  <a:pt x="16" y="0"/>
                  <a:pt x="16" y="0"/>
                  <a:pt x="16" y="0"/>
                </a:cubicBezTo>
                <a:cubicBezTo>
                  <a:pt x="7" y="0"/>
                  <a:pt x="0" y="7"/>
                  <a:pt x="0" y="16"/>
                </a:cubicBezTo>
                <a:cubicBezTo>
                  <a:pt x="0" y="128"/>
                  <a:pt x="0" y="128"/>
                  <a:pt x="0" y="128"/>
                </a:cubicBezTo>
                <a:cubicBezTo>
                  <a:pt x="0" y="137"/>
                  <a:pt x="7" y="144"/>
                  <a:pt x="16" y="144"/>
                </a:cubicBezTo>
                <a:cubicBezTo>
                  <a:pt x="54" y="144"/>
                  <a:pt x="54" y="144"/>
                  <a:pt x="54" y="144"/>
                </a:cubicBezTo>
                <a:cubicBezTo>
                  <a:pt x="51" y="142"/>
                  <a:pt x="48" y="139"/>
                  <a:pt x="46" y="136"/>
                </a:cubicBezTo>
                <a:cubicBezTo>
                  <a:pt x="16" y="136"/>
                  <a:pt x="16" y="136"/>
                  <a:pt x="16" y="136"/>
                </a:cubicBezTo>
                <a:cubicBezTo>
                  <a:pt x="12" y="136"/>
                  <a:pt x="8" y="132"/>
                  <a:pt x="8" y="128"/>
                </a:cubicBezTo>
                <a:cubicBezTo>
                  <a:pt x="8" y="48"/>
                  <a:pt x="8" y="48"/>
                  <a:pt x="8" y="48"/>
                </a:cubicBezTo>
                <a:cubicBezTo>
                  <a:pt x="54" y="48"/>
                  <a:pt x="54" y="48"/>
                  <a:pt x="54" y="48"/>
                </a:cubicBezTo>
                <a:cubicBezTo>
                  <a:pt x="57" y="45"/>
                  <a:pt x="61" y="42"/>
                  <a:pt x="65" y="40"/>
                </a:cubicBez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4" y="24"/>
                  <a:pt x="168" y="28"/>
                  <a:pt x="168" y="32"/>
                </a:cubicBezTo>
                <a:cubicBezTo>
                  <a:pt x="168" y="40"/>
                  <a:pt x="168" y="40"/>
                  <a:pt x="168" y="40"/>
                </a:cubicBezTo>
                <a:cubicBezTo>
                  <a:pt x="127" y="40"/>
                  <a:pt x="127" y="40"/>
                  <a:pt x="127" y="40"/>
                </a:cubicBezTo>
                <a:cubicBezTo>
                  <a:pt x="131" y="42"/>
                  <a:pt x="135" y="45"/>
                  <a:pt x="138" y="48"/>
                </a:cubicBezTo>
                <a:cubicBezTo>
                  <a:pt x="168" y="48"/>
                  <a:pt x="168" y="48"/>
                  <a:pt x="168" y="48"/>
                </a:cubicBezTo>
                <a:cubicBezTo>
                  <a:pt x="168" y="128"/>
                  <a:pt x="168" y="128"/>
                  <a:pt x="168" y="128"/>
                </a:cubicBezTo>
                <a:cubicBezTo>
                  <a:pt x="168" y="132"/>
                  <a:pt x="164" y="136"/>
                  <a:pt x="160" y="136"/>
                </a:cubicBezTo>
                <a:cubicBezTo>
                  <a:pt x="153" y="136"/>
                  <a:pt x="153" y="136"/>
                  <a:pt x="153" y="136"/>
                </a:cubicBezTo>
                <a:cubicBezTo>
                  <a:pt x="161" y="144"/>
                  <a:pt x="161" y="144"/>
                  <a:pt x="161" y="144"/>
                </a:cubicBezTo>
                <a:cubicBezTo>
                  <a:pt x="169" y="143"/>
                  <a:pt x="176" y="137"/>
                  <a:pt x="176" y="128"/>
                </a:cubicBezTo>
                <a:cubicBezTo>
                  <a:pt x="176" y="32"/>
                  <a:pt x="176" y="32"/>
                  <a:pt x="176" y="32"/>
                </a:cubicBezTo>
                <a:cubicBezTo>
                  <a:pt x="176" y="23"/>
                  <a:pt x="169" y="16"/>
                  <a:pt x="160" y="16"/>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ángulo 17"/>
          <p:cNvSpPr/>
          <p:nvPr/>
        </p:nvSpPr>
        <p:spPr>
          <a:xfrm>
            <a:off x="2627784" y="3147814"/>
            <a:ext cx="5904656" cy="369332"/>
          </a:xfrm>
          <a:prstGeom prst="rect">
            <a:avLst/>
          </a:prstGeom>
        </p:spPr>
        <p:txBody>
          <a:bodyPr wrap="square">
            <a:spAutoFit/>
          </a:bodyPr>
          <a:lstStyle/>
          <a:p>
            <a:pPr lvl="0" algn="ctr">
              <a:defRPr/>
            </a:pPr>
            <a:r>
              <a:rPr lang="es-ES" b="1" dirty="0" smtClean="0"/>
              <a:t>CUMPLIMIENTO DEL PLAN DE AUDITORÍAS</a:t>
            </a:r>
            <a:endParaRPr lang="es-ES" b="1" dirty="0"/>
          </a:p>
        </p:txBody>
      </p:sp>
      <p:sp>
        <p:nvSpPr>
          <p:cNvPr id="19" name="Rectángulo 18"/>
          <p:cNvSpPr/>
          <p:nvPr/>
        </p:nvSpPr>
        <p:spPr>
          <a:xfrm>
            <a:off x="2915816" y="3507854"/>
            <a:ext cx="5760640" cy="1477328"/>
          </a:xfrm>
          <a:prstGeom prst="rect">
            <a:avLst/>
          </a:prstGeom>
        </p:spPr>
        <p:txBody>
          <a:bodyPr wrap="square">
            <a:spAutoFit/>
          </a:bodyPr>
          <a:lstStyle/>
          <a:p>
            <a:pPr lvl="0" algn="ctr"/>
            <a:r>
              <a:rPr lang="es-ES" dirty="0"/>
              <a:t>Número acumulado de auditorías ejecutadas con informe final comunicado </a:t>
            </a:r>
            <a:endParaRPr lang="es-ES" dirty="0" smtClean="0"/>
          </a:p>
          <a:p>
            <a:pPr lvl="0" algn="ctr"/>
            <a:r>
              <a:rPr lang="es-ES" dirty="0"/>
              <a:t>Número total de auditorías programadas en el Plan o Programa de Auditorías con vencimiento a la fecha de corte del periodo rendido</a:t>
            </a:r>
          </a:p>
        </p:txBody>
      </p:sp>
      <p:cxnSp>
        <p:nvCxnSpPr>
          <p:cNvPr id="23" name="Conector recto 22"/>
          <p:cNvCxnSpPr/>
          <p:nvPr/>
        </p:nvCxnSpPr>
        <p:spPr>
          <a:xfrm>
            <a:off x="2915816" y="4083918"/>
            <a:ext cx="561662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4" name="Igual 23"/>
          <p:cNvSpPr/>
          <p:nvPr/>
        </p:nvSpPr>
        <p:spPr>
          <a:xfrm>
            <a:off x="2627784" y="4011910"/>
            <a:ext cx="216024" cy="144016"/>
          </a:xfrm>
          <a:prstGeom prst="mathEqual">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6010156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267494"/>
            <a:ext cx="5976664" cy="461665"/>
          </a:xfrm>
          <a:prstGeom prst="rect">
            <a:avLst/>
          </a:prstGeom>
          <a:noFill/>
        </p:spPr>
        <p:txBody>
          <a:bodyPr wrap="square" rtlCol="0">
            <a:spAutoFit/>
          </a:bodyPr>
          <a:lstStyle/>
          <a:p>
            <a:r>
              <a:rPr lang="es-CO" sz="2400" b="1" dirty="0">
                <a:solidFill>
                  <a:srgbClr val="1F497D"/>
                </a:solidFill>
              </a:rPr>
              <a:t>Contenido</a:t>
            </a:r>
          </a:p>
        </p:txBody>
      </p:sp>
      <p:sp>
        <p:nvSpPr>
          <p:cNvPr id="4" name="3 CuadroTexto"/>
          <p:cNvSpPr txBox="1"/>
          <p:nvPr/>
        </p:nvSpPr>
        <p:spPr>
          <a:xfrm>
            <a:off x="683568" y="915566"/>
            <a:ext cx="8136904" cy="3914918"/>
          </a:xfrm>
          <a:prstGeom prst="rect">
            <a:avLst/>
          </a:prstGeom>
          <a:noFill/>
        </p:spPr>
        <p:txBody>
          <a:bodyPr wrap="square" rtlCol="0">
            <a:spAutoFit/>
          </a:bodyPr>
          <a:lstStyle/>
          <a:p>
            <a:pPr>
              <a:lnSpc>
                <a:spcPct val="70000"/>
              </a:lnSpc>
            </a:pPr>
            <a:r>
              <a:rPr lang="es-CO" sz="2400" b="1" dirty="0" smtClean="0"/>
              <a:t>Introducción</a:t>
            </a:r>
          </a:p>
          <a:p>
            <a:pPr>
              <a:lnSpc>
                <a:spcPct val="60000"/>
              </a:lnSpc>
            </a:pPr>
            <a:endParaRPr lang="es-CO" sz="2000" dirty="0" smtClean="0"/>
          </a:p>
          <a:p>
            <a:pPr marL="514350" indent="-514350">
              <a:lnSpc>
                <a:spcPct val="70000"/>
              </a:lnSpc>
              <a:buFont typeface="Wingdings" charset="2"/>
              <a:buChar char="q"/>
            </a:pPr>
            <a:r>
              <a:rPr lang="es-CO" sz="2400" dirty="0" smtClean="0"/>
              <a:t>Método para evaluar y certificar las contralorías territoriales</a:t>
            </a:r>
          </a:p>
          <a:p>
            <a:pPr marL="514350" indent="-514350">
              <a:lnSpc>
                <a:spcPct val="70000"/>
              </a:lnSpc>
              <a:buFont typeface="Wingdings" charset="2"/>
              <a:buChar char="q"/>
            </a:pPr>
            <a:endParaRPr lang="es-CO" sz="1600" dirty="0" smtClean="0"/>
          </a:p>
          <a:p>
            <a:pPr marL="514350" indent="-514350">
              <a:lnSpc>
                <a:spcPct val="70000"/>
              </a:lnSpc>
              <a:buFont typeface="Wingdings" charset="2"/>
              <a:buChar char="q"/>
            </a:pPr>
            <a:r>
              <a:rPr lang="es-CO" sz="2400" dirty="0"/>
              <a:t>Descripción de los </a:t>
            </a:r>
            <a:r>
              <a:rPr lang="es-CO" sz="2400" dirty="0" smtClean="0"/>
              <a:t>indicadores de evaluación y certificación</a:t>
            </a:r>
          </a:p>
          <a:p>
            <a:pPr marL="285750" indent="-285750">
              <a:lnSpc>
                <a:spcPct val="70000"/>
              </a:lnSpc>
              <a:buFont typeface="Wingdings" charset="2"/>
              <a:buChar char="q"/>
            </a:pPr>
            <a:endParaRPr lang="es-CO" sz="1600" dirty="0" smtClean="0"/>
          </a:p>
          <a:p>
            <a:pPr marL="514350" indent="-514350">
              <a:lnSpc>
                <a:spcPct val="70000"/>
              </a:lnSpc>
              <a:buFont typeface="Wingdings" charset="2"/>
              <a:buChar char="q"/>
            </a:pPr>
            <a:r>
              <a:rPr lang="es-CO" sz="2400" dirty="0" smtClean="0"/>
              <a:t>Clasificación </a:t>
            </a:r>
            <a:r>
              <a:rPr lang="es-CO" sz="2400" dirty="0"/>
              <a:t>de las contralorías </a:t>
            </a:r>
            <a:r>
              <a:rPr lang="es-CO" sz="2400" dirty="0" smtClean="0"/>
              <a:t>territoriales</a:t>
            </a:r>
          </a:p>
          <a:p>
            <a:pPr marL="285750" indent="-285750">
              <a:lnSpc>
                <a:spcPct val="70000"/>
              </a:lnSpc>
              <a:buFont typeface="Wingdings" charset="2"/>
              <a:buChar char="q"/>
            </a:pPr>
            <a:endParaRPr lang="es-CO" sz="1600" dirty="0"/>
          </a:p>
          <a:p>
            <a:pPr marL="514350" indent="-514350">
              <a:lnSpc>
                <a:spcPct val="70000"/>
              </a:lnSpc>
              <a:buFont typeface="Wingdings" charset="2"/>
              <a:buChar char="q"/>
            </a:pPr>
            <a:r>
              <a:rPr lang="es-CO" sz="2400" dirty="0" smtClean="0"/>
              <a:t>Paso a paso para las evaluaciones parciales trimestrales </a:t>
            </a:r>
            <a:r>
              <a:rPr lang="es-CO" sz="2400" dirty="0"/>
              <a:t>y </a:t>
            </a:r>
            <a:r>
              <a:rPr lang="es-CO" sz="2400" dirty="0" smtClean="0"/>
              <a:t>certificación anual </a:t>
            </a:r>
            <a:r>
              <a:rPr lang="es-CO" sz="2400" dirty="0"/>
              <a:t>de las contralorías territoriales</a:t>
            </a:r>
            <a:r>
              <a:rPr lang="es-CO" sz="2400" dirty="0" smtClean="0"/>
              <a:t>.</a:t>
            </a:r>
          </a:p>
          <a:p>
            <a:pPr marL="514350" indent="-514350">
              <a:lnSpc>
                <a:spcPct val="70000"/>
              </a:lnSpc>
              <a:buFont typeface="Wingdings" charset="2"/>
              <a:buChar char="q"/>
            </a:pPr>
            <a:endParaRPr lang="es-CO" sz="1600" dirty="0" smtClean="0"/>
          </a:p>
          <a:p>
            <a:pPr marL="514350" indent="-514350">
              <a:lnSpc>
                <a:spcPct val="70000"/>
              </a:lnSpc>
              <a:buFont typeface="Wingdings" charset="2"/>
              <a:buChar char="q"/>
            </a:pPr>
            <a:r>
              <a:rPr lang="es-CO" sz="2400" dirty="0"/>
              <a:t>Prueba con datos </a:t>
            </a:r>
            <a:r>
              <a:rPr lang="es-CO" sz="2400" dirty="0" smtClean="0"/>
              <a:t>2019</a:t>
            </a:r>
          </a:p>
          <a:p>
            <a:pPr marL="514350" indent="-514350">
              <a:lnSpc>
                <a:spcPct val="70000"/>
              </a:lnSpc>
              <a:buFont typeface="Wingdings" charset="2"/>
              <a:buChar char="q"/>
            </a:pPr>
            <a:endParaRPr lang="es-CO" sz="1600" dirty="0"/>
          </a:p>
          <a:p>
            <a:pPr marL="514350" indent="-514350">
              <a:lnSpc>
                <a:spcPct val="70000"/>
              </a:lnSpc>
              <a:buFont typeface="Wingdings" charset="2"/>
              <a:buChar char="q"/>
            </a:pPr>
            <a:r>
              <a:rPr lang="es-CO" sz="2400" dirty="0" smtClean="0"/>
              <a:t>Evaluación </a:t>
            </a:r>
            <a:r>
              <a:rPr lang="es-CO" sz="2400" dirty="0"/>
              <a:t>en tiempos de pandemia</a:t>
            </a:r>
            <a:r>
              <a:rPr lang="es-CO" sz="2400" dirty="0" smtClean="0"/>
              <a:t>.</a:t>
            </a:r>
            <a:endParaRPr lang="es-CO" sz="1600" dirty="0"/>
          </a:p>
          <a:p>
            <a:pPr>
              <a:lnSpc>
                <a:spcPct val="70000"/>
              </a:lnSpc>
            </a:pPr>
            <a:endParaRPr lang="es-CO" sz="1600" dirty="0"/>
          </a:p>
          <a:p>
            <a:pPr>
              <a:lnSpc>
                <a:spcPct val="70000"/>
              </a:lnSpc>
            </a:pPr>
            <a:r>
              <a:rPr lang="es-CO" sz="2400" b="1" dirty="0" smtClean="0"/>
              <a:t>Preguntas y conclusiones</a:t>
            </a:r>
            <a:endParaRPr lang="es-CO" sz="2400" b="1" dirty="0"/>
          </a:p>
        </p:txBody>
      </p:sp>
    </p:spTree>
    <p:extLst>
      <p:ext uri="{BB962C8B-B14F-4D97-AF65-F5344CB8AC3E}">
        <p14:creationId xmlns:p14="http://schemas.microsoft.com/office/powerpoint/2010/main" val="282143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
            <a:extLst>
              <a:ext uri="{FF2B5EF4-FFF2-40B4-BE49-F238E27FC236}">
                <a16:creationId xmlns="" xmlns:a16="http://schemas.microsoft.com/office/drawing/2014/main" id="{22B7EA4F-CA4E-A043-AEC7-D1BF37B4CF1C}"/>
              </a:ext>
            </a:extLst>
          </p:cNvPr>
          <p:cNvSpPr>
            <a:spLocks noChangeArrowheads="1"/>
          </p:cNvSpPr>
          <p:nvPr/>
        </p:nvSpPr>
        <p:spPr bwMode="auto">
          <a:xfrm>
            <a:off x="442659" y="1365157"/>
            <a:ext cx="1235250" cy="1962191"/>
          </a:xfrm>
          <a:prstGeom prst="round2SameRect">
            <a:avLst>
              <a:gd name="adj1" fmla="val 50000"/>
              <a:gd name="adj2" fmla="val 11490"/>
            </a:avLst>
          </a:prstGeom>
          <a:solidFill>
            <a:schemeClr val="accent2">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1" name="Freeform 8">
            <a:extLst>
              <a:ext uri="{FF2B5EF4-FFF2-40B4-BE49-F238E27FC236}">
                <a16:creationId xmlns="" xmlns:a16="http://schemas.microsoft.com/office/drawing/2014/main" id="{6E92BD23-0891-CB41-A45C-44DE770BAC20}"/>
              </a:ext>
            </a:extLst>
          </p:cNvPr>
          <p:cNvSpPr>
            <a:spLocks noChangeArrowheads="1"/>
          </p:cNvSpPr>
          <p:nvPr/>
        </p:nvSpPr>
        <p:spPr bwMode="auto">
          <a:xfrm>
            <a:off x="558389" y="2571750"/>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2">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2" name="Freeform 9">
            <a:extLst>
              <a:ext uri="{FF2B5EF4-FFF2-40B4-BE49-F238E27FC236}">
                <a16:creationId xmlns="" xmlns:a16="http://schemas.microsoft.com/office/drawing/2014/main" id="{E2F1DBD1-A357-354B-A314-9CBE6C4F615A}"/>
              </a:ext>
            </a:extLst>
          </p:cNvPr>
          <p:cNvSpPr>
            <a:spLocks noChangeArrowheads="1"/>
          </p:cNvSpPr>
          <p:nvPr/>
        </p:nvSpPr>
        <p:spPr bwMode="auto">
          <a:xfrm>
            <a:off x="683568" y="2571750"/>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2"/>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4" name="Oval 33">
            <a:extLst>
              <a:ext uri="{FF2B5EF4-FFF2-40B4-BE49-F238E27FC236}">
                <a16:creationId xmlns="" xmlns:a16="http://schemas.microsoft.com/office/drawing/2014/main" id="{0530D76D-95A6-0E4E-90C5-31CB91A1BD56}"/>
              </a:ext>
            </a:extLst>
          </p:cNvPr>
          <p:cNvSpPr/>
          <p:nvPr/>
        </p:nvSpPr>
        <p:spPr>
          <a:xfrm>
            <a:off x="581380" y="1515679"/>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43" name="1 Título"/>
          <p:cNvSpPr txBox="1">
            <a:spLocks/>
          </p:cNvSpPr>
          <p:nvPr/>
        </p:nvSpPr>
        <p:spPr>
          <a:xfrm>
            <a:off x="395536" y="267494"/>
            <a:ext cx="6275040" cy="56557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auditor </a:t>
            </a:r>
            <a:endParaRPr lang="es-CO" sz="2400" b="1" dirty="0">
              <a:solidFill>
                <a:srgbClr val="1F497D"/>
              </a:solidFill>
              <a:latin typeface="+mn-lt"/>
              <a:ea typeface="+mn-ea"/>
              <a:cs typeface="+mn-cs"/>
            </a:endParaRPr>
          </a:p>
        </p:txBody>
      </p:sp>
      <p:sp>
        <p:nvSpPr>
          <p:cNvPr id="47" name="TextBox 50">
            <a:extLst>
              <a:ext uri="{FF2B5EF4-FFF2-40B4-BE49-F238E27FC236}">
                <a16:creationId xmlns="" xmlns:a16="http://schemas.microsoft.com/office/drawing/2014/main" id="{662905B5-389C-D046-A046-4628C70EAD8A}"/>
              </a:ext>
            </a:extLst>
          </p:cNvPr>
          <p:cNvSpPr txBox="1"/>
          <p:nvPr/>
        </p:nvSpPr>
        <p:spPr>
          <a:xfrm>
            <a:off x="899592" y="2980788"/>
            <a:ext cx="1080120" cy="527067"/>
          </a:xfrm>
          <a:prstGeom prst="rect">
            <a:avLst/>
          </a:prstGeom>
          <a:noFill/>
        </p:spPr>
        <p:txBody>
          <a:bodyPr wrap="square" lIns="34290" tIns="17145" rIns="34290" bIns="17145" rtlCol="0" anchor="b" anchorCtr="0">
            <a:spAutoFit/>
          </a:bodyPr>
          <a:lstStyle/>
          <a:p>
            <a:pPr algn="ctr"/>
            <a:r>
              <a:rPr lang="es-ES" sz="1600" b="1" dirty="0" smtClean="0">
                <a:solidFill>
                  <a:schemeClr val="bg1"/>
                </a:solidFill>
                <a:latin typeface="Poppins SemiBold" pitchFamily="2" charset="77"/>
                <a:ea typeface="League Spartan" charset="0"/>
                <a:cs typeface="Poppins SemiBold" pitchFamily="2" charset="77"/>
              </a:rPr>
              <a:t>Proceso</a:t>
            </a:r>
          </a:p>
          <a:p>
            <a:pPr algn="ctr"/>
            <a:r>
              <a:rPr lang="es-ES" sz="1600" b="1" dirty="0" smtClean="0">
                <a:solidFill>
                  <a:schemeClr val="bg1"/>
                </a:solidFill>
                <a:latin typeface="Poppins SemiBold" pitchFamily="2" charset="77"/>
                <a:ea typeface="League Spartan" charset="0"/>
                <a:cs typeface="Poppins SemiBold" pitchFamily="2" charset="77"/>
              </a:rPr>
              <a:t>Auditor</a:t>
            </a:r>
          </a:p>
        </p:txBody>
      </p:sp>
      <p:sp>
        <p:nvSpPr>
          <p:cNvPr id="2" name="Rectángulo 1"/>
          <p:cNvSpPr/>
          <p:nvPr/>
        </p:nvSpPr>
        <p:spPr>
          <a:xfrm>
            <a:off x="2555776" y="915566"/>
            <a:ext cx="4968552" cy="369332"/>
          </a:xfrm>
          <a:prstGeom prst="rect">
            <a:avLst/>
          </a:prstGeom>
        </p:spPr>
        <p:txBody>
          <a:bodyPr wrap="square">
            <a:spAutoFit/>
          </a:bodyPr>
          <a:lstStyle/>
          <a:p>
            <a:pPr lvl="0" algn="ctr">
              <a:defRPr/>
            </a:pPr>
            <a:r>
              <a:rPr lang="es-ES" b="1" dirty="0" smtClean="0"/>
              <a:t>EVALUACIÓN DEL CONTROL FISCAL INTERNO</a:t>
            </a:r>
            <a:endParaRPr lang="es-ES" b="1" dirty="0"/>
          </a:p>
        </p:txBody>
      </p:sp>
      <p:sp>
        <p:nvSpPr>
          <p:cNvPr id="3" name="Rectángulo 2"/>
          <p:cNvSpPr/>
          <p:nvPr/>
        </p:nvSpPr>
        <p:spPr>
          <a:xfrm>
            <a:off x="2771800" y="1347614"/>
            <a:ext cx="4572000" cy="1754327"/>
          </a:xfrm>
          <a:prstGeom prst="rect">
            <a:avLst/>
          </a:prstGeom>
        </p:spPr>
        <p:txBody>
          <a:bodyPr>
            <a:spAutoFit/>
          </a:bodyPr>
          <a:lstStyle/>
          <a:p>
            <a:pPr lvl="0" algn="ctr"/>
            <a:r>
              <a:rPr lang="es-ES" dirty="0"/>
              <a:t>Número de sujetos y puntos de control cuyo informe de auditoría contenga el concepto sobre el control fiscal </a:t>
            </a:r>
            <a:r>
              <a:rPr lang="es-ES" dirty="0" smtClean="0"/>
              <a:t>interno</a:t>
            </a:r>
            <a:endParaRPr lang="es-CO" dirty="0"/>
          </a:p>
          <a:p>
            <a:pPr algn="ctr"/>
            <a:endParaRPr lang="es-ES" dirty="0"/>
          </a:p>
          <a:p>
            <a:pPr algn="ctr"/>
            <a:r>
              <a:rPr lang="es-ES" dirty="0"/>
              <a:t>Número total de sujetos y puntos  de vigilancia y control</a:t>
            </a:r>
          </a:p>
        </p:txBody>
      </p:sp>
      <p:cxnSp>
        <p:nvCxnSpPr>
          <p:cNvPr id="5" name="Conector recto 4"/>
          <p:cNvCxnSpPr/>
          <p:nvPr/>
        </p:nvCxnSpPr>
        <p:spPr>
          <a:xfrm>
            <a:off x="2843808" y="2355726"/>
            <a:ext cx="4572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6" name="Igual 5"/>
          <p:cNvSpPr/>
          <p:nvPr/>
        </p:nvSpPr>
        <p:spPr>
          <a:xfrm>
            <a:off x="2555776" y="2283718"/>
            <a:ext cx="216024" cy="144016"/>
          </a:xfrm>
          <a:prstGeom prst="mathEqual">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50" name="Rectángulo 49"/>
          <p:cNvSpPr/>
          <p:nvPr/>
        </p:nvSpPr>
        <p:spPr>
          <a:xfrm>
            <a:off x="2627784" y="3219822"/>
            <a:ext cx="5688632" cy="369332"/>
          </a:xfrm>
          <a:prstGeom prst="rect">
            <a:avLst/>
          </a:prstGeom>
        </p:spPr>
        <p:txBody>
          <a:bodyPr wrap="square">
            <a:spAutoFit/>
          </a:bodyPr>
          <a:lstStyle/>
          <a:p>
            <a:pPr lvl="0" algn="ctr"/>
            <a:r>
              <a:rPr lang="es-ES" b="1" dirty="0"/>
              <a:t>GESTIÓN EN LA DE REVISIÓN DE CUENTAS</a:t>
            </a:r>
          </a:p>
        </p:txBody>
      </p:sp>
      <p:sp>
        <p:nvSpPr>
          <p:cNvPr id="53" name="Rectángulo 52"/>
          <p:cNvSpPr/>
          <p:nvPr/>
        </p:nvSpPr>
        <p:spPr>
          <a:xfrm>
            <a:off x="2843808" y="3723878"/>
            <a:ext cx="5400600" cy="1046440"/>
          </a:xfrm>
          <a:prstGeom prst="rect">
            <a:avLst/>
          </a:prstGeom>
        </p:spPr>
        <p:txBody>
          <a:bodyPr wrap="square">
            <a:spAutoFit/>
          </a:bodyPr>
          <a:lstStyle/>
          <a:p>
            <a:pPr lvl="0" algn="ctr"/>
            <a:r>
              <a:rPr lang="es-ES" dirty="0"/>
              <a:t>Número acumulado de cuentas rendidas durante la vigencia debidamente revisadas con pronunciamiento </a:t>
            </a:r>
            <a:endParaRPr lang="es-ES" sz="800" dirty="0" smtClean="0"/>
          </a:p>
          <a:p>
            <a:pPr lvl="0"/>
            <a:endParaRPr lang="es-ES" sz="800" dirty="0" smtClean="0"/>
          </a:p>
          <a:p>
            <a:pPr lvl="0"/>
            <a:r>
              <a:rPr lang="es-ES" dirty="0" smtClean="0"/>
              <a:t>Número </a:t>
            </a:r>
            <a:r>
              <a:rPr lang="es-ES" dirty="0"/>
              <a:t>total de cuentas rendidas durante la vigencia</a:t>
            </a:r>
            <a:endParaRPr lang="es-CO" dirty="0"/>
          </a:p>
        </p:txBody>
      </p:sp>
      <p:cxnSp>
        <p:nvCxnSpPr>
          <p:cNvPr id="54" name="Conector recto 53"/>
          <p:cNvCxnSpPr/>
          <p:nvPr/>
        </p:nvCxnSpPr>
        <p:spPr>
          <a:xfrm>
            <a:off x="2843808" y="4371950"/>
            <a:ext cx="54006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55" name="Igual 54"/>
          <p:cNvSpPr/>
          <p:nvPr/>
        </p:nvSpPr>
        <p:spPr>
          <a:xfrm>
            <a:off x="2555776" y="4299942"/>
            <a:ext cx="216024" cy="144016"/>
          </a:xfrm>
          <a:prstGeom prst="mathEqual">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17" name="Freeform 150"/>
          <p:cNvSpPr>
            <a:spLocks noEditPoints="1"/>
          </p:cNvSpPr>
          <p:nvPr/>
        </p:nvSpPr>
        <p:spPr bwMode="auto">
          <a:xfrm>
            <a:off x="827584" y="1779662"/>
            <a:ext cx="504056" cy="504056"/>
          </a:xfrm>
          <a:custGeom>
            <a:avLst/>
            <a:gdLst>
              <a:gd name="T0" fmla="*/ 138 w 176"/>
              <a:gd name="T1" fmla="*/ 133 h 176"/>
              <a:gd name="T2" fmla="*/ 152 w 176"/>
              <a:gd name="T3" fmla="*/ 96 h 176"/>
              <a:gd name="T4" fmla="*/ 96 w 176"/>
              <a:gd name="T5" fmla="*/ 40 h 176"/>
              <a:gd name="T6" fmla="*/ 40 w 176"/>
              <a:gd name="T7" fmla="*/ 96 h 176"/>
              <a:gd name="T8" fmla="*/ 96 w 176"/>
              <a:gd name="T9" fmla="*/ 152 h 176"/>
              <a:gd name="T10" fmla="*/ 133 w 176"/>
              <a:gd name="T11" fmla="*/ 138 h 176"/>
              <a:gd name="T12" fmla="*/ 138 w 176"/>
              <a:gd name="T13" fmla="*/ 144 h 176"/>
              <a:gd name="T14" fmla="*/ 138 w 176"/>
              <a:gd name="T15" fmla="*/ 144 h 176"/>
              <a:gd name="T16" fmla="*/ 138 w 176"/>
              <a:gd name="T17" fmla="*/ 144 h 176"/>
              <a:gd name="T18" fmla="*/ 169 w 176"/>
              <a:gd name="T19" fmla="*/ 175 h 176"/>
              <a:gd name="T20" fmla="*/ 172 w 176"/>
              <a:gd name="T21" fmla="*/ 176 h 176"/>
              <a:gd name="T22" fmla="*/ 176 w 176"/>
              <a:gd name="T23" fmla="*/ 172 h 176"/>
              <a:gd name="T24" fmla="*/ 175 w 176"/>
              <a:gd name="T25" fmla="*/ 169 h 176"/>
              <a:gd name="T26" fmla="*/ 138 w 176"/>
              <a:gd name="T27" fmla="*/ 133 h 176"/>
              <a:gd name="T28" fmla="*/ 96 w 176"/>
              <a:gd name="T29" fmla="*/ 144 h 176"/>
              <a:gd name="T30" fmla="*/ 48 w 176"/>
              <a:gd name="T31" fmla="*/ 96 h 176"/>
              <a:gd name="T32" fmla="*/ 96 w 176"/>
              <a:gd name="T33" fmla="*/ 48 h 176"/>
              <a:gd name="T34" fmla="*/ 144 w 176"/>
              <a:gd name="T35" fmla="*/ 96 h 176"/>
              <a:gd name="T36" fmla="*/ 96 w 176"/>
              <a:gd name="T37" fmla="*/ 144 h 176"/>
              <a:gd name="T38" fmla="*/ 160 w 176"/>
              <a:gd name="T39" fmla="*/ 16 h 176"/>
              <a:gd name="T40" fmla="*/ 88 w 176"/>
              <a:gd name="T41" fmla="*/ 16 h 176"/>
              <a:gd name="T42" fmla="*/ 56 w 176"/>
              <a:gd name="T43" fmla="*/ 0 h 176"/>
              <a:gd name="T44" fmla="*/ 16 w 176"/>
              <a:gd name="T45" fmla="*/ 0 h 176"/>
              <a:gd name="T46" fmla="*/ 0 w 176"/>
              <a:gd name="T47" fmla="*/ 16 h 176"/>
              <a:gd name="T48" fmla="*/ 0 w 176"/>
              <a:gd name="T49" fmla="*/ 128 h 176"/>
              <a:gd name="T50" fmla="*/ 16 w 176"/>
              <a:gd name="T51" fmla="*/ 144 h 176"/>
              <a:gd name="T52" fmla="*/ 54 w 176"/>
              <a:gd name="T53" fmla="*/ 144 h 176"/>
              <a:gd name="T54" fmla="*/ 46 w 176"/>
              <a:gd name="T55" fmla="*/ 136 h 176"/>
              <a:gd name="T56" fmla="*/ 16 w 176"/>
              <a:gd name="T57" fmla="*/ 136 h 176"/>
              <a:gd name="T58" fmla="*/ 8 w 176"/>
              <a:gd name="T59" fmla="*/ 128 h 176"/>
              <a:gd name="T60" fmla="*/ 8 w 176"/>
              <a:gd name="T61" fmla="*/ 48 h 176"/>
              <a:gd name="T62" fmla="*/ 54 w 176"/>
              <a:gd name="T63" fmla="*/ 48 h 176"/>
              <a:gd name="T64" fmla="*/ 65 w 176"/>
              <a:gd name="T65" fmla="*/ 40 h 176"/>
              <a:gd name="T66" fmla="*/ 8 w 176"/>
              <a:gd name="T67" fmla="*/ 40 h 176"/>
              <a:gd name="T68" fmla="*/ 8 w 176"/>
              <a:gd name="T69" fmla="*/ 16 h 176"/>
              <a:gd name="T70" fmla="*/ 16 w 176"/>
              <a:gd name="T71" fmla="*/ 8 h 176"/>
              <a:gd name="T72" fmla="*/ 56 w 176"/>
              <a:gd name="T73" fmla="*/ 8 h 176"/>
              <a:gd name="T74" fmla="*/ 88 w 176"/>
              <a:gd name="T75" fmla="*/ 24 h 176"/>
              <a:gd name="T76" fmla="*/ 160 w 176"/>
              <a:gd name="T77" fmla="*/ 24 h 176"/>
              <a:gd name="T78" fmla="*/ 168 w 176"/>
              <a:gd name="T79" fmla="*/ 32 h 176"/>
              <a:gd name="T80" fmla="*/ 168 w 176"/>
              <a:gd name="T81" fmla="*/ 40 h 176"/>
              <a:gd name="T82" fmla="*/ 127 w 176"/>
              <a:gd name="T83" fmla="*/ 40 h 176"/>
              <a:gd name="T84" fmla="*/ 138 w 176"/>
              <a:gd name="T85" fmla="*/ 48 h 176"/>
              <a:gd name="T86" fmla="*/ 168 w 176"/>
              <a:gd name="T87" fmla="*/ 48 h 176"/>
              <a:gd name="T88" fmla="*/ 168 w 176"/>
              <a:gd name="T89" fmla="*/ 128 h 176"/>
              <a:gd name="T90" fmla="*/ 160 w 176"/>
              <a:gd name="T91" fmla="*/ 136 h 176"/>
              <a:gd name="T92" fmla="*/ 153 w 176"/>
              <a:gd name="T93" fmla="*/ 136 h 176"/>
              <a:gd name="T94" fmla="*/ 161 w 176"/>
              <a:gd name="T95" fmla="*/ 144 h 176"/>
              <a:gd name="T96" fmla="*/ 176 w 176"/>
              <a:gd name="T97" fmla="*/ 128 h 176"/>
              <a:gd name="T98" fmla="*/ 176 w 176"/>
              <a:gd name="T99" fmla="*/ 32 h 176"/>
              <a:gd name="T100" fmla="*/ 160 w 176"/>
              <a:gd name="T10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 h="176">
                <a:moveTo>
                  <a:pt x="138" y="133"/>
                </a:moveTo>
                <a:cubicBezTo>
                  <a:pt x="147" y="123"/>
                  <a:pt x="152" y="110"/>
                  <a:pt x="152" y="96"/>
                </a:cubicBezTo>
                <a:cubicBezTo>
                  <a:pt x="152" y="65"/>
                  <a:pt x="127" y="40"/>
                  <a:pt x="96" y="40"/>
                </a:cubicBezTo>
                <a:cubicBezTo>
                  <a:pt x="65" y="40"/>
                  <a:pt x="40" y="65"/>
                  <a:pt x="40" y="96"/>
                </a:cubicBezTo>
                <a:cubicBezTo>
                  <a:pt x="40" y="127"/>
                  <a:pt x="65" y="152"/>
                  <a:pt x="96" y="152"/>
                </a:cubicBezTo>
                <a:cubicBezTo>
                  <a:pt x="110" y="152"/>
                  <a:pt x="123" y="147"/>
                  <a:pt x="133" y="138"/>
                </a:cubicBezTo>
                <a:cubicBezTo>
                  <a:pt x="138" y="144"/>
                  <a:pt x="138" y="144"/>
                  <a:pt x="138" y="144"/>
                </a:cubicBezTo>
                <a:cubicBezTo>
                  <a:pt x="138" y="144"/>
                  <a:pt x="138" y="144"/>
                  <a:pt x="138" y="144"/>
                </a:cubicBezTo>
                <a:cubicBezTo>
                  <a:pt x="138" y="144"/>
                  <a:pt x="138" y="144"/>
                  <a:pt x="138" y="144"/>
                </a:cubicBezTo>
                <a:cubicBezTo>
                  <a:pt x="169" y="175"/>
                  <a:pt x="169" y="175"/>
                  <a:pt x="169" y="175"/>
                </a:cubicBezTo>
                <a:cubicBezTo>
                  <a:pt x="170" y="176"/>
                  <a:pt x="171" y="176"/>
                  <a:pt x="172" y="176"/>
                </a:cubicBezTo>
                <a:cubicBezTo>
                  <a:pt x="174" y="176"/>
                  <a:pt x="176" y="174"/>
                  <a:pt x="176" y="172"/>
                </a:cubicBezTo>
                <a:cubicBezTo>
                  <a:pt x="176" y="171"/>
                  <a:pt x="176" y="170"/>
                  <a:pt x="175" y="169"/>
                </a:cubicBezTo>
                <a:lnTo>
                  <a:pt x="138" y="133"/>
                </a:lnTo>
                <a:close/>
                <a:moveTo>
                  <a:pt x="96" y="144"/>
                </a:moveTo>
                <a:cubicBezTo>
                  <a:pt x="69" y="144"/>
                  <a:pt x="48" y="123"/>
                  <a:pt x="48" y="96"/>
                </a:cubicBezTo>
                <a:cubicBezTo>
                  <a:pt x="48" y="69"/>
                  <a:pt x="69" y="48"/>
                  <a:pt x="96" y="48"/>
                </a:cubicBezTo>
                <a:cubicBezTo>
                  <a:pt x="123" y="48"/>
                  <a:pt x="144" y="69"/>
                  <a:pt x="144" y="96"/>
                </a:cubicBezTo>
                <a:cubicBezTo>
                  <a:pt x="144" y="123"/>
                  <a:pt x="123" y="144"/>
                  <a:pt x="96" y="144"/>
                </a:cubicBezTo>
                <a:moveTo>
                  <a:pt x="160" y="16"/>
                </a:moveTo>
                <a:cubicBezTo>
                  <a:pt x="88" y="16"/>
                  <a:pt x="88" y="16"/>
                  <a:pt x="88" y="16"/>
                </a:cubicBezTo>
                <a:cubicBezTo>
                  <a:pt x="72" y="16"/>
                  <a:pt x="72" y="0"/>
                  <a:pt x="56" y="0"/>
                </a:cubicBezTo>
                <a:cubicBezTo>
                  <a:pt x="16" y="0"/>
                  <a:pt x="16" y="0"/>
                  <a:pt x="16" y="0"/>
                </a:cubicBezTo>
                <a:cubicBezTo>
                  <a:pt x="7" y="0"/>
                  <a:pt x="0" y="7"/>
                  <a:pt x="0" y="16"/>
                </a:cubicBezTo>
                <a:cubicBezTo>
                  <a:pt x="0" y="128"/>
                  <a:pt x="0" y="128"/>
                  <a:pt x="0" y="128"/>
                </a:cubicBezTo>
                <a:cubicBezTo>
                  <a:pt x="0" y="137"/>
                  <a:pt x="7" y="144"/>
                  <a:pt x="16" y="144"/>
                </a:cubicBezTo>
                <a:cubicBezTo>
                  <a:pt x="54" y="144"/>
                  <a:pt x="54" y="144"/>
                  <a:pt x="54" y="144"/>
                </a:cubicBezTo>
                <a:cubicBezTo>
                  <a:pt x="51" y="142"/>
                  <a:pt x="48" y="139"/>
                  <a:pt x="46" y="136"/>
                </a:cubicBezTo>
                <a:cubicBezTo>
                  <a:pt x="16" y="136"/>
                  <a:pt x="16" y="136"/>
                  <a:pt x="16" y="136"/>
                </a:cubicBezTo>
                <a:cubicBezTo>
                  <a:pt x="12" y="136"/>
                  <a:pt x="8" y="132"/>
                  <a:pt x="8" y="128"/>
                </a:cubicBezTo>
                <a:cubicBezTo>
                  <a:pt x="8" y="48"/>
                  <a:pt x="8" y="48"/>
                  <a:pt x="8" y="48"/>
                </a:cubicBezTo>
                <a:cubicBezTo>
                  <a:pt x="54" y="48"/>
                  <a:pt x="54" y="48"/>
                  <a:pt x="54" y="48"/>
                </a:cubicBezTo>
                <a:cubicBezTo>
                  <a:pt x="57" y="45"/>
                  <a:pt x="61" y="42"/>
                  <a:pt x="65" y="40"/>
                </a:cubicBez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4" y="24"/>
                  <a:pt x="168" y="28"/>
                  <a:pt x="168" y="32"/>
                </a:cubicBezTo>
                <a:cubicBezTo>
                  <a:pt x="168" y="40"/>
                  <a:pt x="168" y="40"/>
                  <a:pt x="168" y="40"/>
                </a:cubicBezTo>
                <a:cubicBezTo>
                  <a:pt x="127" y="40"/>
                  <a:pt x="127" y="40"/>
                  <a:pt x="127" y="40"/>
                </a:cubicBezTo>
                <a:cubicBezTo>
                  <a:pt x="131" y="42"/>
                  <a:pt x="135" y="45"/>
                  <a:pt x="138" y="48"/>
                </a:cubicBezTo>
                <a:cubicBezTo>
                  <a:pt x="168" y="48"/>
                  <a:pt x="168" y="48"/>
                  <a:pt x="168" y="48"/>
                </a:cubicBezTo>
                <a:cubicBezTo>
                  <a:pt x="168" y="128"/>
                  <a:pt x="168" y="128"/>
                  <a:pt x="168" y="128"/>
                </a:cubicBezTo>
                <a:cubicBezTo>
                  <a:pt x="168" y="132"/>
                  <a:pt x="164" y="136"/>
                  <a:pt x="160" y="136"/>
                </a:cubicBezTo>
                <a:cubicBezTo>
                  <a:pt x="153" y="136"/>
                  <a:pt x="153" y="136"/>
                  <a:pt x="153" y="136"/>
                </a:cubicBezTo>
                <a:cubicBezTo>
                  <a:pt x="161" y="144"/>
                  <a:pt x="161" y="144"/>
                  <a:pt x="161" y="144"/>
                </a:cubicBezTo>
                <a:cubicBezTo>
                  <a:pt x="169" y="143"/>
                  <a:pt x="176" y="137"/>
                  <a:pt x="176" y="128"/>
                </a:cubicBezTo>
                <a:cubicBezTo>
                  <a:pt x="176" y="32"/>
                  <a:pt x="176" y="32"/>
                  <a:pt x="176" y="32"/>
                </a:cubicBezTo>
                <a:cubicBezTo>
                  <a:pt x="176" y="23"/>
                  <a:pt x="169" y="16"/>
                  <a:pt x="160" y="16"/>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766851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
            <a:extLst>
              <a:ext uri="{FF2B5EF4-FFF2-40B4-BE49-F238E27FC236}">
                <a16:creationId xmlns="" xmlns:a16="http://schemas.microsoft.com/office/drawing/2014/main" id="{22B7EA4F-CA4E-A043-AEC7-D1BF37B4CF1C}"/>
              </a:ext>
            </a:extLst>
          </p:cNvPr>
          <p:cNvSpPr>
            <a:spLocks noChangeArrowheads="1"/>
          </p:cNvSpPr>
          <p:nvPr/>
        </p:nvSpPr>
        <p:spPr bwMode="auto">
          <a:xfrm>
            <a:off x="442659" y="1365157"/>
            <a:ext cx="1235250" cy="1962191"/>
          </a:xfrm>
          <a:prstGeom prst="round2SameRect">
            <a:avLst>
              <a:gd name="adj1" fmla="val 50000"/>
              <a:gd name="adj2" fmla="val 11490"/>
            </a:avLst>
          </a:prstGeom>
          <a:solidFill>
            <a:schemeClr val="accent2">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1" name="Freeform 8">
            <a:extLst>
              <a:ext uri="{FF2B5EF4-FFF2-40B4-BE49-F238E27FC236}">
                <a16:creationId xmlns="" xmlns:a16="http://schemas.microsoft.com/office/drawing/2014/main" id="{6E92BD23-0891-CB41-A45C-44DE770BAC20}"/>
              </a:ext>
            </a:extLst>
          </p:cNvPr>
          <p:cNvSpPr>
            <a:spLocks noChangeArrowheads="1"/>
          </p:cNvSpPr>
          <p:nvPr/>
        </p:nvSpPr>
        <p:spPr bwMode="auto">
          <a:xfrm>
            <a:off x="558389" y="2571750"/>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2">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2" name="Freeform 9">
            <a:extLst>
              <a:ext uri="{FF2B5EF4-FFF2-40B4-BE49-F238E27FC236}">
                <a16:creationId xmlns="" xmlns:a16="http://schemas.microsoft.com/office/drawing/2014/main" id="{E2F1DBD1-A357-354B-A314-9CBE6C4F615A}"/>
              </a:ext>
            </a:extLst>
          </p:cNvPr>
          <p:cNvSpPr>
            <a:spLocks noChangeArrowheads="1"/>
          </p:cNvSpPr>
          <p:nvPr/>
        </p:nvSpPr>
        <p:spPr bwMode="auto">
          <a:xfrm>
            <a:off x="683568" y="2571750"/>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2"/>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4" name="Oval 33">
            <a:extLst>
              <a:ext uri="{FF2B5EF4-FFF2-40B4-BE49-F238E27FC236}">
                <a16:creationId xmlns="" xmlns:a16="http://schemas.microsoft.com/office/drawing/2014/main" id="{0530D76D-95A6-0E4E-90C5-31CB91A1BD56}"/>
              </a:ext>
            </a:extLst>
          </p:cNvPr>
          <p:cNvSpPr/>
          <p:nvPr/>
        </p:nvSpPr>
        <p:spPr>
          <a:xfrm>
            <a:off x="581380" y="1515679"/>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43" name="1 Título"/>
          <p:cNvSpPr txBox="1">
            <a:spLocks/>
          </p:cNvSpPr>
          <p:nvPr/>
        </p:nvSpPr>
        <p:spPr>
          <a:xfrm>
            <a:off x="395536" y="267494"/>
            <a:ext cx="6275040" cy="56557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auditor </a:t>
            </a:r>
            <a:endParaRPr lang="es-CO" sz="2400" b="1" dirty="0">
              <a:solidFill>
                <a:srgbClr val="1F497D"/>
              </a:solidFill>
              <a:latin typeface="+mn-lt"/>
              <a:ea typeface="+mn-ea"/>
              <a:cs typeface="+mn-cs"/>
            </a:endParaRPr>
          </a:p>
        </p:txBody>
      </p:sp>
      <p:sp>
        <p:nvSpPr>
          <p:cNvPr id="47" name="TextBox 50">
            <a:extLst>
              <a:ext uri="{FF2B5EF4-FFF2-40B4-BE49-F238E27FC236}">
                <a16:creationId xmlns="" xmlns:a16="http://schemas.microsoft.com/office/drawing/2014/main" id="{662905B5-389C-D046-A046-4628C70EAD8A}"/>
              </a:ext>
            </a:extLst>
          </p:cNvPr>
          <p:cNvSpPr txBox="1"/>
          <p:nvPr/>
        </p:nvSpPr>
        <p:spPr>
          <a:xfrm>
            <a:off x="899592" y="2980788"/>
            <a:ext cx="1080120" cy="527067"/>
          </a:xfrm>
          <a:prstGeom prst="rect">
            <a:avLst/>
          </a:prstGeom>
          <a:noFill/>
        </p:spPr>
        <p:txBody>
          <a:bodyPr wrap="square" lIns="34290" tIns="17145" rIns="34290" bIns="17145" rtlCol="0" anchor="b" anchorCtr="0">
            <a:spAutoFit/>
          </a:bodyPr>
          <a:lstStyle/>
          <a:p>
            <a:pPr algn="ctr"/>
            <a:r>
              <a:rPr lang="es-ES" sz="1600" b="1" dirty="0" smtClean="0">
                <a:solidFill>
                  <a:schemeClr val="bg1"/>
                </a:solidFill>
                <a:latin typeface="Poppins SemiBold" pitchFamily="2" charset="77"/>
                <a:ea typeface="League Spartan" charset="0"/>
                <a:cs typeface="Poppins SemiBold" pitchFamily="2" charset="77"/>
              </a:rPr>
              <a:t>Proceso</a:t>
            </a:r>
          </a:p>
          <a:p>
            <a:pPr algn="ctr"/>
            <a:r>
              <a:rPr lang="es-ES" sz="1600" b="1" dirty="0" smtClean="0">
                <a:solidFill>
                  <a:schemeClr val="bg1"/>
                </a:solidFill>
                <a:latin typeface="Poppins SemiBold" pitchFamily="2" charset="77"/>
                <a:ea typeface="League Spartan" charset="0"/>
                <a:cs typeface="Poppins SemiBold" pitchFamily="2" charset="77"/>
              </a:rPr>
              <a:t>Auditor</a:t>
            </a:r>
          </a:p>
        </p:txBody>
      </p:sp>
      <p:sp>
        <p:nvSpPr>
          <p:cNvPr id="2" name="Rectángulo 1"/>
          <p:cNvSpPr/>
          <p:nvPr/>
        </p:nvSpPr>
        <p:spPr>
          <a:xfrm>
            <a:off x="2555776" y="1203598"/>
            <a:ext cx="5616624" cy="369332"/>
          </a:xfrm>
          <a:prstGeom prst="rect">
            <a:avLst/>
          </a:prstGeom>
        </p:spPr>
        <p:txBody>
          <a:bodyPr wrap="square">
            <a:spAutoFit/>
          </a:bodyPr>
          <a:lstStyle/>
          <a:p>
            <a:pPr lvl="0" algn="ctr">
              <a:defRPr/>
            </a:pPr>
            <a:r>
              <a:rPr lang="es-ES" b="1" dirty="0" smtClean="0"/>
              <a:t>CONTROL AL CONTROL DE LA CONTRATACIÓN</a:t>
            </a:r>
            <a:endParaRPr lang="es-ES" b="1" dirty="0"/>
          </a:p>
        </p:txBody>
      </p:sp>
      <p:sp>
        <p:nvSpPr>
          <p:cNvPr id="3" name="Rectángulo 2"/>
          <p:cNvSpPr/>
          <p:nvPr/>
        </p:nvSpPr>
        <p:spPr>
          <a:xfrm>
            <a:off x="2843808" y="1779662"/>
            <a:ext cx="5328592" cy="1046440"/>
          </a:xfrm>
          <a:prstGeom prst="rect">
            <a:avLst/>
          </a:prstGeom>
        </p:spPr>
        <p:txBody>
          <a:bodyPr wrap="square">
            <a:spAutoFit/>
          </a:bodyPr>
          <a:lstStyle/>
          <a:p>
            <a:pPr lvl="0" algn="ctr"/>
            <a:r>
              <a:rPr lang="es-CO" dirty="0"/>
              <a:t>Número acumulado de contratos auditados  </a:t>
            </a:r>
            <a:endParaRPr lang="es-ES" dirty="0"/>
          </a:p>
          <a:p>
            <a:pPr lvl="0" algn="ctr"/>
            <a:endParaRPr lang="es-ES" sz="800" dirty="0" smtClean="0"/>
          </a:p>
          <a:p>
            <a:pPr lvl="0" algn="ctr"/>
            <a:r>
              <a:rPr lang="es-CO" dirty="0"/>
              <a:t>Número total de contratos suscritos por los sujetos de vigilancia y control</a:t>
            </a:r>
          </a:p>
        </p:txBody>
      </p:sp>
      <p:cxnSp>
        <p:nvCxnSpPr>
          <p:cNvPr id="5" name="Conector recto 4"/>
          <p:cNvCxnSpPr/>
          <p:nvPr/>
        </p:nvCxnSpPr>
        <p:spPr>
          <a:xfrm>
            <a:off x="2843808" y="2139702"/>
            <a:ext cx="5328592"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6" name="Igual 5"/>
          <p:cNvSpPr/>
          <p:nvPr/>
        </p:nvSpPr>
        <p:spPr>
          <a:xfrm>
            <a:off x="2555776" y="2067694"/>
            <a:ext cx="251772" cy="144016"/>
          </a:xfrm>
          <a:prstGeom prst="mathEqual">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53" name="Rectángulo 52"/>
          <p:cNvSpPr/>
          <p:nvPr/>
        </p:nvSpPr>
        <p:spPr>
          <a:xfrm>
            <a:off x="2843808" y="2859782"/>
            <a:ext cx="5400600" cy="1323439"/>
          </a:xfrm>
          <a:prstGeom prst="rect">
            <a:avLst/>
          </a:prstGeom>
        </p:spPr>
        <p:txBody>
          <a:bodyPr wrap="square">
            <a:spAutoFit/>
          </a:bodyPr>
          <a:lstStyle/>
          <a:p>
            <a:pPr lvl="0"/>
            <a:endParaRPr lang="es-ES" dirty="0" smtClean="0"/>
          </a:p>
          <a:p>
            <a:pPr lvl="0" algn="ctr"/>
            <a:r>
              <a:rPr lang="es-ES" dirty="0" smtClean="0"/>
              <a:t>Valor </a:t>
            </a:r>
            <a:r>
              <a:rPr lang="es-ES" dirty="0"/>
              <a:t>acumulado de los contratos auditados  </a:t>
            </a:r>
          </a:p>
          <a:p>
            <a:pPr lvl="0" algn="ctr"/>
            <a:endParaRPr lang="es-ES" sz="800" dirty="0" smtClean="0"/>
          </a:p>
          <a:p>
            <a:pPr lvl="0" algn="ctr"/>
            <a:r>
              <a:rPr lang="es-ES" dirty="0" smtClean="0"/>
              <a:t>Valor total de </a:t>
            </a:r>
            <a:r>
              <a:rPr lang="es-ES" dirty="0"/>
              <a:t>los contratos suscritos por los sujetos y puntos de vigilancia y control </a:t>
            </a:r>
          </a:p>
        </p:txBody>
      </p:sp>
      <p:cxnSp>
        <p:nvCxnSpPr>
          <p:cNvPr id="54" name="Conector recto 53"/>
          <p:cNvCxnSpPr/>
          <p:nvPr/>
        </p:nvCxnSpPr>
        <p:spPr>
          <a:xfrm>
            <a:off x="2843808" y="3507854"/>
            <a:ext cx="54006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55" name="Igual 54"/>
          <p:cNvSpPr/>
          <p:nvPr/>
        </p:nvSpPr>
        <p:spPr>
          <a:xfrm>
            <a:off x="2555776" y="3435846"/>
            <a:ext cx="216024" cy="144016"/>
          </a:xfrm>
          <a:prstGeom prst="mathEqual">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17" name="Freeform 150"/>
          <p:cNvSpPr>
            <a:spLocks noEditPoints="1"/>
          </p:cNvSpPr>
          <p:nvPr/>
        </p:nvSpPr>
        <p:spPr bwMode="auto">
          <a:xfrm>
            <a:off x="827584" y="1779662"/>
            <a:ext cx="504056" cy="504056"/>
          </a:xfrm>
          <a:custGeom>
            <a:avLst/>
            <a:gdLst>
              <a:gd name="T0" fmla="*/ 138 w 176"/>
              <a:gd name="T1" fmla="*/ 133 h 176"/>
              <a:gd name="T2" fmla="*/ 152 w 176"/>
              <a:gd name="T3" fmla="*/ 96 h 176"/>
              <a:gd name="T4" fmla="*/ 96 w 176"/>
              <a:gd name="T5" fmla="*/ 40 h 176"/>
              <a:gd name="T6" fmla="*/ 40 w 176"/>
              <a:gd name="T7" fmla="*/ 96 h 176"/>
              <a:gd name="T8" fmla="*/ 96 w 176"/>
              <a:gd name="T9" fmla="*/ 152 h 176"/>
              <a:gd name="T10" fmla="*/ 133 w 176"/>
              <a:gd name="T11" fmla="*/ 138 h 176"/>
              <a:gd name="T12" fmla="*/ 138 w 176"/>
              <a:gd name="T13" fmla="*/ 144 h 176"/>
              <a:gd name="T14" fmla="*/ 138 w 176"/>
              <a:gd name="T15" fmla="*/ 144 h 176"/>
              <a:gd name="T16" fmla="*/ 138 w 176"/>
              <a:gd name="T17" fmla="*/ 144 h 176"/>
              <a:gd name="T18" fmla="*/ 169 w 176"/>
              <a:gd name="T19" fmla="*/ 175 h 176"/>
              <a:gd name="T20" fmla="*/ 172 w 176"/>
              <a:gd name="T21" fmla="*/ 176 h 176"/>
              <a:gd name="T22" fmla="*/ 176 w 176"/>
              <a:gd name="T23" fmla="*/ 172 h 176"/>
              <a:gd name="T24" fmla="*/ 175 w 176"/>
              <a:gd name="T25" fmla="*/ 169 h 176"/>
              <a:gd name="T26" fmla="*/ 138 w 176"/>
              <a:gd name="T27" fmla="*/ 133 h 176"/>
              <a:gd name="T28" fmla="*/ 96 w 176"/>
              <a:gd name="T29" fmla="*/ 144 h 176"/>
              <a:gd name="T30" fmla="*/ 48 w 176"/>
              <a:gd name="T31" fmla="*/ 96 h 176"/>
              <a:gd name="T32" fmla="*/ 96 w 176"/>
              <a:gd name="T33" fmla="*/ 48 h 176"/>
              <a:gd name="T34" fmla="*/ 144 w 176"/>
              <a:gd name="T35" fmla="*/ 96 h 176"/>
              <a:gd name="T36" fmla="*/ 96 w 176"/>
              <a:gd name="T37" fmla="*/ 144 h 176"/>
              <a:gd name="T38" fmla="*/ 160 w 176"/>
              <a:gd name="T39" fmla="*/ 16 h 176"/>
              <a:gd name="T40" fmla="*/ 88 w 176"/>
              <a:gd name="T41" fmla="*/ 16 h 176"/>
              <a:gd name="T42" fmla="*/ 56 w 176"/>
              <a:gd name="T43" fmla="*/ 0 h 176"/>
              <a:gd name="T44" fmla="*/ 16 w 176"/>
              <a:gd name="T45" fmla="*/ 0 h 176"/>
              <a:gd name="T46" fmla="*/ 0 w 176"/>
              <a:gd name="T47" fmla="*/ 16 h 176"/>
              <a:gd name="T48" fmla="*/ 0 w 176"/>
              <a:gd name="T49" fmla="*/ 128 h 176"/>
              <a:gd name="T50" fmla="*/ 16 w 176"/>
              <a:gd name="T51" fmla="*/ 144 h 176"/>
              <a:gd name="T52" fmla="*/ 54 w 176"/>
              <a:gd name="T53" fmla="*/ 144 h 176"/>
              <a:gd name="T54" fmla="*/ 46 w 176"/>
              <a:gd name="T55" fmla="*/ 136 h 176"/>
              <a:gd name="T56" fmla="*/ 16 w 176"/>
              <a:gd name="T57" fmla="*/ 136 h 176"/>
              <a:gd name="T58" fmla="*/ 8 w 176"/>
              <a:gd name="T59" fmla="*/ 128 h 176"/>
              <a:gd name="T60" fmla="*/ 8 w 176"/>
              <a:gd name="T61" fmla="*/ 48 h 176"/>
              <a:gd name="T62" fmla="*/ 54 w 176"/>
              <a:gd name="T63" fmla="*/ 48 h 176"/>
              <a:gd name="T64" fmla="*/ 65 w 176"/>
              <a:gd name="T65" fmla="*/ 40 h 176"/>
              <a:gd name="T66" fmla="*/ 8 w 176"/>
              <a:gd name="T67" fmla="*/ 40 h 176"/>
              <a:gd name="T68" fmla="*/ 8 w 176"/>
              <a:gd name="T69" fmla="*/ 16 h 176"/>
              <a:gd name="T70" fmla="*/ 16 w 176"/>
              <a:gd name="T71" fmla="*/ 8 h 176"/>
              <a:gd name="T72" fmla="*/ 56 w 176"/>
              <a:gd name="T73" fmla="*/ 8 h 176"/>
              <a:gd name="T74" fmla="*/ 88 w 176"/>
              <a:gd name="T75" fmla="*/ 24 h 176"/>
              <a:gd name="T76" fmla="*/ 160 w 176"/>
              <a:gd name="T77" fmla="*/ 24 h 176"/>
              <a:gd name="T78" fmla="*/ 168 w 176"/>
              <a:gd name="T79" fmla="*/ 32 h 176"/>
              <a:gd name="T80" fmla="*/ 168 w 176"/>
              <a:gd name="T81" fmla="*/ 40 h 176"/>
              <a:gd name="T82" fmla="*/ 127 w 176"/>
              <a:gd name="T83" fmla="*/ 40 h 176"/>
              <a:gd name="T84" fmla="*/ 138 w 176"/>
              <a:gd name="T85" fmla="*/ 48 h 176"/>
              <a:gd name="T86" fmla="*/ 168 w 176"/>
              <a:gd name="T87" fmla="*/ 48 h 176"/>
              <a:gd name="T88" fmla="*/ 168 w 176"/>
              <a:gd name="T89" fmla="*/ 128 h 176"/>
              <a:gd name="T90" fmla="*/ 160 w 176"/>
              <a:gd name="T91" fmla="*/ 136 h 176"/>
              <a:gd name="T92" fmla="*/ 153 w 176"/>
              <a:gd name="T93" fmla="*/ 136 h 176"/>
              <a:gd name="T94" fmla="*/ 161 w 176"/>
              <a:gd name="T95" fmla="*/ 144 h 176"/>
              <a:gd name="T96" fmla="*/ 176 w 176"/>
              <a:gd name="T97" fmla="*/ 128 h 176"/>
              <a:gd name="T98" fmla="*/ 176 w 176"/>
              <a:gd name="T99" fmla="*/ 32 h 176"/>
              <a:gd name="T100" fmla="*/ 160 w 176"/>
              <a:gd name="T10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 h="176">
                <a:moveTo>
                  <a:pt x="138" y="133"/>
                </a:moveTo>
                <a:cubicBezTo>
                  <a:pt x="147" y="123"/>
                  <a:pt x="152" y="110"/>
                  <a:pt x="152" y="96"/>
                </a:cubicBezTo>
                <a:cubicBezTo>
                  <a:pt x="152" y="65"/>
                  <a:pt x="127" y="40"/>
                  <a:pt x="96" y="40"/>
                </a:cubicBezTo>
                <a:cubicBezTo>
                  <a:pt x="65" y="40"/>
                  <a:pt x="40" y="65"/>
                  <a:pt x="40" y="96"/>
                </a:cubicBezTo>
                <a:cubicBezTo>
                  <a:pt x="40" y="127"/>
                  <a:pt x="65" y="152"/>
                  <a:pt x="96" y="152"/>
                </a:cubicBezTo>
                <a:cubicBezTo>
                  <a:pt x="110" y="152"/>
                  <a:pt x="123" y="147"/>
                  <a:pt x="133" y="138"/>
                </a:cubicBezTo>
                <a:cubicBezTo>
                  <a:pt x="138" y="144"/>
                  <a:pt x="138" y="144"/>
                  <a:pt x="138" y="144"/>
                </a:cubicBezTo>
                <a:cubicBezTo>
                  <a:pt x="138" y="144"/>
                  <a:pt x="138" y="144"/>
                  <a:pt x="138" y="144"/>
                </a:cubicBezTo>
                <a:cubicBezTo>
                  <a:pt x="138" y="144"/>
                  <a:pt x="138" y="144"/>
                  <a:pt x="138" y="144"/>
                </a:cubicBezTo>
                <a:cubicBezTo>
                  <a:pt x="169" y="175"/>
                  <a:pt x="169" y="175"/>
                  <a:pt x="169" y="175"/>
                </a:cubicBezTo>
                <a:cubicBezTo>
                  <a:pt x="170" y="176"/>
                  <a:pt x="171" y="176"/>
                  <a:pt x="172" y="176"/>
                </a:cubicBezTo>
                <a:cubicBezTo>
                  <a:pt x="174" y="176"/>
                  <a:pt x="176" y="174"/>
                  <a:pt x="176" y="172"/>
                </a:cubicBezTo>
                <a:cubicBezTo>
                  <a:pt x="176" y="171"/>
                  <a:pt x="176" y="170"/>
                  <a:pt x="175" y="169"/>
                </a:cubicBezTo>
                <a:lnTo>
                  <a:pt x="138" y="133"/>
                </a:lnTo>
                <a:close/>
                <a:moveTo>
                  <a:pt x="96" y="144"/>
                </a:moveTo>
                <a:cubicBezTo>
                  <a:pt x="69" y="144"/>
                  <a:pt x="48" y="123"/>
                  <a:pt x="48" y="96"/>
                </a:cubicBezTo>
                <a:cubicBezTo>
                  <a:pt x="48" y="69"/>
                  <a:pt x="69" y="48"/>
                  <a:pt x="96" y="48"/>
                </a:cubicBezTo>
                <a:cubicBezTo>
                  <a:pt x="123" y="48"/>
                  <a:pt x="144" y="69"/>
                  <a:pt x="144" y="96"/>
                </a:cubicBezTo>
                <a:cubicBezTo>
                  <a:pt x="144" y="123"/>
                  <a:pt x="123" y="144"/>
                  <a:pt x="96" y="144"/>
                </a:cubicBezTo>
                <a:moveTo>
                  <a:pt x="160" y="16"/>
                </a:moveTo>
                <a:cubicBezTo>
                  <a:pt x="88" y="16"/>
                  <a:pt x="88" y="16"/>
                  <a:pt x="88" y="16"/>
                </a:cubicBezTo>
                <a:cubicBezTo>
                  <a:pt x="72" y="16"/>
                  <a:pt x="72" y="0"/>
                  <a:pt x="56" y="0"/>
                </a:cubicBezTo>
                <a:cubicBezTo>
                  <a:pt x="16" y="0"/>
                  <a:pt x="16" y="0"/>
                  <a:pt x="16" y="0"/>
                </a:cubicBezTo>
                <a:cubicBezTo>
                  <a:pt x="7" y="0"/>
                  <a:pt x="0" y="7"/>
                  <a:pt x="0" y="16"/>
                </a:cubicBezTo>
                <a:cubicBezTo>
                  <a:pt x="0" y="128"/>
                  <a:pt x="0" y="128"/>
                  <a:pt x="0" y="128"/>
                </a:cubicBezTo>
                <a:cubicBezTo>
                  <a:pt x="0" y="137"/>
                  <a:pt x="7" y="144"/>
                  <a:pt x="16" y="144"/>
                </a:cubicBezTo>
                <a:cubicBezTo>
                  <a:pt x="54" y="144"/>
                  <a:pt x="54" y="144"/>
                  <a:pt x="54" y="144"/>
                </a:cubicBezTo>
                <a:cubicBezTo>
                  <a:pt x="51" y="142"/>
                  <a:pt x="48" y="139"/>
                  <a:pt x="46" y="136"/>
                </a:cubicBezTo>
                <a:cubicBezTo>
                  <a:pt x="16" y="136"/>
                  <a:pt x="16" y="136"/>
                  <a:pt x="16" y="136"/>
                </a:cubicBezTo>
                <a:cubicBezTo>
                  <a:pt x="12" y="136"/>
                  <a:pt x="8" y="132"/>
                  <a:pt x="8" y="128"/>
                </a:cubicBezTo>
                <a:cubicBezTo>
                  <a:pt x="8" y="48"/>
                  <a:pt x="8" y="48"/>
                  <a:pt x="8" y="48"/>
                </a:cubicBezTo>
                <a:cubicBezTo>
                  <a:pt x="54" y="48"/>
                  <a:pt x="54" y="48"/>
                  <a:pt x="54" y="48"/>
                </a:cubicBezTo>
                <a:cubicBezTo>
                  <a:pt x="57" y="45"/>
                  <a:pt x="61" y="42"/>
                  <a:pt x="65" y="40"/>
                </a:cubicBez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4" y="24"/>
                  <a:pt x="168" y="28"/>
                  <a:pt x="168" y="32"/>
                </a:cubicBezTo>
                <a:cubicBezTo>
                  <a:pt x="168" y="40"/>
                  <a:pt x="168" y="40"/>
                  <a:pt x="168" y="40"/>
                </a:cubicBezTo>
                <a:cubicBezTo>
                  <a:pt x="127" y="40"/>
                  <a:pt x="127" y="40"/>
                  <a:pt x="127" y="40"/>
                </a:cubicBezTo>
                <a:cubicBezTo>
                  <a:pt x="131" y="42"/>
                  <a:pt x="135" y="45"/>
                  <a:pt x="138" y="48"/>
                </a:cubicBezTo>
                <a:cubicBezTo>
                  <a:pt x="168" y="48"/>
                  <a:pt x="168" y="48"/>
                  <a:pt x="168" y="48"/>
                </a:cubicBezTo>
                <a:cubicBezTo>
                  <a:pt x="168" y="128"/>
                  <a:pt x="168" y="128"/>
                  <a:pt x="168" y="128"/>
                </a:cubicBezTo>
                <a:cubicBezTo>
                  <a:pt x="168" y="132"/>
                  <a:pt x="164" y="136"/>
                  <a:pt x="160" y="136"/>
                </a:cubicBezTo>
                <a:cubicBezTo>
                  <a:pt x="153" y="136"/>
                  <a:pt x="153" y="136"/>
                  <a:pt x="153" y="136"/>
                </a:cubicBezTo>
                <a:cubicBezTo>
                  <a:pt x="161" y="144"/>
                  <a:pt x="161" y="144"/>
                  <a:pt x="161" y="144"/>
                </a:cubicBezTo>
                <a:cubicBezTo>
                  <a:pt x="169" y="143"/>
                  <a:pt x="176" y="137"/>
                  <a:pt x="176" y="128"/>
                </a:cubicBezTo>
                <a:cubicBezTo>
                  <a:pt x="176" y="32"/>
                  <a:pt x="176" y="32"/>
                  <a:pt x="176" y="32"/>
                </a:cubicBezTo>
                <a:cubicBezTo>
                  <a:pt x="176" y="23"/>
                  <a:pt x="169" y="16"/>
                  <a:pt x="160" y="16"/>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5753804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
            <a:extLst>
              <a:ext uri="{FF2B5EF4-FFF2-40B4-BE49-F238E27FC236}">
                <a16:creationId xmlns="" xmlns:a16="http://schemas.microsoft.com/office/drawing/2014/main" id="{22B7EA4F-CA4E-A043-AEC7-D1BF37B4CF1C}"/>
              </a:ext>
            </a:extLst>
          </p:cNvPr>
          <p:cNvSpPr>
            <a:spLocks noChangeArrowheads="1"/>
          </p:cNvSpPr>
          <p:nvPr/>
        </p:nvSpPr>
        <p:spPr bwMode="auto">
          <a:xfrm>
            <a:off x="442659" y="1365157"/>
            <a:ext cx="1235250" cy="1962191"/>
          </a:xfrm>
          <a:prstGeom prst="round2SameRect">
            <a:avLst>
              <a:gd name="adj1" fmla="val 50000"/>
              <a:gd name="adj2" fmla="val 11490"/>
            </a:avLst>
          </a:prstGeom>
          <a:solidFill>
            <a:schemeClr val="accent2">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1" name="Freeform 8">
            <a:extLst>
              <a:ext uri="{FF2B5EF4-FFF2-40B4-BE49-F238E27FC236}">
                <a16:creationId xmlns="" xmlns:a16="http://schemas.microsoft.com/office/drawing/2014/main" id="{6E92BD23-0891-CB41-A45C-44DE770BAC20}"/>
              </a:ext>
            </a:extLst>
          </p:cNvPr>
          <p:cNvSpPr>
            <a:spLocks noChangeArrowheads="1"/>
          </p:cNvSpPr>
          <p:nvPr/>
        </p:nvSpPr>
        <p:spPr bwMode="auto">
          <a:xfrm>
            <a:off x="558389" y="2571750"/>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2">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2" name="Freeform 9">
            <a:extLst>
              <a:ext uri="{FF2B5EF4-FFF2-40B4-BE49-F238E27FC236}">
                <a16:creationId xmlns="" xmlns:a16="http://schemas.microsoft.com/office/drawing/2014/main" id="{E2F1DBD1-A357-354B-A314-9CBE6C4F615A}"/>
              </a:ext>
            </a:extLst>
          </p:cNvPr>
          <p:cNvSpPr>
            <a:spLocks noChangeArrowheads="1"/>
          </p:cNvSpPr>
          <p:nvPr/>
        </p:nvSpPr>
        <p:spPr bwMode="auto">
          <a:xfrm>
            <a:off x="683568" y="2571750"/>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2"/>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4" name="Oval 33">
            <a:extLst>
              <a:ext uri="{FF2B5EF4-FFF2-40B4-BE49-F238E27FC236}">
                <a16:creationId xmlns="" xmlns:a16="http://schemas.microsoft.com/office/drawing/2014/main" id="{0530D76D-95A6-0E4E-90C5-31CB91A1BD56}"/>
              </a:ext>
            </a:extLst>
          </p:cNvPr>
          <p:cNvSpPr/>
          <p:nvPr/>
        </p:nvSpPr>
        <p:spPr>
          <a:xfrm>
            <a:off x="581380" y="1515679"/>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43" name="1 Título"/>
          <p:cNvSpPr txBox="1">
            <a:spLocks/>
          </p:cNvSpPr>
          <p:nvPr/>
        </p:nvSpPr>
        <p:spPr>
          <a:xfrm>
            <a:off x="395536" y="267494"/>
            <a:ext cx="6275040" cy="56557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auditor </a:t>
            </a:r>
            <a:endParaRPr lang="es-CO" sz="2400" b="1" dirty="0">
              <a:solidFill>
                <a:srgbClr val="1F497D"/>
              </a:solidFill>
              <a:latin typeface="+mn-lt"/>
              <a:ea typeface="+mn-ea"/>
              <a:cs typeface="+mn-cs"/>
            </a:endParaRPr>
          </a:p>
        </p:txBody>
      </p:sp>
      <p:sp>
        <p:nvSpPr>
          <p:cNvPr id="47" name="TextBox 50">
            <a:extLst>
              <a:ext uri="{FF2B5EF4-FFF2-40B4-BE49-F238E27FC236}">
                <a16:creationId xmlns="" xmlns:a16="http://schemas.microsoft.com/office/drawing/2014/main" id="{662905B5-389C-D046-A046-4628C70EAD8A}"/>
              </a:ext>
            </a:extLst>
          </p:cNvPr>
          <p:cNvSpPr txBox="1"/>
          <p:nvPr/>
        </p:nvSpPr>
        <p:spPr>
          <a:xfrm>
            <a:off x="899592" y="2980788"/>
            <a:ext cx="1080120" cy="527067"/>
          </a:xfrm>
          <a:prstGeom prst="rect">
            <a:avLst/>
          </a:prstGeom>
          <a:noFill/>
        </p:spPr>
        <p:txBody>
          <a:bodyPr wrap="square" lIns="34290" tIns="17145" rIns="34290" bIns="17145" rtlCol="0" anchor="b" anchorCtr="0">
            <a:spAutoFit/>
          </a:bodyPr>
          <a:lstStyle/>
          <a:p>
            <a:pPr algn="ctr"/>
            <a:r>
              <a:rPr lang="es-ES" sz="1600" b="1" dirty="0" smtClean="0">
                <a:solidFill>
                  <a:schemeClr val="bg1"/>
                </a:solidFill>
                <a:latin typeface="Poppins SemiBold" pitchFamily="2" charset="77"/>
                <a:ea typeface="League Spartan" charset="0"/>
                <a:cs typeface="Poppins SemiBold" pitchFamily="2" charset="77"/>
              </a:rPr>
              <a:t>Proceso</a:t>
            </a:r>
          </a:p>
          <a:p>
            <a:pPr algn="ctr"/>
            <a:r>
              <a:rPr lang="es-ES" sz="1600" b="1" dirty="0" smtClean="0">
                <a:solidFill>
                  <a:schemeClr val="bg1"/>
                </a:solidFill>
                <a:latin typeface="Poppins SemiBold" pitchFamily="2" charset="77"/>
                <a:ea typeface="League Spartan" charset="0"/>
                <a:cs typeface="Poppins SemiBold" pitchFamily="2" charset="77"/>
              </a:rPr>
              <a:t>Auditor</a:t>
            </a:r>
          </a:p>
        </p:txBody>
      </p:sp>
      <p:sp>
        <p:nvSpPr>
          <p:cNvPr id="2" name="Rectángulo 1"/>
          <p:cNvSpPr/>
          <p:nvPr/>
        </p:nvSpPr>
        <p:spPr>
          <a:xfrm>
            <a:off x="2555776" y="1059582"/>
            <a:ext cx="5616624" cy="369332"/>
          </a:xfrm>
          <a:prstGeom prst="rect">
            <a:avLst/>
          </a:prstGeom>
        </p:spPr>
        <p:txBody>
          <a:bodyPr wrap="square">
            <a:spAutoFit/>
          </a:bodyPr>
          <a:lstStyle/>
          <a:p>
            <a:pPr lvl="0" algn="ctr">
              <a:defRPr/>
            </a:pPr>
            <a:r>
              <a:rPr lang="es-ES" b="1" dirty="0" smtClean="0"/>
              <a:t>COBERTURA DEL COMPONENTE AMBIENTAL</a:t>
            </a:r>
            <a:endParaRPr lang="es-ES" b="1" dirty="0"/>
          </a:p>
        </p:txBody>
      </p:sp>
      <p:sp>
        <p:nvSpPr>
          <p:cNvPr id="3" name="Rectángulo 2"/>
          <p:cNvSpPr/>
          <p:nvPr/>
        </p:nvSpPr>
        <p:spPr>
          <a:xfrm>
            <a:off x="2843808" y="1707654"/>
            <a:ext cx="5328592" cy="1477328"/>
          </a:xfrm>
          <a:prstGeom prst="rect">
            <a:avLst/>
          </a:prstGeom>
        </p:spPr>
        <p:txBody>
          <a:bodyPr wrap="square">
            <a:spAutoFit/>
          </a:bodyPr>
          <a:lstStyle/>
          <a:p>
            <a:pPr lvl="0" algn="ctr"/>
            <a:r>
              <a:rPr lang="es-ES" dirty="0"/>
              <a:t>Número acumulado de sujetos y puntos auditados que manejan recursos del componente ambiental </a:t>
            </a:r>
            <a:endParaRPr lang="es-ES" sz="800" dirty="0" smtClean="0"/>
          </a:p>
          <a:p>
            <a:pPr lvl="0" algn="ctr"/>
            <a:r>
              <a:rPr lang="es-ES" dirty="0" smtClean="0"/>
              <a:t>Número </a:t>
            </a:r>
            <a:r>
              <a:rPr lang="es-ES" dirty="0"/>
              <a:t>total de sujetos y puntos  de vigilancia y control que manejan recursos del componente ambiental</a:t>
            </a:r>
          </a:p>
        </p:txBody>
      </p:sp>
      <p:cxnSp>
        <p:nvCxnSpPr>
          <p:cNvPr id="5" name="Conector recto 4"/>
          <p:cNvCxnSpPr/>
          <p:nvPr/>
        </p:nvCxnSpPr>
        <p:spPr>
          <a:xfrm>
            <a:off x="2843808" y="2283718"/>
            <a:ext cx="5328592"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6" name="Igual 5"/>
          <p:cNvSpPr/>
          <p:nvPr/>
        </p:nvSpPr>
        <p:spPr>
          <a:xfrm>
            <a:off x="2555776" y="2211710"/>
            <a:ext cx="251772" cy="144016"/>
          </a:xfrm>
          <a:prstGeom prst="mathEqual">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53" name="Rectángulo 52"/>
          <p:cNvSpPr/>
          <p:nvPr/>
        </p:nvSpPr>
        <p:spPr>
          <a:xfrm>
            <a:off x="2843808" y="3219822"/>
            <a:ext cx="5400600" cy="1600438"/>
          </a:xfrm>
          <a:prstGeom prst="rect">
            <a:avLst/>
          </a:prstGeom>
        </p:spPr>
        <p:txBody>
          <a:bodyPr wrap="square">
            <a:spAutoFit/>
          </a:bodyPr>
          <a:lstStyle/>
          <a:p>
            <a:pPr lvl="0"/>
            <a:endParaRPr lang="es-ES" dirty="0" smtClean="0"/>
          </a:p>
          <a:p>
            <a:pPr lvl="0" algn="ctr"/>
            <a:r>
              <a:rPr lang="es-ES" dirty="0"/>
              <a:t>Valor del presupuesto público auditado del componente ambiental   </a:t>
            </a:r>
          </a:p>
          <a:p>
            <a:pPr lvl="0" algn="ctr"/>
            <a:endParaRPr lang="es-ES" sz="800" dirty="0" smtClean="0"/>
          </a:p>
          <a:p>
            <a:pPr lvl="0" algn="ctr"/>
            <a:r>
              <a:rPr lang="es-ES" dirty="0"/>
              <a:t>Valor total del presupuesto público a  vigilar del componente ambiental</a:t>
            </a:r>
          </a:p>
        </p:txBody>
      </p:sp>
      <p:cxnSp>
        <p:nvCxnSpPr>
          <p:cNvPr id="54" name="Conector recto 53"/>
          <p:cNvCxnSpPr/>
          <p:nvPr/>
        </p:nvCxnSpPr>
        <p:spPr>
          <a:xfrm>
            <a:off x="2843808" y="4155926"/>
            <a:ext cx="54006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55" name="Igual 54"/>
          <p:cNvSpPr/>
          <p:nvPr/>
        </p:nvSpPr>
        <p:spPr>
          <a:xfrm>
            <a:off x="2555776" y="4083918"/>
            <a:ext cx="216024" cy="144016"/>
          </a:xfrm>
          <a:prstGeom prst="mathEqual">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17" name="Freeform 150"/>
          <p:cNvSpPr>
            <a:spLocks noEditPoints="1"/>
          </p:cNvSpPr>
          <p:nvPr/>
        </p:nvSpPr>
        <p:spPr bwMode="auto">
          <a:xfrm>
            <a:off x="827584" y="1779662"/>
            <a:ext cx="504056" cy="504056"/>
          </a:xfrm>
          <a:custGeom>
            <a:avLst/>
            <a:gdLst>
              <a:gd name="T0" fmla="*/ 138 w 176"/>
              <a:gd name="T1" fmla="*/ 133 h 176"/>
              <a:gd name="T2" fmla="*/ 152 w 176"/>
              <a:gd name="T3" fmla="*/ 96 h 176"/>
              <a:gd name="T4" fmla="*/ 96 w 176"/>
              <a:gd name="T5" fmla="*/ 40 h 176"/>
              <a:gd name="T6" fmla="*/ 40 w 176"/>
              <a:gd name="T7" fmla="*/ 96 h 176"/>
              <a:gd name="T8" fmla="*/ 96 w 176"/>
              <a:gd name="T9" fmla="*/ 152 h 176"/>
              <a:gd name="T10" fmla="*/ 133 w 176"/>
              <a:gd name="T11" fmla="*/ 138 h 176"/>
              <a:gd name="T12" fmla="*/ 138 w 176"/>
              <a:gd name="T13" fmla="*/ 144 h 176"/>
              <a:gd name="T14" fmla="*/ 138 w 176"/>
              <a:gd name="T15" fmla="*/ 144 h 176"/>
              <a:gd name="T16" fmla="*/ 138 w 176"/>
              <a:gd name="T17" fmla="*/ 144 h 176"/>
              <a:gd name="T18" fmla="*/ 169 w 176"/>
              <a:gd name="T19" fmla="*/ 175 h 176"/>
              <a:gd name="T20" fmla="*/ 172 w 176"/>
              <a:gd name="T21" fmla="*/ 176 h 176"/>
              <a:gd name="T22" fmla="*/ 176 w 176"/>
              <a:gd name="T23" fmla="*/ 172 h 176"/>
              <a:gd name="T24" fmla="*/ 175 w 176"/>
              <a:gd name="T25" fmla="*/ 169 h 176"/>
              <a:gd name="T26" fmla="*/ 138 w 176"/>
              <a:gd name="T27" fmla="*/ 133 h 176"/>
              <a:gd name="T28" fmla="*/ 96 w 176"/>
              <a:gd name="T29" fmla="*/ 144 h 176"/>
              <a:gd name="T30" fmla="*/ 48 w 176"/>
              <a:gd name="T31" fmla="*/ 96 h 176"/>
              <a:gd name="T32" fmla="*/ 96 w 176"/>
              <a:gd name="T33" fmla="*/ 48 h 176"/>
              <a:gd name="T34" fmla="*/ 144 w 176"/>
              <a:gd name="T35" fmla="*/ 96 h 176"/>
              <a:gd name="T36" fmla="*/ 96 w 176"/>
              <a:gd name="T37" fmla="*/ 144 h 176"/>
              <a:gd name="T38" fmla="*/ 160 w 176"/>
              <a:gd name="T39" fmla="*/ 16 h 176"/>
              <a:gd name="T40" fmla="*/ 88 w 176"/>
              <a:gd name="T41" fmla="*/ 16 h 176"/>
              <a:gd name="T42" fmla="*/ 56 w 176"/>
              <a:gd name="T43" fmla="*/ 0 h 176"/>
              <a:gd name="T44" fmla="*/ 16 w 176"/>
              <a:gd name="T45" fmla="*/ 0 h 176"/>
              <a:gd name="T46" fmla="*/ 0 w 176"/>
              <a:gd name="T47" fmla="*/ 16 h 176"/>
              <a:gd name="T48" fmla="*/ 0 w 176"/>
              <a:gd name="T49" fmla="*/ 128 h 176"/>
              <a:gd name="T50" fmla="*/ 16 w 176"/>
              <a:gd name="T51" fmla="*/ 144 h 176"/>
              <a:gd name="T52" fmla="*/ 54 w 176"/>
              <a:gd name="T53" fmla="*/ 144 h 176"/>
              <a:gd name="T54" fmla="*/ 46 w 176"/>
              <a:gd name="T55" fmla="*/ 136 h 176"/>
              <a:gd name="T56" fmla="*/ 16 w 176"/>
              <a:gd name="T57" fmla="*/ 136 h 176"/>
              <a:gd name="T58" fmla="*/ 8 w 176"/>
              <a:gd name="T59" fmla="*/ 128 h 176"/>
              <a:gd name="T60" fmla="*/ 8 w 176"/>
              <a:gd name="T61" fmla="*/ 48 h 176"/>
              <a:gd name="T62" fmla="*/ 54 w 176"/>
              <a:gd name="T63" fmla="*/ 48 h 176"/>
              <a:gd name="T64" fmla="*/ 65 w 176"/>
              <a:gd name="T65" fmla="*/ 40 h 176"/>
              <a:gd name="T66" fmla="*/ 8 w 176"/>
              <a:gd name="T67" fmla="*/ 40 h 176"/>
              <a:gd name="T68" fmla="*/ 8 w 176"/>
              <a:gd name="T69" fmla="*/ 16 h 176"/>
              <a:gd name="T70" fmla="*/ 16 w 176"/>
              <a:gd name="T71" fmla="*/ 8 h 176"/>
              <a:gd name="T72" fmla="*/ 56 w 176"/>
              <a:gd name="T73" fmla="*/ 8 h 176"/>
              <a:gd name="T74" fmla="*/ 88 w 176"/>
              <a:gd name="T75" fmla="*/ 24 h 176"/>
              <a:gd name="T76" fmla="*/ 160 w 176"/>
              <a:gd name="T77" fmla="*/ 24 h 176"/>
              <a:gd name="T78" fmla="*/ 168 w 176"/>
              <a:gd name="T79" fmla="*/ 32 h 176"/>
              <a:gd name="T80" fmla="*/ 168 w 176"/>
              <a:gd name="T81" fmla="*/ 40 h 176"/>
              <a:gd name="T82" fmla="*/ 127 w 176"/>
              <a:gd name="T83" fmla="*/ 40 h 176"/>
              <a:gd name="T84" fmla="*/ 138 w 176"/>
              <a:gd name="T85" fmla="*/ 48 h 176"/>
              <a:gd name="T86" fmla="*/ 168 w 176"/>
              <a:gd name="T87" fmla="*/ 48 h 176"/>
              <a:gd name="T88" fmla="*/ 168 w 176"/>
              <a:gd name="T89" fmla="*/ 128 h 176"/>
              <a:gd name="T90" fmla="*/ 160 w 176"/>
              <a:gd name="T91" fmla="*/ 136 h 176"/>
              <a:gd name="T92" fmla="*/ 153 w 176"/>
              <a:gd name="T93" fmla="*/ 136 h 176"/>
              <a:gd name="T94" fmla="*/ 161 w 176"/>
              <a:gd name="T95" fmla="*/ 144 h 176"/>
              <a:gd name="T96" fmla="*/ 176 w 176"/>
              <a:gd name="T97" fmla="*/ 128 h 176"/>
              <a:gd name="T98" fmla="*/ 176 w 176"/>
              <a:gd name="T99" fmla="*/ 32 h 176"/>
              <a:gd name="T100" fmla="*/ 160 w 176"/>
              <a:gd name="T10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 h="176">
                <a:moveTo>
                  <a:pt x="138" y="133"/>
                </a:moveTo>
                <a:cubicBezTo>
                  <a:pt x="147" y="123"/>
                  <a:pt x="152" y="110"/>
                  <a:pt x="152" y="96"/>
                </a:cubicBezTo>
                <a:cubicBezTo>
                  <a:pt x="152" y="65"/>
                  <a:pt x="127" y="40"/>
                  <a:pt x="96" y="40"/>
                </a:cubicBezTo>
                <a:cubicBezTo>
                  <a:pt x="65" y="40"/>
                  <a:pt x="40" y="65"/>
                  <a:pt x="40" y="96"/>
                </a:cubicBezTo>
                <a:cubicBezTo>
                  <a:pt x="40" y="127"/>
                  <a:pt x="65" y="152"/>
                  <a:pt x="96" y="152"/>
                </a:cubicBezTo>
                <a:cubicBezTo>
                  <a:pt x="110" y="152"/>
                  <a:pt x="123" y="147"/>
                  <a:pt x="133" y="138"/>
                </a:cubicBezTo>
                <a:cubicBezTo>
                  <a:pt x="138" y="144"/>
                  <a:pt x="138" y="144"/>
                  <a:pt x="138" y="144"/>
                </a:cubicBezTo>
                <a:cubicBezTo>
                  <a:pt x="138" y="144"/>
                  <a:pt x="138" y="144"/>
                  <a:pt x="138" y="144"/>
                </a:cubicBezTo>
                <a:cubicBezTo>
                  <a:pt x="138" y="144"/>
                  <a:pt x="138" y="144"/>
                  <a:pt x="138" y="144"/>
                </a:cubicBezTo>
                <a:cubicBezTo>
                  <a:pt x="169" y="175"/>
                  <a:pt x="169" y="175"/>
                  <a:pt x="169" y="175"/>
                </a:cubicBezTo>
                <a:cubicBezTo>
                  <a:pt x="170" y="176"/>
                  <a:pt x="171" y="176"/>
                  <a:pt x="172" y="176"/>
                </a:cubicBezTo>
                <a:cubicBezTo>
                  <a:pt x="174" y="176"/>
                  <a:pt x="176" y="174"/>
                  <a:pt x="176" y="172"/>
                </a:cubicBezTo>
                <a:cubicBezTo>
                  <a:pt x="176" y="171"/>
                  <a:pt x="176" y="170"/>
                  <a:pt x="175" y="169"/>
                </a:cubicBezTo>
                <a:lnTo>
                  <a:pt x="138" y="133"/>
                </a:lnTo>
                <a:close/>
                <a:moveTo>
                  <a:pt x="96" y="144"/>
                </a:moveTo>
                <a:cubicBezTo>
                  <a:pt x="69" y="144"/>
                  <a:pt x="48" y="123"/>
                  <a:pt x="48" y="96"/>
                </a:cubicBezTo>
                <a:cubicBezTo>
                  <a:pt x="48" y="69"/>
                  <a:pt x="69" y="48"/>
                  <a:pt x="96" y="48"/>
                </a:cubicBezTo>
                <a:cubicBezTo>
                  <a:pt x="123" y="48"/>
                  <a:pt x="144" y="69"/>
                  <a:pt x="144" y="96"/>
                </a:cubicBezTo>
                <a:cubicBezTo>
                  <a:pt x="144" y="123"/>
                  <a:pt x="123" y="144"/>
                  <a:pt x="96" y="144"/>
                </a:cubicBezTo>
                <a:moveTo>
                  <a:pt x="160" y="16"/>
                </a:moveTo>
                <a:cubicBezTo>
                  <a:pt x="88" y="16"/>
                  <a:pt x="88" y="16"/>
                  <a:pt x="88" y="16"/>
                </a:cubicBezTo>
                <a:cubicBezTo>
                  <a:pt x="72" y="16"/>
                  <a:pt x="72" y="0"/>
                  <a:pt x="56" y="0"/>
                </a:cubicBezTo>
                <a:cubicBezTo>
                  <a:pt x="16" y="0"/>
                  <a:pt x="16" y="0"/>
                  <a:pt x="16" y="0"/>
                </a:cubicBezTo>
                <a:cubicBezTo>
                  <a:pt x="7" y="0"/>
                  <a:pt x="0" y="7"/>
                  <a:pt x="0" y="16"/>
                </a:cubicBezTo>
                <a:cubicBezTo>
                  <a:pt x="0" y="128"/>
                  <a:pt x="0" y="128"/>
                  <a:pt x="0" y="128"/>
                </a:cubicBezTo>
                <a:cubicBezTo>
                  <a:pt x="0" y="137"/>
                  <a:pt x="7" y="144"/>
                  <a:pt x="16" y="144"/>
                </a:cubicBezTo>
                <a:cubicBezTo>
                  <a:pt x="54" y="144"/>
                  <a:pt x="54" y="144"/>
                  <a:pt x="54" y="144"/>
                </a:cubicBezTo>
                <a:cubicBezTo>
                  <a:pt x="51" y="142"/>
                  <a:pt x="48" y="139"/>
                  <a:pt x="46" y="136"/>
                </a:cubicBezTo>
                <a:cubicBezTo>
                  <a:pt x="16" y="136"/>
                  <a:pt x="16" y="136"/>
                  <a:pt x="16" y="136"/>
                </a:cubicBezTo>
                <a:cubicBezTo>
                  <a:pt x="12" y="136"/>
                  <a:pt x="8" y="132"/>
                  <a:pt x="8" y="128"/>
                </a:cubicBezTo>
                <a:cubicBezTo>
                  <a:pt x="8" y="48"/>
                  <a:pt x="8" y="48"/>
                  <a:pt x="8" y="48"/>
                </a:cubicBezTo>
                <a:cubicBezTo>
                  <a:pt x="54" y="48"/>
                  <a:pt x="54" y="48"/>
                  <a:pt x="54" y="48"/>
                </a:cubicBezTo>
                <a:cubicBezTo>
                  <a:pt x="57" y="45"/>
                  <a:pt x="61" y="42"/>
                  <a:pt x="65" y="40"/>
                </a:cubicBez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4" y="24"/>
                  <a:pt x="168" y="28"/>
                  <a:pt x="168" y="32"/>
                </a:cubicBezTo>
                <a:cubicBezTo>
                  <a:pt x="168" y="40"/>
                  <a:pt x="168" y="40"/>
                  <a:pt x="168" y="40"/>
                </a:cubicBezTo>
                <a:cubicBezTo>
                  <a:pt x="127" y="40"/>
                  <a:pt x="127" y="40"/>
                  <a:pt x="127" y="40"/>
                </a:cubicBezTo>
                <a:cubicBezTo>
                  <a:pt x="131" y="42"/>
                  <a:pt x="135" y="45"/>
                  <a:pt x="138" y="48"/>
                </a:cubicBezTo>
                <a:cubicBezTo>
                  <a:pt x="168" y="48"/>
                  <a:pt x="168" y="48"/>
                  <a:pt x="168" y="48"/>
                </a:cubicBezTo>
                <a:cubicBezTo>
                  <a:pt x="168" y="128"/>
                  <a:pt x="168" y="128"/>
                  <a:pt x="168" y="128"/>
                </a:cubicBezTo>
                <a:cubicBezTo>
                  <a:pt x="168" y="132"/>
                  <a:pt x="164" y="136"/>
                  <a:pt x="160" y="136"/>
                </a:cubicBezTo>
                <a:cubicBezTo>
                  <a:pt x="153" y="136"/>
                  <a:pt x="153" y="136"/>
                  <a:pt x="153" y="136"/>
                </a:cubicBezTo>
                <a:cubicBezTo>
                  <a:pt x="161" y="144"/>
                  <a:pt x="161" y="144"/>
                  <a:pt x="161" y="144"/>
                </a:cubicBezTo>
                <a:cubicBezTo>
                  <a:pt x="169" y="143"/>
                  <a:pt x="176" y="137"/>
                  <a:pt x="176" y="128"/>
                </a:cubicBezTo>
                <a:cubicBezTo>
                  <a:pt x="176" y="32"/>
                  <a:pt x="176" y="32"/>
                  <a:pt x="176" y="32"/>
                </a:cubicBezTo>
                <a:cubicBezTo>
                  <a:pt x="176" y="23"/>
                  <a:pt x="169" y="16"/>
                  <a:pt x="160" y="16"/>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540337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7">
            <a:extLst>
              <a:ext uri="{FF2B5EF4-FFF2-40B4-BE49-F238E27FC236}">
                <a16:creationId xmlns="" xmlns:a16="http://schemas.microsoft.com/office/drawing/2014/main" id="{4C7A5582-7614-7843-A4F5-59772B98F346}"/>
              </a:ext>
            </a:extLst>
          </p:cNvPr>
          <p:cNvSpPr>
            <a:spLocks noChangeArrowheads="1"/>
          </p:cNvSpPr>
          <p:nvPr/>
        </p:nvSpPr>
        <p:spPr bwMode="auto">
          <a:xfrm>
            <a:off x="467544" y="1563638"/>
            <a:ext cx="1235250" cy="1962191"/>
          </a:xfrm>
          <a:prstGeom prst="round2SameRect">
            <a:avLst>
              <a:gd name="adj1" fmla="val 50000"/>
              <a:gd name="adj2" fmla="val 11011"/>
            </a:avLst>
          </a:prstGeom>
          <a:solidFill>
            <a:schemeClr val="accent3">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5" name="Freeform 8">
            <a:extLst>
              <a:ext uri="{FF2B5EF4-FFF2-40B4-BE49-F238E27FC236}">
                <a16:creationId xmlns="" xmlns:a16="http://schemas.microsoft.com/office/drawing/2014/main" id="{5AA9F425-522B-2247-9C1D-433B33CFBB3D}"/>
              </a:ext>
            </a:extLst>
          </p:cNvPr>
          <p:cNvSpPr>
            <a:spLocks noChangeArrowheads="1"/>
          </p:cNvSpPr>
          <p:nvPr/>
        </p:nvSpPr>
        <p:spPr bwMode="auto">
          <a:xfrm>
            <a:off x="583274" y="2770231"/>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3">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6" name="Freeform 9">
            <a:extLst>
              <a:ext uri="{FF2B5EF4-FFF2-40B4-BE49-F238E27FC236}">
                <a16:creationId xmlns="" xmlns:a16="http://schemas.microsoft.com/office/drawing/2014/main" id="{81CC3082-966B-A041-94AA-D5DC798C43A7}"/>
              </a:ext>
            </a:extLst>
          </p:cNvPr>
          <p:cNvSpPr>
            <a:spLocks noChangeArrowheads="1"/>
          </p:cNvSpPr>
          <p:nvPr/>
        </p:nvSpPr>
        <p:spPr bwMode="auto">
          <a:xfrm>
            <a:off x="708454" y="2770231"/>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3"/>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5" name="Oval 34">
            <a:extLst>
              <a:ext uri="{FF2B5EF4-FFF2-40B4-BE49-F238E27FC236}">
                <a16:creationId xmlns="" xmlns:a16="http://schemas.microsoft.com/office/drawing/2014/main" id="{F0BB26BE-FBE1-A64C-BD7C-6124C30EBA09}"/>
              </a:ext>
            </a:extLst>
          </p:cNvPr>
          <p:cNvSpPr/>
          <p:nvPr/>
        </p:nvSpPr>
        <p:spPr>
          <a:xfrm>
            <a:off x="611560" y="1707654"/>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44" name="TextBox 50">
            <a:extLst>
              <a:ext uri="{FF2B5EF4-FFF2-40B4-BE49-F238E27FC236}">
                <a16:creationId xmlns="" xmlns:a16="http://schemas.microsoft.com/office/drawing/2014/main" id="{662905B5-389C-D046-A046-4628C70EAD8A}"/>
              </a:ext>
            </a:extLst>
          </p:cNvPr>
          <p:cNvSpPr txBox="1"/>
          <p:nvPr/>
        </p:nvSpPr>
        <p:spPr>
          <a:xfrm>
            <a:off x="899592" y="3219822"/>
            <a:ext cx="1152128" cy="519373"/>
          </a:xfrm>
          <a:prstGeom prst="rect">
            <a:avLst/>
          </a:prstGeom>
          <a:noFill/>
        </p:spPr>
        <p:txBody>
          <a:bodyPr wrap="square" lIns="34290" tIns="17145" rIns="34290" bIns="17145" rtlCol="0" anchor="b" anchorCtr="0">
            <a:spAutoFit/>
          </a:bodyPr>
          <a:lstStyle/>
          <a:p>
            <a:pPr algn="ctr"/>
            <a:r>
              <a:rPr lang="es-ES" sz="1050" b="1" dirty="0" smtClean="0">
                <a:solidFill>
                  <a:schemeClr val="bg1"/>
                </a:solidFill>
                <a:latin typeface="Poppins SemiBold" pitchFamily="2" charset="77"/>
                <a:ea typeface="League Spartan" charset="0"/>
                <a:cs typeface="Poppins SemiBold" pitchFamily="2" charset="77"/>
              </a:rPr>
              <a:t>Proceso</a:t>
            </a:r>
          </a:p>
          <a:p>
            <a:pPr algn="ctr"/>
            <a:r>
              <a:rPr lang="es-ES" sz="1050" b="1" dirty="0" smtClean="0">
                <a:solidFill>
                  <a:schemeClr val="bg1"/>
                </a:solidFill>
                <a:latin typeface="Poppins SemiBold" pitchFamily="2" charset="77"/>
                <a:ea typeface="League Spartan" charset="0"/>
                <a:cs typeface="Poppins SemiBold" pitchFamily="2" charset="77"/>
              </a:rPr>
              <a:t>Responsabilidad Fiscal</a:t>
            </a:r>
          </a:p>
        </p:txBody>
      </p:sp>
      <p:sp>
        <p:nvSpPr>
          <p:cNvPr id="47" name="Rectángulo 46"/>
          <p:cNvSpPr/>
          <p:nvPr/>
        </p:nvSpPr>
        <p:spPr>
          <a:xfrm>
            <a:off x="2987824" y="1779662"/>
            <a:ext cx="5760640" cy="2246769"/>
          </a:xfrm>
          <a:prstGeom prst="rect">
            <a:avLst/>
          </a:prstGeom>
        </p:spPr>
        <p:txBody>
          <a:bodyPr wrap="square">
            <a:spAutoFit/>
          </a:bodyPr>
          <a:lstStyle/>
          <a:p>
            <a:pPr lvl="0" algn="ctr"/>
            <a:r>
              <a:rPr lang="es-ES" sz="2000" dirty="0"/>
              <a:t>Número acumulado de hallazgos fiscales recibidos que dieron origen a indagación preliminar o proceso de responsabilidad </a:t>
            </a:r>
            <a:r>
              <a:rPr lang="es-ES" sz="2000" dirty="0" smtClean="0"/>
              <a:t>fiscal  </a:t>
            </a:r>
          </a:p>
          <a:p>
            <a:pPr lvl="0" algn="ctr"/>
            <a:r>
              <a:rPr lang="es-ES" sz="2000" dirty="0" smtClean="0"/>
              <a:t>  </a:t>
            </a:r>
          </a:p>
          <a:p>
            <a:pPr lvl="0" algn="ctr"/>
            <a:r>
              <a:rPr lang="es-ES" sz="2000" dirty="0" smtClean="0"/>
              <a:t>Número </a:t>
            </a:r>
            <a:r>
              <a:rPr lang="es-ES" sz="2000" dirty="0"/>
              <a:t>total de hallazgos fiscales recibidos en la vigencia</a:t>
            </a:r>
          </a:p>
          <a:p>
            <a:pPr lvl="0" algn="ctr"/>
            <a:endParaRPr lang="es-ES" sz="2000" dirty="0" smtClean="0"/>
          </a:p>
        </p:txBody>
      </p:sp>
      <p:cxnSp>
        <p:nvCxnSpPr>
          <p:cNvPr id="50" name="Conector recto 49"/>
          <p:cNvCxnSpPr/>
          <p:nvPr/>
        </p:nvCxnSpPr>
        <p:spPr>
          <a:xfrm>
            <a:off x="3131840" y="2859782"/>
            <a:ext cx="5544616"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53" name="Igual 52"/>
          <p:cNvSpPr/>
          <p:nvPr/>
        </p:nvSpPr>
        <p:spPr>
          <a:xfrm>
            <a:off x="2699792" y="2715766"/>
            <a:ext cx="360040" cy="216024"/>
          </a:xfrm>
          <a:prstGeom prst="mathEqual">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000">
              <a:solidFill>
                <a:schemeClr val="tx1"/>
              </a:solidFill>
            </a:endParaRPr>
          </a:p>
        </p:txBody>
      </p:sp>
      <p:sp>
        <p:nvSpPr>
          <p:cNvPr id="54" name="Rectángulo 53"/>
          <p:cNvSpPr/>
          <p:nvPr/>
        </p:nvSpPr>
        <p:spPr>
          <a:xfrm>
            <a:off x="2699792" y="1275606"/>
            <a:ext cx="6048672" cy="369332"/>
          </a:xfrm>
          <a:prstGeom prst="rect">
            <a:avLst/>
          </a:prstGeom>
        </p:spPr>
        <p:txBody>
          <a:bodyPr wrap="square">
            <a:spAutoFit/>
          </a:bodyPr>
          <a:lstStyle/>
          <a:p>
            <a:pPr lvl="0" algn="ctr">
              <a:defRPr/>
            </a:pPr>
            <a:r>
              <a:rPr lang="es-ES" b="1" dirty="0"/>
              <a:t>EFICACIA DEL HALLAZGO FISCAL</a:t>
            </a:r>
          </a:p>
        </p:txBody>
      </p:sp>
      <p:sp>
        <p:nvSpPr>
          <p:cNvPr id="55" name="1 Título"/>
          <p:cNvSpPr txBox="1">
            <a:spLocks/>
          </p:cNvSpPr>
          <p:nvPr/>
        </p:nvSpPr>
        <p:spPr>
          <a:xfrm>
            <a:off x="395536" y="267494"/>
            <a:ext cx="6275040"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responsabilidad fiscal </a:t>
            </a:r>
            <a:endParaRPr lang="es-CO" sz="2400" b="1" dirty="0">
              <a:solidFill>
                <a:srgbClr val="1F497D"/>
              </a:solidFill>
              <a:latin typeface="+mn-lt"/>
              <a:ea typeface="+mn-ea"/>
              <a:cs typeface="+mn-cs"/>
            </a:endParaRPr>
          </a:p>
        </p:txBody>
      </p:sp>
      <p:sp>
        <p:nvSpPr>
          <p:cNvPr id="13" name="Freeform 252"/>
          <p:cNvSpPr>
            <a:spLocks noEditPoints="1"/>
          </p:cNvSpPr>
          <p:nvPr/>
        </p:nvSpPr>
        <p:spPr bwMode="auto">
          <a:xfrm>
            <a:off x="827584" y="1923678"/>
            <a:ext cx="576064" cy="432048"/>
          </a:xfrm>
          <a:custGeom>
            <a:avLst/>
            <a:gdLst>
              <a:gd name="T0" fmla="*/ 32 w 176"/>
              <a:gd name="T1" fmla="*/ 52 h 128"/>
              <a:gd name="T2" fmla="*/ 48 w 176"/>
              <a:gd name="T3" fmla="*/ 52 h 128"/>
              <a:gd name="T4" fmla="*/ 140 w 176"/>
              <a:gd name="T5" fmla="*/ 8 h 128"/>
              <a:gd name="T6" fmla="*/ 36 w 176"/>
              <a:gd name="T7" fmla="*/ 0 h 128"/>
              <a:gd name="T8" fmla="*/ 20 w 176"/>
              <a:gd name="T9" fmla="*/ 24 h 128"/>
              <a:gd name="T10" fmla="*/ 156 w 176"/>
              <a:gd name="T11" fmla="*/ 16 h 128"/>
              <a:gd name="T12" fmla="*/ 20 w 176"/>
              <a:gd name="T13" fmla="*/ 24 h 128"/>
              <a:gd name="T14" fmla="*/ 0 w 176"/>
              <a:gd name="T15" fmla="*/ 40 h 128"/>
              <a:gd name="T16" fmla="*/ 168 w 176"/>
              <a:gd name="T17" fmla="*/ 128 h 128"/>
              <a:gd name="T18" fmla="*/ 168 w 176"/>
              <a:gd name="T19" fmla="*/ 32 h 128"/>
              <a:gd name="T20" fmla="*/ 12 w 176"/>
              <a:gd name="T21" fmla="*/ 48 h 128"/>
              <a:gd name="T22" fmla="*/ 12 w 176"/>
              <a:gd name="T23" fmla="*/ 120 h 128"/>
              <a:gd name="T24" fmla="*/ 16 w 176"/>
              <a:gd name="T25" fmla="*/ 116 h 128"/>
              <a:gd name="T26" fmla="*/ 160 w 176"/>
              <a:gd name="T27" fmla="*/ 116 h 128"/>
              <a:gd name="T28" fmla="*/ 164 w 176"/>
              <a:gd name="T29" fmla="*/ 120 h 128"/>
              <a:gd name="T30" fmla="*/ 152 w 176"/>
              <a:gd name="T31" fmla="*/ 116 h 128"/>
              <a:gd name="T32" fmla="*/ 24 w 176"/>
              <a:gd name="T33" fmla="*/ 116 h 128"/>
              <a:gd name="T34" fmla="*/ 8 w 176"/>
              <a:gd name="T35" fmla="*/ 55 h 128"/>
              <a:gd name="T36" fmla="*/ 23 w 176"/>
              <a:gd name="T37" fmla="*/ 40 h 128"/>
              <a:gd name="T38" fmla="*/ 164 w 176"/>
              <a:gd name="T39" fmla="*/ 56 h 128"/>
              <a:gd name="T40" fmla="*/ 164 w 176"/>
              <a:gd name="T41" fmla="*/ 48 h 128"/>
              <a:gd name="T42" fmla="*/ 168 w 176"/>
              <a:gd name="T43" fmla="*/ 44 h 128"/>
              <a:gd name="T44" fmla="*/ 132 w 176"/>
              <a:gd name="T45" fmla="*/ 104 h 128"/>
              <a:gd name="T46" fmla="*/ 140 w 176"/>
              <a:gd name="T47" fmla="*/ 112 h 128"/>
              <a:gd name="T48" fmla="*/ 88 w 176"/>
              <a:gd name="T49" fmla="*/ 48 h 128"/>
              <a:gd name="T50" fmla="*/ 120 w 176"/>
              <a:gd name="T51" fmla="*/ 80 h 128"/>
              <a:gd name="T52" fmla="*/ 98 w 176"/>
              <a:gd name="T53" fmla="*/ 97 h 128"/>
              <a:gd name="T54" fmla="*/ 90 w 176"/>
              <a:gd name="T55" fmla="*/ 104 h 128"/>
              <a:gd name="T56" fmla="*/ 82 w 176"/>
              <a:gd name="T57" fmla="*/ 99 h 128"/>
              <a:gd name="T58" fmla="*/ 74 w 176"/>
              <a:gd name="T59" fmla="*/ 88 h 128"/>
              <a:gd name="T60" fmla="*/ 86 w 176"/>
              <a:gd name="T61" fmla="*/ 95 h 128"/>
              <a:gd name="T62" fmla="*/ 79 w 176"/>
              <a:gd name="T63" fmla="*/ 79 h 128"/>
              <a:gd name="T64" fmla="*/ 76 w 176"/>
              <a:gd name="T65" fmla="*/ 66 h 128"/>
              <a:gd name="T66" fmla="*/ 86 w 176"/>
              <a:gd name="T67" fmla="*/ 60 h 128"/>
              <a:gd name="T68" fmla="*/ 90 w 176"/>
              <a:gd name="T69" fmla="*/ 60 h 128"/>
              <a:gd name="T70" fmla="*/ 100 w 176"/>
              <a:gd name="T71" fmla="*/ 66 h 128"/>
              <a:gd name="T72" fmla="*/ 93 w 176"/>
              <a:gd name="T73" fmla="*/ 66 h 128"/>
              <a:gd name="T74" fmla="*/ 94 w 176"/>
              <a:gd name="T75" fmla="*/ 77 h 128"/>
              <a:gd name="T76" fmla="*/ 102 w 176"/>
              <a:gd name="T77" fmla="*/ 88 h 128"/>
              <a:gd name="T78" fmla="*/ 92 w 176"/>
              <a:gd name="T79" fmla="*/ 83 h 128"/>
              <a:gd name="T80" fmla="*/ 94 w 176"/>
              <a:gd name="T81" fmla="*/ 94 h 128"/>
              <a:gd name="T82" fmla="*/ 94 w 176"/>
              <a:gd name="T83" fmla="*/ 85 h 128"/>
              <a:gd name="T84" fmla="*/ 83 w 176"/>
              <a:gd name="T85" fmla="*/ 74 h 128"/>
              <a:gd name="T86" fmla="*/ 86 w 176"/>
              <a:gd name="T8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8">
                <a:moveTo>
                  <a:pt x="44" y="48"/>
                </a:moveTo>
                <a:cubicBezTo>
                  <a:pt x="36" y="48"/>
                  <a:pt x="36" y="48"/>
                  <a:pt x="36" y="48"/>
                </a:cubicBezTo>
                <a:cubicBezTo>
                  <a:pt x="34" y="48"/>
                  <a:pt x="32" y="50"/>
                  <a:pt x="32" y="52"/>
                </a:cubicBezTo>
                <a:cubicBezTo>
                  <a:pt x="32" y="54"/>
                  <a:pt x="34" y="56"/>
                  <a:pt x="36" y="56"/>
                </a:cubicBezTo>
                <a:cubicBezTo>
                  <a:pt x="44" y="56"/>
                  <a:pt x="44" y="56"/>
                  <a:pt x="44" y="56"/>
                </a:cubicBezTo>
                <a:cubicBezTo>
                  <a:pt x="46" y="56"/>
                  <a:pt x="48" y="54"/>
                  <a:pt x="48" y="52"/>
                </a:cubicBezTo>
                <a:cubicBezTo>
                  <a:pt x="48" y="50"/>
                  <a:pt x="46" y="48"/>
                  <a:pt x="44" y="48"/>
                </a:cubicBezTo>
                <a:moveTo>
                  <a:pt x="36" y="8"/>
                </a:moveTo>
                <a:cubicBezTo>
                  <a:pt x="140" y="8"/>
                  <a:pt x="140" y="8"/>
                  <a:pt x="140" y="8"/>
                </a:cubicBezTo>
                <a:cubicBezTo>
                  <a:pt x="142" y="8"/>
                  <a:pt x="144" y="6"/>
                  <a:pt x="144" y="4"/>
                </a:cubicBezTo>
                <a:cubicBezTo>
                  <a:pt x="144" y="2"/>
                  <a:pt x="142" y="0"/>
                  <a:pt x="140" y="0"/>
                </a:cubicBezTo>
                <a:cubicBezTo>
                  <a:pt x="36" y="0"/>
                  <a:pt x="36" y="0"/>
                  <a:pt x="36" y="0"/>
                </a:cubicBezTo>
                <a:cubicBezTo>
                  <a:pt x="34" y="0"/>
                  <a:pt x="32" y="2"/>
                  <a:pt x="32" y="4"/>
                </a:cubicBezTo>
                <a:cubicBezTo>
                  <a:pt x="32" y="6"/>
                  <a:pt x="34" y="8"/>
                  <a:pt x="36" y="8"/>
                </a:cubicBezTo>
                <a:moveTo>
                  <a:pt x="20" y="24"/>
                </a:moveTo>
                <a:cubicBezTo>
                  <a:pt x="156" y="24"/>
                  <a:pt x="156" y="24"/>
                  <a:pt x="156" y="24"/>
                </a:cubicBezTo>
                <a:cubicBezTo>
                  <a:pt x="158" y="24"/>
                  <a:pt x="160" y="22"/>
                  <a:pt x="160" y="20"/>
                </a:cubicBezTo>
                <a:cubicBezTo>
                  <a:pt x="160" y="18"/>
                  <a:pt x="158" y="16"/>
                  <a:pt x="156" y="16"/>
                </a:cubicBezTo>
                <a:cubicBezTo>
                  <a:pt x="20" y="16"/>
                  <a:pt x="20" y="16"/>
                  <a:pt x="20" y="16"/>
                </a:cubicBezTo>
                <a:cubicBezTo>
                  <a:pt x="18" y="16"/>
                  <a:pt x="16" y="18"/>
                  <a:pt x="16" y="20"/>
                </a:cubicBezTo>
                <a:cubicBezTo>
                  <a:pt x="16" y="22"/>
                  <a:pt x="18" y="24"/>
                  <a:pt x="20" y="24"/>
                </a:cubicBezTo>
                <a:moveTo>
                  <a:pt x="168" y="32"/>
                </a:moveTo>
                <a:cubicBezTo>
                  <a:pt x="8" y="32"/>
                  <a:pt x="8" y="32"/>
                  <a:pt x="8" y="32"/>
                </a:cubicBezTo>
                <a:cubicBezTo>
                  <a:pt x="4" y="32"/>
                  <a:pt x="0" y="36"/>
                  <a:pt x="0" y="40"/>
                </a:cubicBezTo>
                <a:cubicBezTo>
                  <a:pt x="0" y="120"/>
                  <a:pt x="0" y="120"/>
                  <a:pt x="0" y="120"/>
                </a:cubicBezTo>
                <a:cubicBezTo>
                  <a:pt x="0" y="124"/>
                  <a:pt x="4" y="128"/>
                  <a:pt x="8" y="128"/>
                </a:cubicBezTo>
                <a:cubicBezTo>
                  <a:pt x="168" y="128"/>
                  <a:pt x="168" y="128"/>
                  <a:pt x="168" y="128"/>
                </a:cubicBezTo>
                <a:cubicBezTo>
                  <a:pt x="172" y="128"/>
                  <a:pt x="176" y="124"/>
                  <a:pt x="176" y="120"/>
                </a:cubicBezTo>
                <a:cubicBezTo>
                  <a:pt x="176" y="40"/>
                  <a:pt x="176" y="40"/>
                  <a:pt x="176" y="40"/>
                </a:cubicBezTo>
                <a:cubicBezTo>
                  <a:pt x="176" y="36"/>
                  <a:pt x="172" y="32"/>
                  <a:pt x="168" y="32"/>
                </a:cubicBezTo>
                <a:moveTo>
                  <a:pt x="12" y="40"/>
                </a:moveTo>
                <a:cubicBezTo>
                  <a:pt x="14" y="40"/>
                  <a:pt x="16" y="42"/>
                  <a:pt x="16" y="44"/>
                </a:cubicBezTo>
                <a:cubicBezTo>
                  <a:pt x="16" y="46"/>
                  <a:pt x="14" y="48"/>
                  <a:pt x="12" y="48"/>
                </a:cubicBezTo>
                <a:cubicBezTo>
                  <a:pt x="10" y="48"/>
                  <a:pt x="8" y="46"/>
                  <a:pt x="8" y="44"/>
                </a:cubicBezTo>
                <a:cubicBezTo>
                  <a:pt x="8" y="42"/>
                  <a:pt x="10" y="40"/>
                  <a:pt x="12" y="40"/>
                </a:cubicBezTo>
                <a:moveTo>
                  <a:pt x="12" y="120"/>
                </a:moveTo>
                <a:cubicBezTo>
                  <a:pt x="10" y="120"/>
                  <a:pt x="8" y="118"/>
                  <a:pt x="8" y="116"/>
                </a:cubicBezTo>
                <a:cubicBezTo>
                  <a:pt x="8" y="114"/>
                  <a:pt x="10" y="112"/>
                  <a:pt x="12" y="112"/>
                </a:cubicBezTo>
                <a:cubicBezTo>
                  <a:pt x="14" y="112"/>
                  <a:pt x="16" y="114"/>
                  <a:pt x="16" y="116"/>
                </a:cubicBezTo>
                <a:cubicBezTo>
                  <a:pt x="16" y="118"/>
                  <a:pt x="14" y="120"/>
                  <a:pt x="12" y="120"/>
                </a:cubicBezTo>
                <a:moveTo>
                  <a:pt x="164" y="120"/>
                </a:moveTo>
                <a:cubicBezTo>
                  <a:pt x="162" y="120"/>
                  <a:pt x="160" y="118"/>
                  <a:pt x="160" y="116"/>
                </a:cubicBezTo>
                <a:cubicBezTo>
                  <a:pt x="160" y="114"/>
                  <a:pt x="162" y="112"/>
                  <a:pt x="164" y="112"/>
                </a:cubicBezTo>
                <a:cubicBezTo>
                  <a:pt x="166" y="112"/>
                  <a:pt x="168" y="114"/>
                  <a:pt x="168" y="116"/>
                </a:cubicBezTo>
                <a:cubicBezTo>
                  <a:pt x="168" y="118"/>
                  <a:pt x="166" y="120"/>
                  <a:pt x="164" y="120"/>
                </a:cubicBezTo>
                <a:moveTo>
                  <a:pt x="168" y="105"/>
                </a:moveTo>
                <a:cubicBezTo>
                  <a:pt x="167" y="104"/>
                  <a:pt x="165" y="104"/>
                  <a:pt x="164" y="104"/>
                </a:cubicBezTo>
                <a:cubicBezTo>
                  <a:pt x="157" y="104"/>
                  <a:pt x="152" y="109"/>
                  <a:pt x="152" y="116"/>
                </a:cubicBezTo>
                <a:cubicBezTo>
                  <a:pt x="152" y="117"/>
                  <a:pt x="152" y="119"/>
                  <a:pt x="153" y="120"/>
                </a:cubicBezTo>
                <a:cubicBezTo>
                  <a:pt x="23" y="120"/>
                  <a:pt x="23" y="120"/>
                  <a:pt x="23" y="120"/>
                </a:cubicBezTo>
                <a:cubicBezTo>
                  <a:pt x="24" y="119"/>
                  <a:pt x="24" y="117"/>
                  <a:pt x="24" y="116"/>
                </a:cubicBezTo>
                <a:cubicBezTo>
                  <a:pt x="24" y="109"/>
                  <a:pt x="19" y="104"/>
                  <a:pt x="12" y="104"/>
                </a:cubicBezTo>
                <a:cubicBezTo>
                  <a:pt x="11" y="104"/>
                  <a:pt x="9" y="104"/>
                  <a:pt x="8" y="105"/>
                </a:cubicBezTo>
                <a:cubicBezTo>
                  <a:pt x="8" y="55"/>
                  <a:pt x="8" y="55"/>
                  <a:pt x="8" y="55"/>
                </a:cubicBezTo>
                <a:cubicBezTo>
                  <a:pt x="9" y="56"/>
                  <a:pt x="11" y="56"/>
                  <a:pt x="12" y="56"/>
                </a:cubicBezTo>
                <a:cubicBezTo>
                  <a:pt x="19" y="56"/>
                  <a:pt x="24" y="51"/>
                  <a:pt x="24" y="44"/>
                </a:cubicBezTo>
                <a:cubicBezTo>
                  <a:pt x="24" y="43"/>
                  <a:pt x="24" y="41"/>
                  <a:pt x="23" y="40"/>
                </a:cubicBezTo>
                <a:cubicBezTo>
                  <a:pt x="153" y="40"/>
                  <a:pt x="153" y="40"/>
                  <a:pt x="153" y="40"/>
                </a:cubicBezTo>
                <a:cubicBezTo>
                  <a:pt x="152" y="41"/>
                  <a:pt x="152" y="43"/>
                  <a:pt x="152" y="44"/>
                </a:cubicBezTo>
                <a:cubicBezTo>
                  <a:pt x="152" y="51"/>
                  <a:pt x="157" y="56"/>
                  <a:pt x="164" y="56"/>
                </a:cubicBezTo>
                <a:cubicBezTo>
                  <a:pt x="165" y="56"/>
                  <a:pt x="167" y="56"/>
                  <a:pt x="168" y="55"/>
                </a:cubicBezTo>
                <a:lnTo>
                  <a:pt x="168" y="105"/>
                </a:lnTo>
                <a:close/>
                <a:moveTo>
                  <a:pt x="164" y="48"/>
                </a:moveTo>
                <a:cubicBezTo>
                  <a:pt x="162" y="48"/>
                  <a:pt x="160" y="46"/>
                  <a:pt x="160" y="44"/>
                </a:cubicBezTo>
                <a:cubicBezTo>
                  <a:pt x="160" y="42"/>
                  <a:pt x="162" y="40"/>
                  <a:pt x="164" y="40"/>
                </a:cubicBezTo>
                <a:cubicBezTo>
                  <a:pt x="166" y="40"/>
                  <a:pt x="168" y="42"/>
                  <a:pt x="168" y="44"/>
                </a:cubicBezTo>
                <a:cubicBezTo>
                  <a:pt x="168" y="46"/>
                  <a:pt x="166" y="48"/>
                  <a:pt x="164" y="48"/>
                </a:cubicBezTo>
                <a:moveTo>
                  <a:pt x="140" y="104"/>
                </a:moveTo>
                <a:cubicBezTo>
                  <a:pt x="132" y="104"/>
                  <a:pt x="132" y="104"/>
                  <a:pt x="132" y="104"/>
                </a:cubicBezTo>
                <a:cubicBezTo>
                  <a:pt x="130" y="104"/>
                  <a:pt x="128" y="106"/>
                  <a:pt x="128" y="108"/>
                </a:cubicBezTo>
                <a:cubicBezTo>
                  <a:pt x="128" y="110"/>
                  <a:pt x="130" y="112"/>
                  <a:pt x="132" y="112"/>
                </a:cubicBezTo>
                <a:cubicBezTo>
                  <a:pt x="140" y="112"/>
                  <a:pt x="140" y="112"/>
                  <a:pt x="140" y="112"/>
                </a:cubicBezTo>
                <a:cubicBezTo>
                  <a:pt x="142" y="112"/>
                  <a:pt x="144" y="110"/>
                  <a:pt x="144" y="108"/>
                </a:cubicBezTo>
                <a:cubicBezTo>
                  <a:pt x="144" y="106"/>
                  <a:pt x="142" y="104"/>
                  <a:pt x="140" y="104"/>
                </a:cubicBezTo>
                <a:moveTo>
                  <a:pt x="88" y="48"/>
                </a:moveTo>
                <a:cubicBezTo>
                  <a:pt x="70" y="48"/>
                  <a:pt x="56" y="62"/>
                  <a:pt x="56" y="80"/>
                </a:cubicBezTo>
                <a:cubicBezTo>
                  <a:pt x="56" y="98"/>
                  <a:pt x="70" y="112"/>
                  <a:pt x="88" y="112"/>
                </a:cubicBezTo>
                <a:cubicBezTo>
                  <a:pt x="106" y="112"/>
                  <a:pt x="120" y="98"/>
                  <a:pt x="120" y="80"/>
                </a:cubicBezTo>
                <a:cubicBezTo>
                  <a:pt x="120" y="62"/>
                  <a:pt x="106" y="48"/>
                  <a:pt x="88" y="48"/>
                </a:cubicBezTo>
                <a:moveTo>
                  <a:pt x="101" y="93"/>
                </a:moveTo>
                <a:cubicBezTo>
                  <a:pt x="100" y="95"/>
                  <a:pt x="99" y="96"/>
                  <a:pt x="98" y="97"/>
                </a:cubicBezTo>
                <a:cubicBezTo>
                  <a:pt x="97" y="98"/>
                  <a:pt x="96" y="99"/>
                  <a:pt x="94" y="99"/>
                </a:cubicBezTo>
                <a:cubicBezTo>
                  <a:pt x="93" y="100"/>
                  <a:pt x="91" y="100"/>
                  <a:pt x="90" y="100"/>
                </a:cubicBezTo>
                <a:cubicBezTo>
                  <a:pt x="90" y="104"/>
                  <a:pt x="90" y="104"/>
                  <a:pt x="90" y="104"/>
                </a:cubicBezTo>
                <a:cubicBezTo>
                  <a:pt x="86" y="104"/>
                  <a:pt x="86" y="104"/>
                  <a:pt x="86" y="104"/>
                </a:cubicBezTo>
                <a:cubicBezTo>
                  <a:pt x="86" y="100"/>
                  <a:pt x="86" y="100"/>
                  <a:pt x="86" y="100"/>
                </a:cubicBezTo>
                <a:cubicBezTo>
                  <a:pt x="84" y="100"/>
                  <a:pt x="83" y="100"/>
                  <a:pt x="82" y="99"/>
                </a:cubicBezTo>
                <a:cubicBezTo>
                  <a:pt x="80" y="99"/>
                  <a:pt x="79" y="98"/>
                  <a:pt x="77" y="97"/>
                </a:cubicBezTo>
                <a:cubicBezTo>
                  <a:pt x="76" y="96"/>
                  <a:pt x="75" y="94"/>
                  <a:pt x="75" y="93"/>
                </a:cubicBezTo>
                <a:cubicBezTo>
                  <a:pt x="74" y="91"/>
                  <a:pt x="74" y="90"/>
                  <a:pt x="74" y="88"/>
                </a:cubicBezTo>
                <a:cubicBezTo>
                  <a:pt x="80" y="88"/>
                  <a:pt x="80" y="88"/>
                  <a:pt x="80" y="88"/>
                </a:cubicBezTo>
                <a:cubicBezTo>
                  <a:pt x="80" y="90"/>
                  <a:pt x="80" y="92"/>
                  <a:pt x="82" y="93"/>
                </a:cubicBezTo>
                <a:cubicBezTo>
                  <a:pt x="83" y="95"/>
                  <a:pt x="84" y="95"/>
                  <a:pt x="86" y="95"/>
                </a:cubicBezTo>
                <a:cubicBezTo>
                  <a:pt x="86" y="82"/>
                  <a:pt x="86" y="82"/>
                  <a:pt x="86" y="82"/>
                </a:cubicBezTo>
                <a:cubicBezTo>
                  <a:pt x="85" y="82"/>
                  <a:pt x="84" y="81"/>
                  <a:pt x="82" y="81"/>
                </a:cubicBezTo>
                <a:cubicBezTo>
                  <a:pt x="81" y="80"/>
                  <a:pt x="80" y="79"/>
                  <a:pt x="79" y="79"/>
                </a:cubicBezTo>
                <a:cubicBezTo>
                  <a:pt x="77" y="78"/>
                  <a:pt x="76" y="77"/>
                  <a:pt x="76" y="75"/>
                </a:cubicBezTo>
                <a:cubicBezTo>
                  <a:pt x="75" y="74"/>
                  <a:pt x="75" y="72"/>
                  <a:pt x="75" y="70"/>
                </a:cubicBezTo>
                <a:cubicBezTo>
                  <a:pt x="75" y="69"/>
                  <a:pt x="75" y="67"/>
                  <a:pt x="76" y="66"/>
                </a:cubicBezTo>
                <a:cubicBezTo>
                  <a:pt x="76" y="64"/>
                  <a:pt x="77" y="63"/>
                  <a:pt x="78" y="62"/>
                </a:cubicBezTo>
                <a:cubicBezTo>
                  <a:pt x="79" y="61"/>
                  <a:pt x="81" y="61"/>
                  <a:pt x="82" y="60"/>
                </a:cubicBezTo>
                <a:cubicBezTo>
                  <a:pt x="84" y="60"/>
                  <a:pt x="85" y="60"/>
                  <a:pt x="86" y="60"/>
                </a:cubicBezTo>
                <a:cubicBezTo>
                  <a:pt x="86" y="56"/>
                  <a:pt x="86" y="56"/>
                  <a:pt x="86" y="56"/>
                </a:cubicBezTo>
                <a:cubicBezTo>
                  <a:pt x="90" y="56"/>
                  <a:pt x="90" y="56"/>
                  <a:pt x="90" y="56"/>
                </a:cubicBezTo>
                <a:cubicBezTo>
                  <a:pt x="90" y="60"/>
                  <a:pt x="90" y="60"/>
                  <a:pt x="90" y="60"/>
                </a:cubicBezTo>
                <a:cubicBezTo>
                  <a:pt x="91" y="60"/>
                  <a:pt x="92" y="60"/>
                  <a:pt x="94" y="60"/>
                </a:cubicBezTo>
                <a:cubicBezTo>
                  <a:pt x="95" y="61"/>
                  <a:pt x="96" y="61"/>
                  <a:pt x="97" y="62"/>
                </a:cubicBezTo>
                <a:cubicBezTo>
                  <a:pt x="99" y="63"/>
                  <a:pt x="99" y="64"/>
                  <a:pt x="100" y="66"/>
                </a:cubicBezTo>
                <a:cubicBezTo>
                  <a:pt x="101" y="67"/>
                  <a:pt x="101" y="68"/>
                  <a:pt x="101" y="70"/>
                </a:cubicBezTo>
                <a:cubicBezTo>
                  <a:pt x="95" y="70"/>
                  <a:pt x="95" y="70"/>
                  <a:pt x="95" y="70"/>
                </a:cubicBezTo>
                <a:cubicBezTo>
                  <a:pt x="95" y="68"/>
                  <a:pt x="94" y="67"/>
                  <a:pt x="93" y="66"/>
                </a:cubicBezTo>
                <a:cubicBezTo>
                  <a:pt x="93" y="65"/>
                  <a:pt x="92" y="64"/>
                  <a:pt x="90" y="64"/>
                </a:cubicBezTo>
                <a:cubicBezTo>
                  <a:pt x="90" y="76"/>
                  <a:pt x="90" y="76"/>
                  <a:pt x="90" y="76"/>
                </a:cubicBezTo>
                <a:cubicBezTo>
                  <a:pt x="91" y="76"/>
                  <a:pt x="92" y="77"/>
                  <a:pt x="94" y="77"/>
                </a:cubicBezTo>
                <a:cubicBezTo>
                  <a:pt x="95" y="78"/>
                  <a:pt x="97" y="79"/>
                  <a:pt x="98" y="80"/>
                </a:cubicBezTo>
                <a:cubicBezTo>
                  <a:pt x="99" y="81"/>
                  <a:pt x="100" y="82"/>
                  <a:pt x="101" y="83"/>
                </a:cubicBezTo>
                <a:cubicBezTo>
                  <a:pt x="102" y="84"/>
                  <a:pt x="102" y="86"/>
                  <a:pt x="102" y="88"/>
                </a:cubicBezTo>
                <a:cubicBezTo>
                  <a:pt x="102" y="90"/>
                  <a:pt x="102" y="92"/>
                  <a:pt x="101" y="93"/>
                </a:cubicBezTo>
                <a:moveTo>
                  <a:pt x="94" y="85"/>
                </a:moveTo>
                <a:cubicBezTo>
                  <a:pt x="93" y="84"/>
                  <a:pt x="92" y="84"/>
                  <a:pt x="92" y="83"/>
                </a:cubicBezTo>
                <a:cubicBezTo>
                  <a:pt x="91" y="83"/>
                  <a:pt x="90" y="83"/>
                  <a:pt x="90" y="83"/>
                </a:cubicBezTo>
                <a:cubicBezTo>
                  <a:pt x="90" y="95"/>
                  <a:pt x="90" y="95"/>
                  <a:pt x="90" y="95"/>
                </a:cubicBezTo>
                <a:cubicBezTo>
                  <a:pt x="92" y="95"/>
                  <a:pt x="93" y="95"/>
                  <a:pt x="94" y="94"/>
                </a:cubicBezTo>
                <a:cubicBezTo>
                  <a:pt x="95" y="93"/>
                  <a:pt x="96" y="91"/>
                  <a:pt x="96" y="89"/>
                </a:cubicBezTo>
                <a:cubicBezTo>
                  <a:pt x="96" y="88"/>
                  <a:pt x="96" y="87"/>
                  <a:pt x="95" y="86"/>
                </a:cubicBezTo>
                <a:cubicBezTo>
                  <a:pt x="95" y="86"/>
                  <a:pt x="94" y="85"/>
                  <a:pt x="94" y="85"/>
                </a:cubicBezTo>
                <a:moveTo>
                  <a:pt x="81" y="70"/>
                </a:moveTo>
                <a:cubicBezTo>
                  <a:pt x="81" y="71"/>
                  <a:pt x="81" y="71"/>
                  <a:pt x="81" y="72"/>
                </a:cubicBezTo>
                <a:cubicBezTo>
                  <a:pt x="82" y="73"/>
                  <a:pt x="82" y="73"/>
                  <a:pt x="83" y="74"/>
                </a:cubicBezTo>
                <a:cubicBezTo>
                  <a:pt x="83" y="74"/>
                  <a:pt x="84" y="74"/>
                  <a:pt x="85" y="75"/>
                </a:cubicBezTo>
                <a:cubicBezTo>
                  <a:pt x="85" y="75"/>
                  <a:pt x="86" y="75"/>
                  <a:pt x="86" y="75"/>
                </a:cubicBezTo>
                <a:cubicBezTo>
                  <a:pt x="86" y="64"/>
                  <a:pt x="86" y="64"/>
                  <a:pt x="86" y="64"/>
                </a:cubicBezTo>
                <a:cubicBezTo>
                  <a:pt x="84" y="64"/>
                  <a:pt x="83" y="65"/>
                  <a:pt x="82" y="66"/>
                </a:cubicBezTo>
                <a:cubicBezTo>
                  <a:pt x="81" y="67"/>
                  <a:pt x="81" y="68"/>
                  <a:pt x="81" y="7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642242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7">
            <a:extLst>
              <a:ext uri="{FF2B5EF4-FFF2-40B4-BE49-F238E27FC236}">
                <a16:creationId xmlns="" xmlns:a16="http://schemas.microsoft.com/office/drawing/2014/main" id="{4C7A5582-7614-7843-A4F5-59772B98F346}"/>
              </a:ext>
            </a:extLst>
          </p:cNvPr>
          <p:cNvSpPr>
            <a:spLocks noChangeArrowheads="1"/>
          </p:cNvSpPr>
          <p:nvPr/>
        </p:nvSpPr>
        <p:spPr bwMode="auto">
          <a:xfrm>
            <a:off x="467544" y="1563638"/>
            <a:ext cx="1235250" cy="1962191"/>
          </a:xfrm>
          <a:prstGeom prst="round2SameRect">
            <a:avLst>
              <a:gd name="adj1" fmla="val 50000"/>
              <a:gd name="adj2" fmla="val 11011"/>
            </a:avLst>
          </a:prstGeom>
          <a:solidFill>
            <a:schemeClr val="accent3">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5" name="Freeform 8">
            <a:extLst>
              <a:ext uri="{FF2B5EF4-FFF2-40B4-BE49-F238E27FC236}">
                <a16:creationId xmlns="" xmlns:a16="http://schemas.microsoft.com/office/drawing/2014/main" id="{5AA9F425-522B-2247-9C1D-433B33CFBB3D}"/>
              </a:ext>
            </a:extLst>
          </p:cNvPr>
          <p:cNvSpPr>
            <a:spLocks noChangeArrowheads="1"/>
          </p:cNvSpPr>
          <p:nvPr/>
        </p:nvSpPr>
        <p:spPr bwMode="auto">
          <a:xfrm>
            <a:off x="583274" y="2770231"/>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3">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6" name="Freeform 9">
            <a:extLst>
              <a:ext uri="{FF2B5EF4-FFF2-40B4-BE49-F238E27FC236}">
                <a16:creationId xmlns="" xmlns:a16="http://schemas.microsoft.com/office/drawing/2014/main" id="{81CC3082-966B-A041-94AA-D5DC798C43A7}"/>
              </a:ext>
            </a:extLst>
          </p:cNvPr>
          <p:cNvSpPr>
            <a:spLocks noChangeArrowheads="1"/>
          </p:cNvSpPr>
          <p:nvPr/>
        </p:nvSpPr>
        <p:spPr bwMode="auto">
          <a:xfrm>
            <a:off x="708454" y="2770231"/>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3"/>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5" name="Oval 34">
            <a:extLst>
              <a:ext uri="{FF2B5EF4-FFF2-40B4-BE49-F238E27FC236}">
                <a16:creationId xmlns="" xmlns:a16="http://schemas.microsoft.com/office/drawing/2014/main" id="{F0BB26BE-FBE1-A64C-BD7C-6124C30EBA09}"/>
              </a:ext>
            </a:extLst>
          </p:cNvPr>
          <p:cNvSpPr/>
          <p:nvPr/>
        </p:nvSpPr>
        <p:spPr>
          <a:xfrm>
            <a:off x="611560" y="1707654"/>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44" name="TextBox 50">
            <a:extLst>
              <a:ext uri="{FF2B5EF4-FFF2-40B4-BE49-F238E27FC236}">
                <a16:creationId xmlns="" xmlns:a16="http://schemas.microsoft.com/office/drawing/2014/main" id="{662905B5-389C-D046-A046-4628C70EAD8A}"/>
              </a:ext>
            </a:extLst>
          </p:cNvPr>
          <p:cNvSpPr txBox="1"/>
          <p:nvPr/>
        </p:nvSpPr>
        <p:spPr>
          <a:xfrm>
            <a:off x="899592" y="3219822"/>
            <a:ext cx="1152128" cy="519373"/>
          </a:xfrm>
          <a:prstGeom prst="rect">
            <a:avLst/>
          </a:prstGeom>
          <a:noFill/>
        </p:spPr>
        <p:txBody>
          <a:bodyPr wrap="square" lIns="34290" tIns="17145" rIns="34290" bIns="17145" rtlCol="0" anchor="b" anchorCtr="0">
            <a:spAutoFit/>
          </a:bodyPr>
          <a:lstStyle/>
          <a:p>
            <a:pPr algn="ctr"/>
            <a:r>
              <a:rPr lang="es-ES" sz="1050" b="1" dirty="0" smtClean="0">
                <a:solidFill>
                  <a:schemeClr val="bg1"/>
                </a:solidFill>
                <a:latin typeface="Poppins SemiBold" pitchFamily="2" charset="77"/>
                <a:ea typeface="League Spartan" charset="0"/>
                <a:cs typeface="Poppins SemiBold" pitchFamily="2" charset="77"/>
              </a:rPr>
              <a:t>Proceso</a:t>
            </a:r>
          </a:p>
          <a:p>
            <a:pPr algn="ctr"/>
            <a:r>
              <a:rPr lang="es-ES" sz="1050" b="1" dirty="0" smtClean="0">
                <a:solidFill>
                  <a:schemeClr val="bg1"/>
                </a:solidFill>
                <a:latin typeface="Poppins SemiBold" pitchFamily="2" charset="77"/>
                <a:ea typeface="League Spartan" charset="0"/>
                <a:cs typeface="Poppins SemiBold" pitchFamily="2" charset="77"/>
              </a:rPr>
              <a:t>Responsabilidad Fiscal</a:t>
            </a:r>
          </a:p>
        </p:txBody>
      </p:sp>
      <p:sp>
        <p:nvSpPr>
          <p:cNvPr id="54" name="Rectángulo 53"/>
          <p:cNvSpPr/>
          <p:nvPr/>
        </p:nvSpPr>
        <p:spPr>
          <a:xfrm>
            <a:off x="2483768" y="987574"/>
            <a:ext cx="5976664" cy="369332"/>
          </a:xfrm>
          <a:prstGeom prst="rect">
            <a:avLst/>
          </a:prstGeom>
        </p:spPr>
        <p:txBody>
          <a:bodyPr wrap="square">
            <a:spAutoFit/>
          </a:bodyPr>
          <a:lstStyle/>
          <a:p>
            <a:pPr lvl="0" algn="ctr">
              <a:defRPr/>
            </a:pPr>
            <a:r>
              <a:rPr lang="es-ES" b="1" dirty="0"/>
              <a:t>OPORTUNIDAD EN LA GESTIÓN PROCESAL</a:t>
            </a:r>
          </a:p>
        </p:txBody>
      </p:sp>
      <p:sp>
        <p:nvSpPr>
          <p:cNvPr id="55" name="1 Título"/>
          <p:cNvSpPr txBox="1">
            <a:spLocks/>
          </p:cNvSpPr>
          <p:nvPr/>
        </p:nvSpPr>
        <p:spPr>
          <a:xfrm>
            <a:off x="395536" y="267494"/>
            <a:ext cx="6275040"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responsabilidad fiscal </a:t>
            </a:r>
            <a:endParaRPr lang="es-CO" sz="2400" b="1" dirty="0">
              <a:solidFill>
                <a:srgbClr val="1F497D"/>
              </a:solidFill>
              <a:latin typeface="+mn-lt"/>
              <a:ea typeface="+mn-ea"/>
              <a:cs typeface="+mn-cs"/>
            </a:endParaRPr>
          </a:p>
        </p:txBody>
      </p:sp>
      <p:sp>
        <p:nvSpPr>
          <p:cNvPr id="13" name="Freeform 252"/>
          <p:cNvSpPr>
            <a:spLocks noEditPoints="1"/>
          </p:cNvSpPr>
          <p:nvPr/>
        </p:nvSpPr>
        <p:spPr bwMode="auto">
          <a:xfrm>
            <a:off x="827584" y="1923678"/>
            <a:ext cx="576064" cy="432048"/>
          </a:xfrm>
          <a:custGeom>
            <a:avLst/>
            <a:gdLst>
              <a:gd name="T0" fmla="*/ 32 w 176"/>
              <a:gd name="T1" fmla="*/ 52 h 128"/>
              <a:gd name="T2" fmla="*/ 48 w 176"/>
              <a:gd name="T3" fmla="*/ 52 h 128"/>
              <a:gd name="T4" fmla="*/ 140 w 176"/>
              <a:gd name="T5" fmla="*/ 8 h 128"/>
              <a:gd name="T6" fmla="*/ 36 w 176"/>
              <a:gd name="T7" fmla="*/ 0 h 128"/>
              <a:gd name="T8" fmla="*/ 20 w 176"/>
              <a:gd name="T9" fmla="*/ 24 h 128"/>
              <a:gd name="T10" fmla="*/ 156 w 176"/>
              <a:gd name="T11" fmla="*/ 16 h 128"/>
              <a:gd name="T12" fmla="*/ 20 w 176"/>
              <a:gd name="T13" fmla="*/ 24 h 128"/>
              <a:gd name="T14" fmla="*/ 0 w 176"/>
              <a:gd name="T15" fmla="*/ 40 h 128"/>
              <a:gd name="T16" fmla="*/ 168 w 176"/>
              <a:gd name="T17" fmla="*/ 128 h 128"/>
              <a:gd name="T18" fmla="*/ 168 w 176"/>
              <a:gd name="T19" fmla="*/ 32 h 128"/>
              <a:gd name="T20" fmla="*/ 12 w 176"/>
              <a:gd name="T21" fmla="*/ 48 h 128"/>
              <a:gd name="T22" fmla="*/ 12 w 176"/>
              <a:gd name="T23" fmla="*/ 120 h 128"/>
              <a:gd name="T24" fmla="*/ 16 w 176"/>
              <a:gd name="T25" fmla="*/ 116 h 128"/>
              <a:gd name="T26" fmla="*/ 160 w 176"/>
              <a:gd name="T27" fmla="*/ 116 h 128"/>
              <a:gd name="T28" fmla="*/ 164 w 176"/>
              <a:gd name="T29" fmla="*/ 120 h 128"/>
              <a:gd name="T30" fmla="*/ 152 w 176"/>
              <a:gd name="T31" fmla="*/ 116 h 128"/>
              <a:gd name="T32" fmla="*/ 24 w 176"/>
              <a:gd name="T33" fmla="*/ 116 h 128"/>
              <a:gd name="T34" fmla="*/ 8 w 176"/>
              <a:gd name="T35" fmla="*/ 55 h 128"/>
              <a:gd name="T36" fmla="*/ 23 w 176"/>
              <a:gd name="T37" fmla="*/ 40 h 128"/>
              <a:gd name="T38" fmla="*/ 164 w 176"/>
              <a:gd name="T39" fmla="*/ 56 h 128"/>
              <a:gd name="T40" fmla="*/ 164 w 176"/>
              <a:gd name="T41" fmla="*/ 48 h 128"/>
              <a:gd name="T42" fmla="*/ 168 w 176"/>
              <a:gd name="T43" fmla="*/ 44 h 128"/>
              <a:gd name="T44" fmla="*/ 132 w 176"/>
              <a:gd name="T45" fmla="*/ 104 h 128"/>
              <a:gd name="T46" fmla="*/ 140 w 176"/>
              <a:gd name="T47" fmla="*/ 112 h 128"/>
              <a:gd name="T48" fmla="*/ 88 w 176"/>
              <a:gd name="T49" fmla="*/ 48 h 128"/>
              <a:gd name="T50" fmla="*/ 120 w 176"/>
              <a:gd name="T51" fmla="*/ 80 h 128"/>
              <a:gd name="T52" fmla="*/ 98 w 176"/>
              <a:gd name="T53" fmla="*/ 97 h 128"/>
              <a:gd name="T54" fmla="*/ 90 w 176"/>
              <a:gd name="T55" fmla="*/ 104 h 128"/>
              <a:gd name="T56" fmla="*/ 82 w 176"/>
              <a:gd name="T57" fmla="*/ 99 h 128"/>
              <a:gd name="T58" fmla="*/ 74 w 176"/>
              <a:gd name="T59" fmla="*/ 88 h 128"/>
              <a:gd name="T60" fmla="*/ 86 w 176"/>
              <a:gd name="T61" fmla="*/ 95 h 128"/>
              <a:gd name="T62" fmla="*/ 79 w 176"/>
              <a:gd name="T63" fmla="*/ 79 h 128"/>
              <a:gd name="T64" fmla="*/ 76 w 176"/>
              <a:gd name="T65" fmla="*/ 66 h 128"/>
              <a:gd name="T66" fmla="*/ 86 w 176"/>
              <a:gd name="T67" fmla="*/ 60 h 128"/>
              <a:gd name="T68" fmla="*/ 90 w 176"/>
              <a:gd name="T69" fmla="*/ 60 h 128"/>
              <a:gd name="T70" fmla="*/ 100 w 176"/>
              <a:gd name="T71" fmla="*/ 66 h 128"/>
              <a:gd name="T72" fmla="*/ 93 w 176"/>
              <a:gd name="T73" fmla="*/ 66 h 128"/>
              <a:gd name="T74" fmla="*/ 94 w 176"/>
              <a:gd name="T75" fmla="*/ 77 h 128"/>
              <a:gd name="T76" fmla="*/ 102 w 176"/>
              <a:gd name="T77" fmla="*/ 88 h 128"/>
              <a:gd name="T78" fmla="*/ 92 w 176"/>
              <a:gd name="T79" fmla="*/ 83 h 128"/>
              <a:gd name="T80" fmla="*/ 94 w 176"/>
              <a:gd name="T81" fmla="*/ 94 h 128"/>
              <a:gd name="T82" fmla="*/ 94 w 176"/>
              <a:gd name="T83" fmla="*/ 85 h 128"/>
              <a:gd name="T84" fmla="*/ 83 w 176"/>
              <a:gd name="T85" fmla="*/ 74 h 128"/>
              <a:gd name="T86" fmla="*/ 86 w 176"/>
              <a:gd name="T8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8">
                <a:moveTo>
                  <a:pt x="44" y="48"/>
                </a:moveTo>
                <a:cubicBezTo>
                  <a:pt x="36" y="48"/>
                  <a:pt x="36" y="48"/>
                  <a:pt x="36" y="48"/>
                </a:cubicBezTo>
                <a:cubicBezTo>
                  <a:pt x="34" y="48"/>
                  <a:pt x="32" y="50"/>
                  <a:pt x="32" y="52"/>
                </a:cubicBezTo>
                <a:cubicBezTo>
                  <a:pt x="32" y="54"/>
                  <a:pt x="34" y="56"/>
                  <a:pt x="36" y="56"/>
                </a:cubicBezTo>
                <a:cubicBezTo>
                  <a:pt x="44" y="56"/>
                  <a:pt x="44" y="56"/>
                  <a:pt x="44" y="56"/>
                </a:cubicBezTo>
                <a:cubicBezTo>
                  <a:pt x="46" y="56"/>
                  <a:pt x="48" y="54"/>
                  <a:pt x="48" y="52"/>
                </a:cubicBezTo>
                <a:cubicBezTo>
                  <a:pt x="48" y="50"/>
                  <a:pt x="46" y="48"/>
                  <a:pt x="44" y="48"/>
                </a:cubicBezTo>
                <a:moveTo>
                  <a:pt x="36" y="8"/>
                </a:moveTo>
                <a:cubicBezTo>
                  <a:pt x="140" y="8"/>
                  <a:pt x="140" y="8"/>
                  <a:pt x="140" y="8"/>
                </a:cubicBezTo>
                <a:cubicBezTo>
                  <a:pt x="142" y="8"/>
                  <a:pt x="144" y="6"/>
                  <a:pt x="144" y="4"/>
                </a:cubicBezTo>
                <a:cubicBezTo>
                  <a:pt x="144" y="2"/>
                  <a:pt x="142" y="0"/>
                  <a:pt x="140" y="0"/>
                </a:cubicBezTo>
                <a:cubicBezTo>
                  <a:pt x="36" y="0"/>
                  <a:pt x="36" y="0"/>
                  <a:pt x="36" y="0"/>
                </a:cubicBezTo>
                <a:cubicBezTo>
                  <a:pt x="34" y="0"/>
                  <a:pt x="32" y="2"/>
                  <a:pt x="32" y="4"/>
                </a:cubicBezTo>
                <a:cubicBezTo>
                  <a:pt x="32" y="6"/>
                  <a:pt x="34" y="8"/>
                  <a:pt x="36" y="8"/>
                </a:cubicBezTo>
                <a:moveTo>
                  <a:pt x="20" y="24"/>
                </a:moveTo>
                <a:cubicBezTo>
                  <a:pt x="156" y="24"/>
                  <a:pt x="156" y="24"/>
                  <a:pt x="156" y="24"/>
                </a:cubicBezTo>
                <a:cubicBezTo>
                  <a:pt x="158" y="24"/>
                  <a:pt x="160" y="22"/>
                  <a:pt x="160" y="20"/>
                </a:cubicBezTo>
                <a:cubicBezTo>
                  <a:pt x="160" y="18"/>
                  <a:pt x="158" y="16"/>
                  <a:pt x="156" y="16"/>
                </a:cubicBezTo>
                <a:cubicBezTo>
                  <a:pt x="20" y="16"/>
                  <a:pt x="20" y="16"/>
                  <a:pt x="20" y="16"/>
                </a:cubicBezTo>
                <a:cubicBezTo>
                  <a:pt x="18" y="16"/>
                  <a:pt x="16" y="18"/>
                  <a:pt x="16" y="20"/>
                </a:cubicBezTo>
                <a:cubicBezTo>
                  <a:pt x="16" y="22"/>
                  <a:pt x="18" y="24"/>
                  <a:pt x="20" y="24"/>
                </a:cubicBezTo>
                <a:moveTo>
                  <a:pt x="168" y="32"/>
                </a:moveTo>
                <a:cubicBezTo>
                  <a:pt x="8" y="32"/>
                  <a:pt x="8" y="32"/>
                  <a:pt x="8" y="32"/>
                </a:cubicBezTo>
                <a:cubicBezTo>
                  <a:pt x="4" y="32"/>
                  <a:pt x="0" y="36"/>
                  <a:pt x="0" y="40"/>
                </a:cubicBezTo>
                <a:cubicBezTo>
                  <a:pt x="0" y="120"/>
                  <a:pt x="0" y="120"/>
                  <a:pt x="0" y="120"/>
                </a:cubicBezTo>
                <a:cubicBezTo>
                  <a:pt x="0" y="124"/>
                  <a:pt x="4" y="128"/>
                  <a:pt x="8" y="128"/>
                </a:cubicBezTo>
                <a:cubicBezTo>
                  <a:pt x="168" y="128"/>
                  <a:pt x="168" y="128"/>
                  <a:pt x="168" y="128"/>
                </a:cubicBezTo>
                <a:cubicBezTo>
                  <a:pt x="172" y="128"/>
                  <a:pt x="176" y="124"/>
                  <a:pt x="176" y="120"/>
                </a:cubicBezTo>
                <a:cubicBezTo>
                  <a:pt x="176" y="40"/>
                  <a:pt x="176" y="40"/>
                  <a:pt x="176" y="40"/>
                </a:cubicBezTo>
                <a:cubicBezTo>
                  <a:pt x="176" y="36"/>
                  <a:pt x="172" y="32"/>
                  <a:pt x="168" y="32"/>
                </a:cubicBezTo>
                <a:moveTo>
                  <a:pt x="12" y="40"/>
                </a:moveTo>
                <a:cubicBezTo>
                  <a:pt x="14" y="40"/>
                  <a:pt x="16" y="42"/>
                  <a:pt x="16" y="44"/>
                </a:cubicBezTo>
                <a:cubicBezTo>
                  <a:pt x="16" y="46"/>
                  <a:pt x="14" y="48"/>
                  <a:pt x="12" y="48"/>
                </a:cubicBezTo>
                <a:cubicBezTo>
                  <a:pt x="10" y="48"/>
                  <a:pt x="8" y="46"/>
                  <a:pt x="8" y="44"/>
                </a:cubicBezTo>
                <a:cubicBezTo>
                  <a:pt x="8" y="42"/>
                  <a:pt x="10" y="40"/>
                  <a:pt x="12" y="40"/>
                </a:cubicBezTo>
                <a:moveTo>
                  <a:pt x="12" y="120"/>
                </a:moveTo>
                <a:cubicBezTo>
                  <a:pt x="10" y="120"/>
                  <a:pt x="8" y="118"/>
                  <a:pt x="8" y="116"/>
                </a:cubicBezTo>
                <a:cubicBezTo>
                  <a:pt x="8" y="114"/>
                  <a:pt x="10" y="112"/>
                  <a:pt x="12" y="112"/>
                </a:cubicBezTo>
                <a:cubicBezTo>
                  <a:pt x="14" y="112"/>
                  <a:pt x="16" y="114"/>
                  <a:pt x="16" y="116"/>
                </a:cubicBezTo>
                <a:cubicBezTo>
                  <a:pt x="16" y="118"/>
                  <a:pt x="14" y="120"/>
                  <a:pt x="12" y="120"/>
                </a:cubicBezTo>
                <a:moveTo>
                  <a:pt x="164" y="120"/>
                </a:moveTo>
                <a:cubicBezTo>
                  <a:pt x="162" y="120"/>
                  <a:pt x="160" y="118"/>
                  <a:pt x="160" y="116"/>
                </a:cubicBezTo>
                <a:cubicBezTo>
                  <a:pt x="160" y="114"/>
                  <a:pt x="162" y="112"/>
                  <a:pt x="164" y="112"/>
                </a:cubicBezTo>
                <a:cubicBezTo>
                  <a:pt x="166" y="112"/>
                  <a:pt x="168" y="114"/>
                  <a:pt x="168" y="116"/>
                </a:cubicBezTo>
                <a:cubicBezTo>
                  <a:pt x="168" y="118"/>
                  <a:pt x="166" y="120"/>
                  <a:pt x="164" y="120"/>
                </a:cubicBezTo>
                <a:moveTo>
                  <a:pt x="168" y="105"/>
                </a:moveTo>
                <a:cubicBezTo>
                  <a:pt x="167" y="104"/>
                  <a:pt x="165" y="104"/>
                  <a:pt x="164" y="104"/>
                </a:cubicBezTo>
                <a:cubicBezTo>
                  <a:pt x="157" y="104"/>
                  <a:pt x="152" y="109"/>
                  <a:pt x="152" y="116"/>
                </a:cubicBezTo>
                <a:cubicBezTo>
                  <a:pt x="152" y="117"/>
                  <a:pt x="152" y="119"/>
                  <a:pt x="153" y="120"/>
                </a:cubicBezTo>
                <a:cubicBezTo>
                  <a:pt x="23" y="120"/>
                  <a:pt x="23" y="120"/>
                  <a:pt x="23" y="120"/>
                </a:cubicBezTo>
                <a:cubicBezTo>
                  <a:pt x="24" y="119"/>
                  <a:pt x="24" y="117"/>
                  <a:pt x="24" y="116"/>
                </a:cubicBezTo>
                <a:cubicBezTo>
                  <a:pt x="24" y="109"/>
                  <a:pt x="19" y="104"/>
                  <a:pt x="12" y="104"/>
                </a:cubicBezTo>
                <a:cubicBezTo>
                  <a:pt x="11" y="104"/>
                  <a:pt x="9" y="104"/>
                  <a:pt x="8" y="105"/>
                </a:cubicBezTo>
                <a:cubicBezTo>
                  <a:pt x="8" y="55"/>
                  <a:pt x="8" y="55"/>
                  <a:pt x="8" y="55"/>
                </a:cubicBezTo>
                <a:cubicBezTo>
                  <a:pt x="9" y="56"/>
                  <a:pt x="11" y="56"/>
                  <a:pt x="12" y="56"/>
                </a:cubicBezTo>
                <a:cubicBezTo>
                  <a:pt x="19" y="56"/>
                  <a:pt x="24" y="51"/>
                  <a:pt x="24" y="44"/>
                </a:cubicBezTo>
                <a:cubicBezTo>
                  <a:pt x="24" y="43"/>
                  <a:pt x="24" y="41"/>
                  <a:pt x="23" y="40"/>
                </a:cubicBezTo>
                <a:cubicBezTo>
                  <a:pt x="153" y="40"/>
                  <a:pt x="153" y="40"/>
                  <a:pt x="153" y="40"/>
                </a:cubicBezTo>
                <a:cubicBezTo>
                  <a:pt x="152" y="41"/>
                  <a:pt x="152" y="43"/>
                  <a:pt x="152" y="44"/>
                </a:cubicBezTo>
                <a:cubicBezTo>
                  <a:pt x="152" y="51"/>
                  <a:pt x="157" y="56"/>
                  <a:pt x="164" y="56"/>
                </a:cubicBezTo>
                <a:cubicBezTo>
                  <a:pt x="165" y="56"/>
                  <a:pt x="167" y="56"/>
                  <a:pt x="168" y="55"/>
                </a:cubicBezTo>
                <a:lnTo>
                  <a:pt x="168" y="105"/>
                </a:lnTo>
                <a:close/>
                <a:moveTo>
                  <a:pt x="164" y="48"/>
                </a:moveTo>
                <a:cubicBezTo>
                  <a:pt x="162" y="48"/>
                  <a:pt x="160" y="46"/>
                  <a:pt x="160" y="44"/>
                </a:cubicBezTo>
                <a:cubicBezTo>
                  <a:pt x="160" y="42"/>
                  <a:pt x="162" y="40"/>
                  <a:pt x="164" y="40"/>
                </a:cubicBezTo>
                <a:cubicBezTo>
                  <a:pt x="166" y="40"/>
                  <a:pt x="168" y="42"/>
                  <a:pt x="168" y="44"/>
                </a:cubicBezTo>
                <a:cubicBezTo>
                  <a:pt x="168" y="46"/>
                  <a:pt x="166" y="48"/>
                  <a:pt x="164" y="48"/>
                </a:cubicBezTo>
                <a:moveTo>
                  <a:pt x="140" y="104"/>
                </a:moveTo>
                <a:cubicBezTo>
                  <a:pt x="132" y="104"/>
                  <a:pt x="132" y="104"/>
                  <a:pt x="132" y="104"/>
                </a:cubicBezTo>
                <a:cubicBezTo>
                  <a:pt x="130" y="104"/>
                  <a:pt x="128" y="106"/>
                  <a:pt x="128" y="108"/>
                </a:cubicBezTo>
                <a:cubicBezTo>
                  <a:pt x="128" y="110"/>
                  <a:pt x="130" y="112"/>
                  <a:pt x="132" y="112"/>
                </a:cubicBezTo>
                <a:cubicBezTo>
                  <a:pt x="140" y="112"/>
                  <a:pt x="140" y="112"/>
                  <a:pt x="140" y="112"/>
                </a:cubicBezTo>
                <a:cubicBezTo>
                  <a:pt x="142" y="112"/>
                  <a:pt x="144" y="110"/>
                  <a:pt x="144" y="108"/>
                </a:cubicBezTo>
                <a:cubicBezTo>
                  <a:pt x="144" y="106"/>
                  <a:pt x="142" y="104"/>
                  <a:pt x="140" y="104"/>
                </a:cubicBezTo>
                <a:moveTo>
                  <a:pt x="88" y="48"/>
                </a:moveTo>
                <a:cubicBezTo>
                  <a:pt x="70" y="48"/>
                  <a:pt x="56" y="62"/>
                  <a:pt x="56" y="80"/>
                </a:cubicBezTo>
                <a:cubicBezTo>
                  <a:pt x="56" y="98"/>
                  <a:pt x="70" y="112"/>
                  <a:pt x="88" y="112"/>
                </a:cubicBezTo>
                <a:cubicBezTo>
                  <a:pt x="106" y="112"/>
                  <a:pt x="120" y="98"/>
                  <a:pt x="120" y="80"/>
                </a:cubicBezTo>
                <a:cubicBezTo>
                  <a:pt x="120" y="62"/>
                  <a:pt x="106" y="48"/>
                  <a:pt x="88" y="48"/>
                </a:cubicBezTo>
                <a:moveTo>
                  <a:pt x="101" y="93"/>
                </a:moveTo>
                <a:cubicBezTo>
                  <a:pt x="100" y="95"/>
                  <a:pt x="99" y="96"/>
                  <a:pt x="98" y="97"/>
                </a:cubicBezTo>
                <a:cubicBezTo>
                  <a:pt x="97" y="98"/>
                  <a:pt x="96" y="99"/>
                  <a:pt x="94" y="99"/>
                </a:cubicBezTo>
                <a:cubicBezTo>
                  <a:pt x="93" y="100"/>
                  <a:pt x="91" y="100"/>
                  <a:pt x="90" y="100"/>
                </a:cubicBezTo>
                <a:cubicBezTo>
                  <a:pt x="90" y="104"/>
                  <a:pt x="90" y="104"/>
                  <a:pt x="90" y="104"/>
                </a:cubicBezTo>
                <a:cubicBezTo>
                  <a:pt x="86" y="104"/>
                  <a:pt x="86" y="104"/>
                  <a:pt x="86" y="104"/>
                </a:cubicBezTo>
                <a:cubicBezTo>
                  <a:pt x="86" y="100"/>
                  <a:pt x="86" y="100"/>
                  <a:pt x="86" y="100"/>
                </a:cubicBezTo>
                <a:cubicBezTo>
                  <a:pt x="84" y="100"/>
                  <a:pt x="83" y="100"/>
                  <a:pt x="82" y="99"/>
                </a:cubicBezTo>
                <a:cubicBezTo>
                  <a:pt x="80" y="99"/>
                  <a:pt x="79" y="98"/>
                  <a:pt x="77" y="97"/>
                </a:cubicBezTo>
                <a:cubicBezTo>
                  <a:pt x="76" y="96"/>
                  <a:pt x="75" y="94"/>
                  <a:pt x="75" y="93"/>
                </a:cubicBezTo>
                <a:cubicBezTo>
                  <a:pt x="74" y="91"/>
                  <a:pt x="74" y="90"/>
                  <a:pt x="74" y="88"/>
                </a:cubicBezTo>
                <a:cubicBezTo>
                  <a:pt x="80" y="88"/>
                  <a:pt x="80" y="88"/>
                  <a:pt x="80" y="88"/>
                </a:cubicBezTo>
                <a:cubicBezTo>
                  <a:pt x="80" y="90"/>
                  <a:pt x="80" y="92"/>
                  <a:pt x="82" y="93"/>
                </a:cubicBezTo>
                <a:cubicBezTo>
                  <a:pt x="83" y="95"/>
                  <a:pt x="84" y="95"/>
                  <a:pt x="86" y="95"/>
                </a:cubicBezTo>
                <a:cubicBezTo>
                  <a:pt x="86" y="82"/>
                  <a:pt x="86" y="82"/>
                  <a:pt x="86" y="82"/>
                </a:cubicBezTo>
                <a:cubicBezTo>
                  <a:pt x="85" y="82"/>
                  <a:pt x="84" y="81"/>
                  <a:pt x="82" y="81"/>
                </a:cubicBezTo>
                <a:cubicBezTo>
                  <a:pt x="81" y="80"/>
                  <a:pt x="80" y="79"/>
                  <a:pt x="79" y="79"/>
                </a:cubicBezTo>
                <a:cubicBezTo>
                  <a:pt x="77" y="78"/>
                  <a:pt x="76" y="77"/>
                  <a:pt x="76" y="75"/>
                </a:cubicBezTo>
                <a:cubicBezTo>
                  <a:pt x="75" y="74"/>
                  <a:pt x="75" y="72"/>
                  <a:pt x="75" y="70"/>
                </a:cubicBezTo>
                <a:cubicBezTo>
                  <a:pt x="75" y="69"/>
                  <a:pt x="75" y="67"/>
                  <a:pt x="76" y="66"/>
                </a:cubicBezTo>
                <a:cubicBezTo>
                  <a:pt x="76" y="64"/>
                  <a:pt x="77" y="63"/>
                  <a:pt x="78" y="62"/>
                </a:cubicBezTo>
                <a:cubicBezTo>
                  <a:pt x="79" y="61"/>
                  <a:pt x="81" y="61"/>
                  <a:pt x="82" y="60"/>
                </a:cubicBezTo>
                <a:cubicBezTo>
                  <a:pt x="84" y="60"/>
                  <a:pt x="85" y="60"/>
                  <a:pt x="86" y="60"/>
                </a:cubicBezTo>
                <a:cubicBezTo>
                  <a:pt x="86" y="56"/>
                  <a:pt x="86" y="56"/>
                  <a:pt x="86" y="56"/>
                </a:cubicBezTo>
                <a:cubicBezTo>
                  <a:pt x="90" y="56"/>
                  <a:pt x="90" y="56"/>
                  <a:pt x="90" y="56"/>
                </a:cubicBezTo>
                <a:cubicBezTo>
                  <a:pt x="90" y="60"/>
                  <a:pt x="90" y="60"/>
                  <a:pt x="90" y="60"/>
                </a:cubicBezTo>
                <a:cubicBezTo>
                  <a:pt x="91" y="60"/>
                  <a:pt x="92" y="60"/>
                  <a:pt x="94" y="60"/>
                </a:cubicBezTo>
                <a:cubicBezTo>
                  <a:pt x="95" y="61"/>
                  <a:pt x="96" y="61"/>
                  <a:pt x="97" y="62"/>
                </a:cubicBezTo>
                <a:cubicBezTo>
                  <a:pt x="99" y="63"/>
                  <a:pt x="99" y="64"/>
                  <a:pt x="100" y="66"/>
                </a:cubicBezTo>
                <a:cubicBezTo>
                  <a:pt x="101" y="67"/>
                  <a:pt x="101" y="68"/>
                  <a:pt x="101" y="70"/>
                </a:cubicBezTo>
                <a:cubicBezTo>
                  <a:pt x="95" y="70"/>
                  <a:pt x="95" y="70"/>
                  <a:pt x="95" y="70"/>
                </a:cubicBezTo>
                <a:cubicBezTo>
                  <a:pt x="95" y="68"/>
                  <a:pt x="94" y="67"/>
                  <a:pt x="93" y="66"/>
                </a:cubicBezTo>
                <a:cubicBezTo>
                  <a:pt x="93" y="65"/>
                  <a:pt x="92" y="64"/>
                  <a:pt x="90" y="64"/>
                </a:cubicBezTo>
                <a:cubicBezTo>
                  <a:pt x="90" y="76"/>
                  <a:pt x="90" y="76"/>
                  <a:pt x="90" y="76"/>
                </a:cubicBezTo>
                <a:cubicBezTo>
                  <a:pt x="91" y="76"/>
                  <a:pt x="92" y="77"/>
                  <a:pt x="94" y="77"/>
                </a:cubicBezTo>
                <a:cubicBezTo>
                  <a:pt x="95" y="78"/>
                  <a:pt x="97" y="79"/>
                  <a:pt x="98" y="80"/>
                </a:cubicBezTo>
                <a:cubicBezTo>
                  <a:pt x="99" y="81"/>
                  <a:pt x="100" y="82"/>
                  <a:pt x="101" y="83"/>
                </a:cubicBezTo>
                <a:cubicBezTo>
                  <a:pt x="102" y="84"/>
                  <a:pt x="102" y="86"/>
                  <a:pt x="102" y="88"/>
                </a:cubicBezTo>
                <a:cubicBezTo>
                  <a:pt x="102" y="90"/>
                  <a:pt x="102" y="92"/>
                  <a:pt x="101" y="93"/>
                </a:cubicBezTo>
                <a:moveTo>
                  <a:pt x="94" y="85"/>
                </a:moveTo>
                <a:cubicBezTo>
                  <a:pt x="93" y="84"/>
                  <a:pt x="92" y="84"/>
                  <a:pt x="92" y="83"/>
                </a:cubicBezTo>
                <a:cubicBezTo>
                  <a:pt x="91" y="83"/>
                  <a:pt x="90" y="83"/>
                  <a:pt x="90" y="83"/>
                </a:cubicBezTo>
                <a:cubicBezTo>
                  <a:pt x="90" y="95"/>
                  <a:pt x="90" y="95"/>
                  <a:pt x="90" y="95"/>
                </a:cubicBezTo>
                <a:cubicBezTo>
                  <a:pt x="92" y="95"/>
                  <a:pt x="93" y="95"/>
                  <a:pt x="94" y="94"/>
                </a:cubicBezTo>
                <a:cubicBezTo>
                  <a:pt x="95" y="93"/>
                  <a:pt x="96" y="91"/>
                  <a:pt x="96" y="89"/>
                </a:cubicBezTo>
                <a:cubicBezTo>
                  <a:pt x="96" y="88"/>
                  <a:pt x="96" y="87"/>
                  <a:pt x="95" y="86"/>
                </a:cubicBezTo>
                <a:cubicBezTo>
                  <a:pt x="95" y="86"/>
                  <a:pt x="94" y="85"/>
                  <a:pt x="94" y="85"/>
                </a:cubicBezTo>
                <a:moveTo>
                  <a:pt x="81" y="70"/>
                </a:moveTo>
                <a:cubicBezTo>
                  <a:pt x="81" y="71"/>
                  <a:pt x="81" y="71"/>
                  <a:pt x="81" y="72"/>
                </a:cubicBezTo>
                <a:cubicBezTo>
                  <a:pt x="82" y="73"/>
                  <a:pt x="82" y="73"/>
                  <a:pt x="83" y="74"/>
                </a:cubicBezTo>
                <a:cubicBezTo>
                  <a:pt x="83" y="74"/>
                  <a:pt x="84" y="74"/>
                  <a:pt x="85" y="75"/>
                </a:cubicBezTo>
                <a:cubicBezTo>
                  <a:pt x="85" y="75"/>
                  <a:pt x="86" y="75"/>
                  <a:pt x="86" y="75"/>
                </a:cubicBezTo>
                <a:cubicBezTo>
                  <a:pt x="86" y="64"/>
                  <a:pt x="86" y="64"/>
                  <a:pt x="86" y="64"/>
                </a:cubicBezTo>
                <a:cubicBezTo>
                  <a:pt x="84" y="64"/>
                  <a:pt x="83" y="65"/>
                  <a:pt x="82" y="66"/>
                </a:cubicBezTo>
                <a:cubicBezTo>
                  <a:pt x="81" y="67"/>
                  <a:pt x="81" y="68"/>
                  <a:pt x="81" y="7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ángulo 13"/>
          <p:cNvSpPr/>
          <p:nvPr/>
        </p:nvSpPr>
        <p:spPr>
          <a:xfrm>
            <a:off x="2915816" y="1347614"/>
            <a:ext cx="5688632" cy="923330"/>
          </a:xfrm>
          <a:prstGeom prst="rect">
            <a:avLst/>
          </a:prstGeom>
        </p:spPr>
        <p:txBody>
          <a:bodyPr wrap="square">
            <a:spAutoFit/>
          </a:bodyPr>
          <a:lstStyle/>
          <a:p>
            <a:pPr lvl="0"/>
            <a:r>
              <a:rPr lang="es-ES" dirty="0"/>
              <a:t>Promedio de tiempo entre el recibo del hallazgo en RF y la apertura de indagación preliminar o proceso de responsabilidad </a:t>
            </a:r>
            <a:r>
              <a:rPr lang="es-ES" dirty="0" smtClean="0"/>
              <a:t>fiscal</a:t>
            </a:r>
            <a:endParaRPr lang="es-ES" dirty="0"/>
          </a:p>
        </p:txBody>
      </p:sp>
      <p:sp>
        <p:nvSpPr>
          <p:cNvPr id="16" name="Igual 15"/>
          <p:cNvSpPr/>
          <p:nvPr/>
        </p:nvSpPr>
        <p:spPr>
          <a:xfrm>
            <a:off x="2555776" y="1779662"/>
            <a:ext cx="216024" cy="144016"/>
          </a:xfrm>
          <a:prstGeom prst="mathEqual">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17" name="Rectángulo 16"/>
          <p:cNvSpPr/>
          <p:nvPr/>
        </p:nvSpPr>
        <p:spPr>
          <a:xfrm>
            <a:off x="2771800" y="2427734"/>
            <a:ext cx="5904656" cy="1200329"/>
          </a:xfrm>
          <a:prstGeom prst="rect">
            <a:avLst/>
          </a:prstGeom>
        </p:spPr>
        <p:txBody>
          <a:bodyPr wrap="square">
            <a:spAutoFit/>
          </a:bodyPr>
          <a:lstStyle/>
          <a:p>
            <a:pPr lvl="0" algn="ctr"/>
            <a:r>
              <a:rPr lang="es-ES" dirty="0"/>
              <a:t>Número acumulado de indagaciones preliminares que se decidieron dentro del término legal de seis meses  </a:t>
            </a:r>
          </a:p>
          <a:p>
            <a:pPr lvl="0" algn="ctr"/>
            <a:r>
              <a:rPr lang="es-ES" dirty="0"/>
              <a:t>Número total de indagaciones preliminares tramitadas con vencimiento dentro de la vigencia</a:t>
            </a:r>
            <a:endParaRPr lang="es-CO" dirty="0"/>
          </a:p>
        </p:txBody>
      </p:sp>
      <p:sp>
        <p:nvSpPr>
          <p:cNvPr id="18" name="Igual 17"/>
          <p:cNvSpPr/>
          <p:nvPr/>
        </p:nvSpPr>
        <p:spPr>
          <a:xfrm>
            <a:off x="2555776" y="2931790"/>
            <a:ext cx="216024" cy="144016"/>
          </a:xfrm>
          <a:prstGeom prst="mathEqual">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tx1"/>
              </a:solidFill>
            </a:endParaRPr>
          </a:p>
        </p:txBody>
      </p:sp>
      <p:cxnSp>
        <p:nvCxnSpPr>
          <p:cNvPr id="19" name="Conector recto 18"/>
          <p:cNvCxnSpPr/>
          <p:nvPr/>
        </p:nvCxnSpPr>
        <p:spPr>
          <a:xfrm>
            <a:off x="2843808" y="3003798"/>
            <a:ext cx="568863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0" name="Rectángulo 19"/>
          <p:cNvSpPr/>
          <p:nvPr/>
        </p:nvSpPr>
        <p:spPr>
          <a:xfrm>
            <a:off x="2843808" y="3651870"/>
            <a:ext cx="5904656" cy="1200329"/>
          </a:xfrm>
          <a:prstGeom prst="rect">
            <a:avLst/>
          </a:prstGeom>
        </p:spPr>
        <p:txBody>
          <a:bodyPr wrap="square">
            <a:spAutoFit/>
          </a:bodyPr>
          <a:lstStyle/>
          <a:p>
            <a:pPr lvl="0" algn="ctr"/>
            <a:r>
              <a:rPr lang="es-ES" dirty="0"/>
              <a:t>Número acumulado de procesos de responsabilidad fiscal con archivo por caducidad de la acción fiscal </a:t>
            </a:r>
            <a:endParaRPr lang="es-ES" dirty="0" smtClean="0"/>
          </a:p>
          <a:p>
            <a:pPr lvl="0" algn="ctr"/>
            <a:r>
              <a:rPr lang="es-ES" dirty="0"/>
              <a:t>Número total de procesos de responsabilidad fiscal tramitados durante la vigencia</a:t>
            </a:r>
            <a:endParaRPr lang="es-CO" dirty="0"/>
          </a:p>
        </p:txBody>
      </p:sp>
      <p:sp>
        <p:nvSpPr>
          <p:cNvPr id="21" name="Igual 20"/>
          <p:cNvSpPr/>
          <p:nvPr/>
        </p:nvSpPr>
        <p:spPr>
          <a:xfrm>
            <a:off x="2555776" y="4227934"/>
            <a:ext cx="216024" cy="144016"/>
          </a:xfrm>
          <a:prstGeom prst="mathEqual">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cxnSp>
        <p:nvCxnSpPr>
          <p:cNvPr id="22" name="Conector recto 21"/>
          <p:cNvCxnSpPr/>
          <p:nvPr/>
        </p:nvCxnSpPr>
        <p:spPr>
          <a:xfrm>
            <a:off x="2843808" y="4299942"/>
            <a:ext cx="568863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18882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7">
            <a:extLst>
              <a:ext uri="{FF2B5EF4-FFF2-40B4-BE49-F238E27FC236}">
                <a16:creationId xmlns="" xmlns:a16="http://schemas.microsoft.com/office/drawing/2014/main" id="{4C7A5582-7614-7843-A4F5-59772B98F346}"/>
              </a:ext>
            </a:extLst>
          </p:cNvPr>
          <p:cNvSpPr>
            <a:spLocks noChangeArrowheads="1"/>
          </p:cNvSpPr>
          <p:nvPr/>
        </p:nvSpPr>
        <p:spPr bwMode="auto">
          <a:xfrm>
            <a:off x="467544" y="1563638"/>
            <a:ext cx="1235250" cy="1962191"/>
          </a:xfrm>
          <a:prstGeom prst="round2SameRect">
            <a:avLst>
              <a:gd name="adj1" fmla="val 50000"/>
              <a:gd name="adj2" fmla="val 11011"/>
            </a:avLst>
          </a:prstGeom>
          <a:solidFill>
            <a:schemeClr val="accent3">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5" name="Freeform 8">
            <a:extLst>
              <a:ext uri="{FF2B5EF4-FFF2-40B4-BE49-F238E27FC236}">
                <a16:creationId xmlns="" xmlns:a16="http://schemas.microsoft.com/office/drawing/2014/main" id="{5AA9F425-522B-2247-9C1D-433B33CFBB3D}"/>
              </a:ext>
            </a:extLst>
          </p:cNvPr>
          <p:cNvSpPr>
            <a:spLocks noChangeArrowheads="1"/>
          </p:cNvSpPr>
          <p:nvPr/>
        </p:nvSpPr>
        <p:spPr bwMode="auto">
          <a:xfrm>
            <a:off x="583274" y="2770231"/>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3">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6" name="Freeform 9">
            <a:extLst>
              <a:ext uri="{FF2B5EF4-FFF2-40B4-BE49-F238E27FC236}">
                <a16:creationId xmlns="" xmlns:a16="http://schemas.microsoft.com/office/drawing/2014/main" id="{81CC3082-966B-A041-94AA-D5DC798C43A7}"/>
              </a:ext>
            </a:extLst>
          </p:cNvPr>
          <p:cNvSpPr>
            <a:spLocks noChangeArrowheads="1"/>
          </p:cNvSpPr>
          <p:nvPr/>
        </p:nvSpPr>
        <p:spPr bwMode="auto">
          <a:xfrm>
            <a:off x="708454" y="2770231"/>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3"/>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5" name="Oval 34">
            <a:extLst>
              <a:ext uri="{FF2B5EF4-FFF2-40B4-BE49-F238E27FC236}">
                <a16:creationId xmlns="" xmlns:a16="http://schemas.microsoft.com/office/drawing/2014/main" id="{F0BB26BE-FBE1-A64C-BD7C-6124C30EBA09}"/>
              </a:ext>
            </a:extLst>
          </p:cNvPr>
          <p:cNvSpPr/>
          <p:nvPr/>
        </p:nvSpPr>
        <p:spPr>
          <a:xfrm>
            <a:off x="611560" y="1707654"/>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44" name="TextBox 50">
            <a:extLst>
              <a:ext uri="{FF2B5EF4-FFF2-40B4-BE49-F238E27FC236}">
                <a16:creationId xmlns="" xmlns:a16="http://schemas.microsoft.com/office/drawing/2014/main" id="{662905B5-389C-D046-A046-4628C70EAD8A}"/>
              </a:ext>
            </a:extLst>
          </p:cNvPr>
          <p:cNvSpPr txBox="1"/>
          <p:nvPr/>
        </p:nvSpPr>
        <p:spPr>
          <a:xfrm>
            <a:off x="899592" y="3219822"/>
            <a:ext cx="1152128" cy="519373"/>
          </a:xfrm>
          <a:prstGeom prst="rect">
            <a:avLst/>
          </a:prstGeom>
          <a:noFill/>
        </p:spPr>
        <p:txBody>
          <a:bodyPr wrap="square" lIns="34290" tIns="17145" rIns="34290" bIns="17145" rtlCol="0" anchor="b" anchorCtr="0">
            <a:spAutoFit/>
          </a:bodyPr>
          <a:lstStyle/>
          <a:p>
            <a:pPr algn="ctr"/>
            <a:r>
              <a:rPr lang="es-ES" sz="1050" b="1" dirty="0" smtClean="0">
                <a:solidFill>
                  <a:schemeClr val="bg1"/>
                </a:solidFill>
                <a:latin typeface="Poppins SemiBold" pitchFamily="2" charset="77"/>
                <a:ea typeface="League Spartan" charset="0"/>
                <a:cs typeface="Poppins SemiBold" pitchFamily="2" charset="77"/>
              </a:rPr>
              <a:t>Proceso</a:t>
            </a:r>
          </a:p>
          <a:p>
            <a:pPr algn="ctr"/>
            <a:r>
              <a:rPr lang="es-ES" sz="1050" b="1" dirty="0" smtClean="0">
                <a:solidFill>
                  <a:schemeClr val="bg1"/>
                </a:solidFill>
                <a:latin typeface="Poppins SemiBold" pitchFamily="2" charset="77"/>
                <a:ea typeface="League Spartan" charset="0"/>
                <a:cs typeface="Poppins SemiBold" pitchFamily="2" charset="77"/>
              </a:rPr>
              <a:t>Responsabilidad Fiscal</a:t>
            </a:r>
          </a:p>
        </p:txBody>
      </p:sp>
      <p:sp>
        <p:nvSpPr>
          <p:cNvPr id="54" name="Rectángulo 53"/>
          <p:cNvSpPr/>
          <p:nvPr/>
        </p:nvSpPr>
        <p:spPr>
          <a:xfrm>
            <a:off x="2627784" y="843558"/>
            <a:ext cx="5976664" cy="369332"/>
          </a:xfrm>
          <a:prstGeom prst="rect">
            <a:avLst/>
          </a:prstGeom>
        </p:spPr>
        <p:txBody>
          <a:bodyPr wrap="square">
            <a:spAutoFit/>
          </a:bodyPr>
          <a:lstStyle/>
          <a:p>
            <a:pPr lvl="0" algn="ctr">
              <a:defRPr/>
            </a:pPr>
            <a:r>
              <a:rPr lang="es-ES" b="1" dirty="0"/>
              <a:t>OPORTUNIDAD EN LA GESTIÓN PROCESAL</a:t>
            </a:r>
          </a:p>
        </p:txBody>
      </p:sp>
      <p:sp>
        <p:nvSpPr>
          <p:cNvPr id="55" name="1 Título"/>
          <p:cNvSpPr txBox="1">
            <a:spLocks/>
          </p:cNvSpPr>
          <p:nvPr/>
        </p:nvSpPr>
        <p:spPr>
          <a:xfrm>
            <a:off x="395536" y="267494"/>
            <a:ext cx="6275040"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responsabilidad fiscal </a:t>
            </a:r>
            <a:endParaRPr lang="es-CO" sz="2400" b="1" dirty="0">
              <a:solidFill>
                <a:srgbClr val="1F497D"/>
              </a:solidFill>
              <a:latin typeface="+mn-lt"/>
              <a:ea typeface="+mn-ea"/>
              <a:cs typeface="+mn-cs"/>
            </a:endParaRPr>
          </a:p>
        </p:txBody>
      </p:sp>
      <p:sp>
        <p:nvSpPr>
          <p:cNvPr id="13" name="Freeform 252"/>
          <p:cNvSpPr>
            <a:spLocks noEditPoints="1"/>
          </p:cNvSpPr>
          <p:nvPr/>
        </p:nvSpPr>
        <p:spPr bwMode="auto">
          <a:xfrm>
            <a:off x="827584" y="1923678"/>
            <a:ext cx="576064" cy="432048"/>
          </a:xfrm>
          <a:custGeom>
            <a:avLst/>
            <a:gdLst>
              <a:gd name="T0" fmla="*/ 32 w 176"/>
              <a:gd name="T1" fmla="*/ 52 h 128"/>
              <a:gd name="T2" fmla="*/ 48 w 176"/>
              <a:gd name="T3" fmla="*/ 52 h 128"/>
              <a:gd name="T4" fmla="*/ 140 w 176"/>
              <a:gd name="T5" fmla="*/ 8 h 128"/>
              <a:gd name="T6" fmla="*/ 36 w 176"/>
              <a:gd name="T7" fmla="*/ 0 h 128"/>
              <a:gd name="T8" fmla="*/ 20 w 176"/>
              <a:gd name="T9" fmla="*/ 24 h 128"/>
              <a:gd name="T10" fmla="*/ 156 w 176"/>
              <a:gd name="T11" fmla="*/ 16 h 128"/>
              <a:gd name="T12" fmla="*/ 20 w 176"/>
              <a:gd name="T13" fmla="*/ 24 h 128"/>
              <a:gd name="T14" fmla="*/ 0 w 176"/>
              <a:gd name="T15" fmla="*/ 40 h 128"/>
              <a:gd name="T16" fmla="*/ 168 w 176"/>
              <a:gd name="T17" fmla="*/ 128 h 128"/>
              <a:gd name="T18" fmla="*/ 168 w 176"/>
              <a:gd name="T19" fmla="*/ 32 h 128"/>
              <a:gd name="T20" fmla="*/ 12 w 176"/>
              <a:gd name="T21" fmla="*/ 48 h 128"/>
              <a:gd name="T22" fmla="*/ 12 w 176"/>
              <a:gd name="T23" fmla="*/ 120 h 128"/>
              <a:gd name="T24" fmla="*/ 16 w 176"/>
              <a:gd name="T25" fmla="*/ 116 h 128"/>
              <a:gd name="T26" fmla="*/ 160 w 176"/>
              <a:gd name="T27" fmla="*/ 116 h 128"/>
              <a:gd name="T28" fmla="*/ 164 w 176"/>
              <a:gd name="T29" fmla="*/ 120 h 128"/>
              <a:gd name="T30" fmla="*/ 152 w 176"/>
              <a:gd name="T31" fmla="*/ 116 h 128"/>
              <a:gd name="T32" fmla="*/ 24 w 176"/>
              <a:gd name="T33" fmla="*/ 116 h 128"/>
              <a:gd name="T34" fmla="*/ 8 w 176"/>
              <a:gd name="T35" fmla="*/ 55 h 128"/>
              <a:gd name="T36" fmla="*/ 23 w 176"/>
              <a:gd name="T37" fmla="*/ 40 h 128"/>
              <a:gd name="T38" fmla="*/ 164 w 176"/>
              <a:gd name="T39" fmla="*/ 56 h 128"/>
              <a:gd name="T40" fmla="*/ 164 w 176"/>
              <a:gd name="T41" fmla="*/ 48 h 128"/>
              <a:gd name="T42" fmla="*/ 168 w 176"/>
              <a:gd name="T43" fmla="*/ 44 h 128"/>
              <a:gd name="T44" fmla="*/ 132 w 176"/>
              <a:gd name="T45" fmla="*/ 104 h 128"/>
              <a:gd name="T46" fmla="*/ 140 w 176"/>
              <a:gd name="T47" fmla="*/ 112 h 128"/>
              <a:gd name="T48" fmla="*/ 88 w 176"/>
              <a:gd name="T49" fmla="*/ 48 h 128"/>
              <a:gd name="T50" fmla="*/ 120 w 176"/>
              <a:gd name="T51" fmla="*/ 80 h 128"/>
              <a:gd name="T52" fmla="*/ 98 w 176"/>
              <a:gd name="T53" fmla="*/ 97 h 128"/>
              <a:gd name="T54" fmla="*/ 90 w 176"/>
              <a:gd name="T55" fmla="*/ 104 h 128"/>
              <a:gd name="T56" fmla="*/ 82 w 176"/>
              <a:gd name="T57" fmla="*/ 99 h 128"/>
              <a:gd name="T58" fmla="*/ 74 w 176"/>
              <a:gd name="T59" fmla="*/ 88 h 128"/>
              <a:gd name="T60" fmla="*/ 86 w 176"/>
              <a:gd name="T61" fmla="*/ 95 h 128"/>
              <a:gd name="T62" fmla="*/ 79 w 176"/>
              <a:gd name="T63" fmla="*/ 79 h 128"/>
              <a:gd name="T64" fmla="*/ 76 w 176"/>
              <a:gd name="T65" fmla="*/ 66 h 128"/>
              <a:gd name="T66" fmla="*/ 86 w 176"/>
              <a:gd name="T67" fmla="*/ 60 h 128"/>
              <a:gd name="T68" fmla="*/ 90 w 176"/>
              <a:gd name="T69" fmla="*/ 60 h 128"/>
              <a:gd name="T70" fmla="*/ 100 w 176"/>
              <a:gd name="T71" fmla="*/ 66 h 128"/>
              <a:gd name="T72" fmla="*/ 93 w 176"/>
              <a:gd name="T73" fmla="*/ 66 h 128"/>
              <a:gd name="T74" fmla="*/ 94 w 176"/>
              <a:gd name="T75" fmla="*/ 77 h 128"/>
              <a:gd name="T76" fmla="*/ 102 w 176"/>
              <a:gd name="T77" fmla="*/ 88 h 128"/>
              <a:gd name="T78" fmla="*/ 92 w 176"/>
              <a:gd name="T79" fmla="*/ 83 h 128"/>
              <a:gd name="T80" fmla="*/ 94 w 176"/>
              <a:gd name="T81" fmla="*/ 94 h 128"/>
              <a:gd name="T82" fmla="*/ 94 w 176"/>
              <a:gd name="T83" fmla="*/ 85 h 128"/>
              <a:gd name="T84" fmla="*/ 83 w 176"/>
              <a:gd name="T85" fmla="*/ 74 h 128"/>
              <a:gd name="T86" fmla="*/ 86 w 176"/>
              <a:gd name="T8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8">
                <a:moveTo>
                  <a:pt x="44" y="48"/>
                </a:moveTo>
                <a:cubicBezTo>
                  <a:pt x="36" y="48"/>
                  <a:pt x="36" y="48"/>
                  <a:pt x="36" y="48"/>
                </a:cubicBezTo>
                <a:cubicBezTo>
                  <a:pt x="34" y="48"/>
                  <a:pt x="32" y="50"/>
                  <a:pt x="32" y="52"/>
                </a:cubicBezTo>
                <a:cubicBezTo>
                  <a:pt x="32" y="54"/>
                  <a:pt x="34" y="56"/>
                  <a:pt x="36" y="56"/>
                </a:cubicBezTo>
                <a:cubicBezTo>
                  <a:pt x="44" y="56"/>
                  <a:pt x="44" y="56"/>
                  <a:pt x="44" y="56"/>
                </a:cubicBezTo>
                <a:cubicBezTo>
                  <a:pt x="46" y="56"/>
                  <a:pt x="48" y="54"/>
                  <a:pt x="48" y="52"/>
                </a:cubicBezTo>
                <a:cubicBezTo>
                  <a:pt x="48" y="50"/>
                  <a:pt x="46" y="48"/>
                  <a:pt x="44" y="48"/>
                </a:cubicBezTo>
                <a:moveTo>
                  <a:pt x="36" y="8"/>
                </a:moveTo>
                <a:cubicBezTo>
                  <a:pt x="140" y="8"/>
                  <a:pt x="140" y="8"/>
                  <a:pt x="140" y="8"/>
                </a:cubicBezTo>
                <a:cubicBezTo>
                  <a:pt x="142" y="8"/>
                  <a:pt x="144" y="6"/>
                  <a:pt x="144" y="4"/>
                </a:cubicBezTo>
                <a:cubicBezTo>
                  <a:pt x="144" y="2"/>
                  <a:pt x="142" y="0"/>
                  <a:pt x="140" y="0"/>
                </a:cubicBezTo>
                <a:cubicBezTo>
                  <a:pt x="36" y="0"/>
                  <a:pt x="36" y="0"/>
                  <a:pt x="36" y="0"/>
                </a:cubicBezTo>
                <a:cubicBezTo>
                  <a:pt x="34" y="0"/>
                  <a:pt x="32" y="2"/>
                  <a:pt x="32" y="4"/>
                </a:cubicBezTo>
                <a:cubicBezTo>
                  <a:pt x="32" y="6"/>
                  <a:pt x="34" y="8"/>
                  <a:pt x="36" y="8"/>
                </a:cubicBezTo>
                <a:moveTo>
                  <a:pt x="20" y="24"/>
                </a:moveTo>
                <a:cubicBezTo>
                  <a:pt x="156" y="24"/>
                  <a:pt x="156" y="24"/>
                  <a:pt x="156" y="24"/>
                </a:cubicBezTo>
                <a:cubicBezTo>
                  <a:pt x="158" y="24"/>
                  <a:pt x="160" y="22"/>
                  <a:pt x="160" y="20"/>
                </a:cubicBezTo>
                <a:cubicBezTo>
                  <a:pt x="160" y="18"/>
                  <a:pt x="158" y="16"/>
                  <a:pt x="156" y="16"/>
                </a:cubicBezTo>
                <a:cubicBezTo>
                  <a:pt x="20" y="16"/>
                  <a:pt x="20" y="16"/>
                  <a:pt x="20" y="16"/>
                </a:cubicBezTo>
                <a:cubicBezTo>
                  <a:pt x="18" y="16"/>
                  <a:pt x="16" y="18"/>
                  <a:pt x="16" y="20"/>
                </a:cubicBezTo>
                <a:cubicBezTo>
                  <a:pt x="16" y="22"/>
                  <a:pt x="18" y="24"/>
                  <a:pt x="20" y="24"/>
                </a:cubicBezTo>
                <a:moveTo>
                  <a:pt x="168" y="32"/>
                </a:moveTo>
                <a:cubicBezTo>
                  <a:pt x="8" y="32"/>
                  <a:pt x="8" y="32"/>
                  <a:pt x="8" y="32"/>
                </a:cubicBezTo>
                <a:cubicBezTo>
                  <a:pt x="4" y="32"/>
                  <a:pt x="0" y="36"/>
                  <a:pt x="0" y="40"/>
                </a:cubicBezTo>
                <a:cubicBezTo>
                  <a:pt x="0" y="120"/>
                  <a:pt x="0" y="120"/>
                  <a:pt x="0" y="120"/>
                </a:cubicBezTo>
                <a:cubicBezTo>
                  <a:pt x="0" y="124"/>
                  <a:pt x="4" y="128"/>
                  <a:pt x="8" y="128"/>
                </a:cubicBezTo>
                <a:cubicBezTo>
                  <a:pt x="168" y="128"/>
                  <a:pt x="168" y="128"/>
                  <a:pt x="168" y="128"/>
                </a:cubicBezTo>
                <a:cubicBezTo>
                  <a:pt x="172" y="128"/>
                  <a:pt x="176" y="124"/>
                  <a:pt x="176" y="120"/>
                </a:cubicBezTo>
                <a:cubicBezTo>
                  <a:pt x="176" y="40"/>
                  <a:pt x="176" y="40"/>
                  <a:pt x="176" y="40"/>
                </a:cubicBezTo>
                <a:cubicBezTo>
                  <a:pt x="176" y="36"/>
                  <a:pt x="172" y="32"/>
                  <a:pt x="168" y="32"/>
                </a:cubicBezTo>
                <a:moveTo>
                  <a:pt x="12" y="40"/>
                </a:moveTo>
                <a:cubicBezTo>
                  <a:pt x="14" y="40"/>
                  <a:pt x="16" y="42"/>
                  <a:pt x="16" y="44"/>
                </a:cubicBezTo>
                <a:cubicBezTo>
                  <a:pt x="16" y="46"/>
                  <a:pt x="14" y="48"/>
                  <a:pt x="12" y="48"/>
                </a:cubicBezTo>
                <a:cubicBezTo>
                  <a:pt x="10" y="48"/>
                  <a:pt x="8" y="46"/>
                  <a:pt x="8" y="44"/>
                </a:cubicBezTo>
                <a:cubicBezTo>
                  <a:pt x="8" y="42"/>
                  <a:pt x="10" y="40"/>
                  <a:pt x="12" y="40"/>
                </a:cubicBezTo>
                <a:moveTo>
                  <a:pt x="12" y="120"/>
                </a:moveTo>
                <a:cubicBezTo>
                  <a:pt x="10" y="120"/>
                  <a:pt x="8" y="118"/>
                  <a:pt x="8" y="116"/>
                </a:cubicBezTo>
                <a:cubicBezTo>
                  <a:pt x="8" y="114"/>
                  <a:pt x="10" y="112"/>
                  <a:pt x="12" y="112"/>
                </a:cubicBezTo>
                <a:cubicBezTo>
                  <a:pt x="14" y="112"/>
                  <a:pt x="16" y="114"/>
                  <a:pt x="16" y="116"/>
                </a:cubicBezTo>
                <a:cubicBezTo>
                  <a:pt x="16" y="118"/>
                  <a:pt x="14" y="120"/>
                  <a:pt x="12" y="120"/>
                </a:cubicBezTo>
                <a:moveTo>
                  <a:pt x="164" y="120"/>
                </a:moveTo>
                <a:cubicBezTo>
                  <a:pt x="162" y="120"/>
                  <a:pt x="160" y="118"/>
                  <a:pt x="160" y="116"/>
                </a:cubicBezTo>
                <a:cubicBezTo>
                  <a:pt x="160" y="114"/>
                  <a:pt x="162" y="112"/>
                  <a:pt x="164" y="112"/>
                </a:cubicBezTo>
                <a:cubicBezTo>
                  <a:pt x="166" y="112"/>
                  <a:pt x="168" y="114"/>
                  <a:pt x="168" y="116"/>
                </a:cubicBezTo>
                <a:cubicBezTo>
                  <a:pt x="168" y="118"/>
                  <a:pt x="166" y="120"/>
                  <a:pt x="164" y="120"/>
                </a:cubicBezTo>
                <a:moveTo>
                  <a:pt x="168" y="105"/>
                </a:moveTo>
                <a:cubicBezTo>
                  <a:pt x="167" y="104"/>
                  <a:pt x="165" y="104"/>
                  <a:pt x="164" y="104"/>
                </a:cubicBezTo>
                <a:cubicBezTo>
                  <a:pt x="157" y="104"/>
                  <a:pt x="152" y="109"/>
                  <a:pt x="152" y="116"/>
                </a:cubicBezTo>
                <a:cubicBezTo>
                  <a:pt x="152" y="117"/>
                  <a:pt x="152" y="119"/>
                  <a:pt x="153" y="120"/>
                </a:cubicBezTo>
                <a:cubicBezTo>
                  <a:pt x="23" y="120"/>
                  <a:pt x="23" y="120"/>
                  <a:pt x="23" y="120"/>
                </a:cubicBezTo>
                <a:cubicBezTo>
                  <a:pt x="24" y="119"/>
                  <a:pt x="24" y="117"/>
                  <a:pt x="24" y="116"/>
                </a:cubicBezTo>
                <a:cubicBezTo>
                  <a:pt x="24" y="109"/>
                  <a:pt x="19" y="104"/>
                  <a:pt x="12" y="104"/>
                </a:cubicBezTo>
                <a:cubicBezTo>
                  <a:pt x="11" y="104"/>
                  <a:pt x="9" y="104"/>
                  <a:pt x="8" y="105"/>
                </a:cubicBezTo>
                <a:cubicBezTo>
                  <a:pt x="8" y="55"/>
                  <a:pt x="8" y="55"/>
                  <a:pt x="8" y="55"/>
                </a:cubicBezTo>
                <a:cubicBezTo>
                  <a:pt x="9" y="56"/>
                  <a:pt x="11" y="56"/>
                  <a:pt x="12" y="56"/>
                </a:cubicBezTo>
                <a:cubicBezTo>
                  <a:pt x="19" y="56"/>
                  <a:pt x="24" y="51"/>
                  <a:pt x="24" y="44"/>
                </a:cubicBezTo>
                <a:cubicBezTo>
                  <a:pt x="24" y="43"/>
                  <a:pt x="24" y="41"/>
                  <a:pt x="23" y="40"/>
                </a:cubicBezTo>
                <a:cubicBezTo>
                  <a:pt x="153" y="40"/>
                  <a:pt x="153" y="40"/>
                  <a:pt x="153" y="40"/>
                </a:cubicBezTo>
                <a:cubicBezTo>
                  <a:pt x="152" y="41"/>
                  <a:pt x="152" y="43"/>
                  <a:pt x="152" y="44"/>
                </a:cubicBezTo>
                <a:cubicBezTo>
                  <a:pt x="152" y="51"/>
                  <a:pt x="157" y="56"/>
                  <a:pt x="164" y="56"/>
                </a:cubicBezTo>
                <a:cubicBezTo>
                  <a:pt x="165" y="56"/>
                  <a:pt x="167" y="56"/>
                  <a:pt x="168" y="55"/>
                </a:cubicBezTo>
                <a:lnTo>
                  <a:pt x="168" y="105"/>
                </a:lnTo>
                <a:close/>
                <a:moveTo>
                  <a:pt x="164" y="48"/>
                </a:moveTo>
                <a:cubicBezTo>
                  <a:pt x="162" y="48"/>
                  <a:pt x="160" y="46"/>
                  <a:pt x="160" y="44"/>
                </a:cubicBezTo>
                <a:cubicBezTo>
                  <a:pt x="160" y="42"/>
                  <a:pt x="162" y="40"/>
                  <a:pt x="164" y="40"/>
                </a:cubicBezTo>
                <a:cubicBezTo>
                  <a:pt x="166" y="40"/>
                  <a:pt x="168" y="42"/>
                  <a:pt x="168" y="44"/>
                </a:cubicBezTo>
                <a:cubicBezTo>
                  <a:pt x="168" y="46"/>
                  <a:pt x="166" y="48"/>
                  <a:pt x="164" y="48"/>
                </a:cubicBezTo>
                <a:moveTo>
                  <a:pt x="140" y="104"/>
                </a:moveTo>
                <a:cubicBezTo>
                  <a:pt x="132" y="104"/>
                  <a:pt x="132" y="104"/>
                  <a:pt x="132" y="104"/>
                </a:cubicBezTo>
                <a:cubicBezTo>
                  <a:pt x="130" y="104"/>
                  <a:pt x="128" y="106"/>
                  <a:pt x="128" y="108"/>
                </a:cubicBezTo>
                <a:cubicBezTo>
                  <a:pt x="128" y="110"/>
                  <a:pt x="130" y="112"/>
                  <a:pt x="132" y="112"/>
                </a:cubicBezTo>
                <a:cubicBezTo>
                  <a:pt x="140" y="112"/>
                  <a:pt x="140" y="112"/>
                  <a:pt x="140" y="112"/>
                </a:cubicBezTo>
                <a:cubicBezTo>
                  <a:pt x="142" y="112"/>
                  <a:pt x="144" y="110"/>
                  <a:pt x="144" y="108"/>
                </a:cubicBezTo>
                <a:cubicBezTo>
                  <a:pt x="144" y="106"/>
                  <a:pt x="142" y="104"/>
                  <a:pt x="140" y="104"/>
                </a:cubicBezTo>
                <a:moveTo>
                  <a:pt x="88" y="48"/>
                </a:moveTo>
                <a:cubicBezTo>
                  <a:pt x="70" y="48"/>
                  <a:pt x="56" y="62"/>
                  <a:pt x="56" y="80"/>
                </a:cubicBezTo>
                <a:cubicBezTo>
                  <a:pt x="56" y="98"/>
                  <a:pt x="70" y="112"/>
                  <a:pt x="88" y="112"/>
                </a:cubicBezTo>
                <a:cubicBezTo>
                  <a:pt x="106" y="112"/>
                  <a:pt x="120" y="98"/>
                  <a:pt x="120" y="80"/>
                </a:cubicBezTo>
                <a:cubicBezTo>
                  <a:pt x="120" y="62"/>
                  <a:pt x="106" y="48"/>
                  <a:pt x="88" y="48"/>
                </a:cubicBezTo>
                <a:moveTo>
                  <a:pt x="101" y="93"/>
                </a:moveTo>
                <a:cubicBezTo>
                  <a:pt x="100" y="95"/>
                  <a:pt x="99" y="96"/>
                  <a:pt x="98" y="97"/>
                </a:cubicBezTo>
                <a:cubicBezTo>
                  <a:pt x="97" y="98"/>
                  <a:pt x="96" y="99"/>
                  <a:pt x="94" y="99"/>
                </a:cubicBezTo>
                <a:cubicBezTo>
                  <a:pt x="93" y="100"/>
                  <a:pt x="91" y="100"/>
                  <a:pt x="90" y="100"/>
                </a:cubicBezTo>
                <a:cubicBezTo>
                  <a:pt x="90" y="104"/>
                  <a:pt x="90" y="104"/>
                  <a:pt x="90" y="104"/>
                </a:cubicBezTo>
                <a:cubicBezTo>
                  <a:pt x="86" y="104"/>
                  <a:pt x="86" y="104"/>
                  <a:pt x="86" y="104"/>
                </a:cubicBezTo>
                <a:cubicBezTo>
                  <a:pt x="86" y="100"/>
                  <a:pt x="86" y="100"/>
                  <a:pt x="86" y="100"/>
                </a:cubicBezTo>
                <a:cubicBezTo>
                  <a:pt x="84" y="100"/>
                  <a:pt x="83" y="100"/>
                  <a:pt x="82" y="99"/>
                </a:cubicBezTo>
                <a:cubicBezTo>
                  <a:pt x="80" y="99"/>
                  <a:pt x="79" y="98"/>
                  <a:pt x="77" y="97"/>
                </a:cubicBezTo>
                <a:cubicBezTo>
                  <a:pt x="76" y="96"/>
                  <a:pt x="75" y="94"/>
                  <a:pt x="75" y="93"/>
                </a:cubicBezTo>
                <a:cubicBezTo>
                  <a:pt x="74" y="91"/>
                  <a:pt x="74" y="90"/>
                  <a:pt x="74" y="88"/>
                </a:cubicBezTo>
                <a:cubicBezTo>
                  <a:pt x="80" y="88"/>
                  <a:pt x="80" y="88"/>
                  <a:pt x="80" y="88"/>
                </a:cubicBezTo>
                <a:cubicBezTo>
                  <a:pt x="80" y="90"/>
                  <a:pt x="80" y="92"/>
                  <a:pt x="82" y="93"/>
                </a:cubicBezTo>
                <a:cubicBezTo>
                  <a:pt x="83" y="95"/>
                  <a:pt x="84" y="95"/>
                  <a:pt x="86" y="95"/>
                </a:cubicBezTo>
                <a:cubicBezTo>
                  <a:pt x="86" y="82"/>
                  <a:pt x="86" y="82"/>
                  <a:pt x="86" y="82"/>
                </a:cubicBezTo>
                <a:cubicBezTo>
                  <a:pt x="85" y="82"/>
                  <a:pt x="84" y="81"/>
                  <a:pt x="82" y="81"/>
                </a:cubicBezTo>
                <a:cubicBezTo>
                  <a:pt x="81" y="80"/>
                  <a:pt x="80" y="79"/>
                  <a:pt x="79" y="79"/>
                </a:cubicBezTo>
                <a:cubicBezTo>
                  <a:pt x="77" y="78"/>
                  <a:pt x="76" y="77"/>
                  <a:pt x="76" y="75"/>
                </a:cubicBezTo>
                <a:cubicBezTo>
                  <a:pt x="75" y="74"/>
                  <a:pt x="75" y="72"/>
                  <a:pt x="75" y="70"/>
                </a:cubicBezTo>
                <a:cubicBezTo>
                  <a:pt x="75" y="69"/>
                  <a:pt x="75" y="67"/>
                  <a:pt x="76" y="66"/>
                </a:cubicBezTo>
                <a:cubicBezTo>
                  <a:pt x="76" y="64"/>
                  <a:pt x="77" y="63"/>
                  <a:pt x="78" y="62"/>
                </a:cubicBezTo>
                <a:cubicBezTo>
                  <a:pt x="79" y="61"/>
                  <a:pt x="81" y="61"/>
                  <a:pt x="82" y="60"/>
                </a:cubicBezTo>
                <a:cubicBezTo>
                  <a:pt x="84" y="60"/>
                  <a:pt x="85" y="60"/>
                  <a:pt x="86" y="60"/>
                </a:cubicBezTo>
                <a:cubicBezTo>
                  <a:pt x="86" y="56"/>
                  <a:pt x="86" y="56"/>
                  <a:pt x="86" y="56"/>
                </a:cubicBezTo>
                <a:cubicBezTo>
                  <a:pt x="90" y="56"/>
                  <a:pt x="90" y="56"/>
                  <a:pt x="90" y="56"/>
                </a:cubicBezTo>
                <a:cubicBezTo>
                  <a:pt x="90" y="60"/>
                  <a:pt x="90" y="60"/>
                  <a:pt x="90" y="60"/>
                </a:cubicBezTo>
                <a:cubicBezTo>
                  <a:pt x="91" y="60"/>
                  <a:pt x="92" y="60"/>
                  <a:pt x="94" y="60"/>
                </a:cubicBezTo>
                <a:cubicBezTo>
                  <a:pt x="95" y="61"/>
                  <a:pt x="96" y="61"/>
                  <a:pt x="97" y="62"/>
                </a:cubicBezTo>
                <a:cubicBezTo>
                  <a:pt x="99" y="63"/>
                  <a:pt x="99" y="64"/>
                  <a:pt x="100" y="66"/>
                </a:cubicBezTo>
                <a:cubicBezTo>
                  <a:pt x="101" y="67"/>
                  <a:pt x="101" y="68"/>
                  <a:pt x="101" y="70"/>
                </a:cubicBezTo>
                <a:cubicBezTo>
                  <a:pt x="95" y="70"/>
                  <a:pt x="95" y="70"/>
                  <a:pt x="95" y="70"/>
                </a:cubicBezTo>
                <a:cubicBezTo>
                  <a:pt x="95" y="68"/>
                  <a:pt x="94" y="67"/>
                  <a:pt x="93" y="66"/>
                </a:cubicBezTo>
                <a:cubicBezTo>
                  <a:pt x="93" y="65"/>
                  <a:pt x="92" y="64"/>
                  <a:pt x="90" y="64"/>
                </a:cubicBezTo>
                <a:cubicBezTo>
                  <a:pt x="90" y="76"/>
                  <a:pt x="90" y="76"/>
                  <a:pt x="90" y="76"/>
                </a:cubicBezTo>
                <a:cubicBezTo>
                  <a:pt x="91" y="76"/>
                  <a:pt x="92" y="77"/>
                  <a:pt x="94" y="77"/>
                </a:cubicBezTo>
                <a:cubicBezTo>
                  <a:pt x="95" y="78"/>
                  <a:pt x="97" y="79"/>
                  <a:pt x="98" y="80"/>
                </a:cubicBezTo>
                <a:cubicBezTo>
                  <a:pt x="99" y="81"/>
                  <a:pt x="100" y="82"/>
                  <a:pt x="101" y="83"/>
                </a:cubicBezTo>
                <a:cubicBezTo>
                  <a:pt x="102" y="84"/>
                  <a:pt x="102" y="86"/>
                  <a:pt x="102" y="88"/>
                </a:cubicBezTo>
                <a:cubicBezTo>
                  <a:pt x="102" y="90"/>
                  <a:pt x="102" y="92"/>
                  <a:pt x="101" y="93"/>
                </a:cubicBezTo>
                <a:moveTo>
                  <a:pt x="94" y="85"/>
                </a:moveTo>
                <a:cubicBezTo>
                  <a:pt x="93" y="84"/>
                  <a:pt x="92" y="84"/>
                  <a:pt x="92" y="83"/>
                </a:cubicBezTo>
                <a:cubicBezTo>
                  <a:pt x="91" y="83"/>
                  <a:pt x="90" y="83"/>
                  <a:pt x="90" y="83"/>
                </a:cubicBezTo>
                <a:cubicBezTo>
                  <a:pt x="90" y="95"/>
                  <a:pt x="90" y="95"/>
                  <a:pt x="90" y="95"/>
                </a:cubicBezTo>
                <a:cubicBezTo>
                  <a:pt x="92" y="95"/>
                  <a:pt x="93" y="95"/>
                  <a:pt x="94" y="94"/>
                </a:cubicBezTo>
                <a:cubicBezTo>
                  <a:pt x="95" y="93"/>
                  <a:pt x="96" y="91"/>
                  <a:pt x="96" y="89"/>
                </a:cubicBezTo>
                <a:cubicBezTo>
                  <a:pt x="96" y="88"/>
                  <a:pt x="96" y="87"/>
                  <a:pt x="95" y="86"/>
                </a:cubicBezTo>
                <a:cubicBezTo>
                  <a:pt x="95" y="86"/>
                  <a:pt x="94" y="85"/>
                  <a:pt x="94" y="85"/>
                </a:cubicBezTo>
                <a:moveTo>
                  <a:pt x="81" y="70"/>
                </a:moveTo>
                <a:cubicBezTo>
                  <a:pt x="81" y="71"/>
                  <a:pt x="81" y="71"/>
                  <a:pt x="81" y="72"/>
                </a:cubicBezTo>
                <a:cubicBezTo>
                  <a:pt x="82" y="73"/>
                  <a:pt x="82" y="73"/>
                  <a:pt x="83" y="74"/>
                </a:cubicBezTo>
                <a:cubicBezTo>
                  <a:pt x="83" y="74"/>
                  <a:pt x="84" y="74"/>
                  <a:pt x="85" y="75"/>
                </a:cubicBezTo>
                <a:cubicBezTo>
                  <a:pt x="85" y="75"/>
                  <a:pt x="86" y="75"/>
                  <a:pt x="86" y="75"/>
                </a:cubicBezTo>
                <a:cubicBezTo>
                  <a:pt x="86" y="64"/>
                  <a:pt x="86" y="64"/>
                  <a:pt x="86" y="64"/>
                </a:cubicBezTo>
                <a:cubicBezTo>
                  <a:pt x="84" y="64"/>
                  <a:pt x="83" y="65"/>
                  <a:pt x="82" y="66"/>
                </a:cubicBezTo>
                <a:cubicBezTo>
                  <a:pt x="81" y="67"/>
                  <a:pt x="81" y="68"/>
                  <a:pt x="81" y="7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ángulo 16"/>
          <p:cNvSpPr/>
          <p:nvPr/>
        </p:nvSpPr>
        <p:spPr>
          <a:xfrm>
            <a:off x="2843808" y="2571750"/>
            <a:ext cx="5904656" cy="1200329"/>
          </a:xfrm>
          <a:prstGeom prst="rect">
            <a:avLst/>
          </a:prstGeom>
        </p:spPr>
        <p:txBody>
          <a:bodyPr wrap="square">
            <a:spAutoFit/>
          </a:bodyPr>
          <a:lstStyle/>
          <a:p>
            <a:pPr lvl="0" algn="ctr"/>
            <a:r>
              <a:rPr lang="es-ES" dirty="0"/>
              <a:t>Valor acumulado de los procesos de responsabilidad fiscal con archivo por caducidad de la acción fiscal</a:t>
            </a:r>
          </a:p>
          <a:p>
            <a:pPr lvl="0" algn="ctr"/>
            <a:r>
              <a:rPr lang="es-ES" dirty="0" smtClean="0"/>
              <a:t>Valor </a:t>
            </a:r>
            <a:r>
              <a:rPr lang="es-ES" dirty="0"/>
              <a:t>total de los procesos de responsabilidad fiscal tramitados durante la vigencia</a:t>
            </a:r>
            <a:endParaRPr lang="es-CO" dirty="0"/>
          </a:p>
        </p:txBody>
      </p:sp>
      <p:sp>
        <p:nvSpPr>
          <p:cNvPr id="18" name="Igual 17"/>
          <p:cNvSpPr/>
          <p:nvPr/>
        </p:nvSpPr>
        <p:spPr>
          <a:xfrm>
            <a:off x="2555776" y="3147814"/>
            <a:ext cx="216024" cy="144016"/>
          </a:xfrm>
          <a:prstGeom prst="mathEqual">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tx1"/>
              </a:solidFill>
            </a:endParaRPr>
          </a:p>
        </p:txBody>
      </p:sp>
      <p:cxnSp>
        <p:nvCxnSpPr>
          <p:cNvPr id="19" name="Conector recto 18"/>
          <p:cNvCxnSpPr/>
          <p:nvPr/>
        </p:nvCxnSpPr>
        <p:spPr>
          <a:xfrm>
            <a:off x="2843808" y="3219822"/>
            <a:ext cx="568863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0" name="Rectángulo 19"/>
          <p:cNvSpPr/>
          <p:nvPr/>
        </p:nvSpPr>
        <p:spPr>
          <a:xfrm>
            <a:off x="2771800" y="3867894"/>
            <a:ext cx="5904656" cy="1200329"/>
          </a:xfrm>
          <a:prstGeom prst="rect">
            <a:avLst/>
          </a:prstGeom>
        </p:spPr>
        <p:txBody>
          <a:bodyPr wrap="square">
            <a:spAutoFit/>
          </a:bodyPr>
          <a:lstStyle/>
          <a:p>
            <a:pPr lvl="0" algn="ctr"/>
            <a:r>
              <a:rPr lang="es-ES" dirty="0"/>
              <a:t>Valor acumulado de los procesos de responsabilidad fiscal con archivo por prescripción  </a:t>
            </a:r>
          </a:p>
          <a:p>
            <a:pPr lvl="0" algn="ctr"/>
            <a:r>
              <a:rPr lang="es-ES" dirty="0"/>
              <a:t>Valor  total de los procesos de responsabilidad fiscal tramitados durante la vigencia</a:t>
            </a:r>
            <a:endParaRPr lang="es-CO" dirty="0"/>
          </a:p>
        </p:txBody>
      </p:sp>
      <p:sp>
        <p:nvSpPr>
          <p:cNvPr id="21" name="Igual 20"/>
          <p:cNvSpPr/>
          <p:nvPr/>
        </p:nvSpPr>
        <p:spPr>
          <a:xfrm>
            <a:off x="2555776" y="4443958"/>
            <a:ext cx="216024" cy="144016"/>
          </a:xfrm>
          <a:prstGeom prst="mathEqual">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cxnSp>
        <p:nvCxnSpPr>
          <p:cNvPr id="22" name="Conector recto 21"/>
          <p:cNvCxnSpPr/>
          <p:nvPr/>
        </p:nvCxnSpPr>
        <p:spPr>
          <a:xfrm>
            <a:off x="2843808" y="4515966"/>
            <a:ext cx="568863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3" name="Rectángulo 22"/>
          <p:cNvSpPr/>
          <p:nvPr/>
        </p:nvSpPr>
        <p:spPr>
          <a:xfrm>
            <a:off x="2699792" y="1275606"/>
            <a:ext cx="5904656" cy="1200329"/>
          </a:xfrm>
          <a:prstGeom prst="rect">
            <a:avLst/>
          </a:prstGeom>
        </p:spPr>
        <p:txBody>
          <a:bodyPr wrap="square">
            <a:spAutoFit/>
          </a:bodyPr>
          <a:lstStyle/>
          <a:p>
            <a:pPr lvl="0" algn="ctr"/>
            <a:r>
              <a:rPr lang="es-ES" dirty="0"/>
              <a:t>Número acumulado de procesos de responsabilidad fiscal con archivo por prescripción</a:t>
            </a:r>
          </a:p>
          <a:p>
            <a:pPr algn="ctr"/>
            <a:r>
              <a:rPr lang="es-ES" dirty="0"/>
              <a:t>Número total de procesos de responsabilidad fiscal tramitados durante la </a:t>
            </a:r>
            <a:r>
              <a:rPr lang="es-ES" dirty="0" smtClean="0"/>
              <a:t>vigencia</a:t>
            </a:r>
            <a:endParaRPr lang="es-CO" dirty="0"/>
          </a:p>
        </p:txBody>
      </p:sp>
      <p:sp>
        <p:nvSpPr>
          <p:cNvPr id="27" name="Igual 26"/>
          <p:cNvSpPr/>
          <p:nvPr/>
        </p:nvSpPr>
        <p:spPr>
          <a:xfrm>
            <a:off x="2555776" y="1779662"/>
            <a:ext cx="216024" cy="144016"/>
          </a:xfrm>
          <a:prstGeom prst="mathEqual">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cxnSp>
        <p:nvCxnSpPr>
          <p:cNvPr id="28" name="Conector recto 27"/>
          <p:cNvCxnSpPr/>
          <p:nvPr/>
        </p:nvCxnSpPr>
        <p:spPr>
          <a:xfrm>
            <a:off x="2915816" y="1851670"/>
            <a:ext cx="568863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446914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7">
            <a:extLst>
              <a:ext uri="{FF2B5EF4-FFF2-40B4-BE49-F238E27FC236}">
                <a16:creationId xmlns="" xmlns:a16="http://schemas.microsoft.com/office/drawing/2014/main" id="{4C7A5582-7614-7843-A4F5-59772B98F346}"/>
              </a:ext>
            </a:extLst>
          </p:cNvPr>
          <p:cNvSpPr>
            <a:spLocks noChangeArrowheads="1"/>
          </p:cNvSpPr>
          <p:nvPr/>
        </p:nvSpPr>
        <p:spPr bwMode="auto">
          <a:xfrm>
            <a:off x="467544" y="1563638"/>
            <a:ext cx="1235250" cy="1962191"/>
          </a:xfrm>
          <a:prstGeom prst="round2SameRect">
            <a:avLst>
              <a:gd name="adj1" fmla="val 50000"/>
              <a:gd name="adj2" fmla="val 11011"/>
            </a:avLst>
          </a:prstGeom>
          <a:solidFill>
            <a:schemeClr val="accent3">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5" name="Freeform 8">
            <a:extLst>
              <a:ext uri="{FF2B5EF4-FFF2-40B4-BE49-F238E27FC236}">
                <a16:creationId xmlns="" xmlns:a16="http://schemas.microsoft.com/office/drawing/2014/main" id="{5AA9F425-522B-2247-9C1D-433B33CFBB3D}"/>
              </a:ext>
            </a:extLst>
          </p:cNvPr>
          <p:cNvSpPr>
            <a:spLocks noChangeArrowheads="1"/>
          </p:cNvSpPr>
          <p:nvPr/>
        </p:nvSpPr>
        <p:spPr bwMode="auto">
          <a:xfrm>
            <a:off x="583274" y="2770231"/>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3">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6" name="Freeform 9">
            <a:extLst>
              <a:ext uri="{FF2B5EF4-FFF2-40B4-BE49-F238E27FC236}">
                <a16:creationId xmlns="" xmlns:a16="http://schemas.microsoft.com/office/drawing/2014/main" id="{81CC3082-966B-A041-94AA-D5DC798C43A7}"/>
              </a:ext>
            </a:extLst>
          </p:cNvPr>
          <p:cNvSpPr>
            <a:spLocks noChangeArrowheads="1"/>
          </p:cNvSpPr>
          <p:nvPr/>
        </p:nvSpPr>
        <p:spPr bwMode="auto">
          <a:xfrm>
            <a:off x="708454" y="2770231"/>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3"/>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5" name="Oval 34">
            <a:extLst>
              <a:ext uri="{FF2B5EF4-FFF2-40B4-BE49-F238E27FC236}">
                <a16:creationId xmlns="" xmlns:a16="http://schemas.microsoft.com/office/drawing/2014/main" id="{F0BB26BE-FBE1-A64C-BD7C-6124C30EBA09}"/>
              </a:ext>
            </a:extLst>
          </p:cNvPr>
          <p:cNvSpPr/>
          <p:nvPr/>
        </p:nvSpPr>
        <p:spPr>
          <a:xfrm>
            <a:off x="611560" y="1707654"/>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44" name="TextBox 50">
            <a:extLst>
              <a:ext uri="{FF2B5EF4-FFF2-40B4-BE49-F238E27FC236}">
                <a16:creationId xmlns="" xmlns:a16="http://schemas.microsoft.com/office/drawing/2014/main" id="{662905B5-389C-D046-A046-4628C70EAD8A}"/>
              </a:ext>
            </a:extLst>
          </p:cNvPr>
          <p:cNvSpPr txBox="1"/>
          <p:nvPr/>
        </p:nvSpPr>
        <p:spPr>
          <a:xfrm>
            <a:off x="899592" y="3219822"/>
            <a:ext cx="1152128" cy="519373"/>
          </a:xfrm>
          <a:prstGeom prst="rect">
            <a:avLst/>
          </a:prstGeom>
          <a:noFill/>
        </p:spPr>
        <p:txBody>
          <a:bodyPr wrap="square" lIns="34290" tIns="17145" rIns="34290" bIns="17145" rtlCol="0" anchor="b" anchorCtr="0">
            <a:spAutoFit/>
          </a:bodyPr>
          <a:lstStyle/>
          <a:p>
            <a:pPr algn="ctr"/>
            <a:r>
              <a:rPr lang="es-ES" sz="1050" b="1" dirty="0" smtClean="0">
                <a:solidFill>
                  <a:schemeClr val="bg1"/>
                </a:solidFill>
                <a:latin typeface="Poppins SemiBold" pitchFamily="2" charset="77"/>
                <a:ea typeface="League Spartan" charset="0"/>
                <a:cs typeface="Poppins SemiBold" pitchFamily="2" charset="77"/>
              </a:rPr>
              <a:t>Proceso</a:t>
            </a:r>
          </a:p>
          <a:p>
            <a:pPr algn="ctr"/>
            <a:r>
              <a:rPr lang="es-ES" sz="1050" b="1" dirty="0" smtClean="0">
                <a:solidFill>
                  <a:schemeClr val="bg1"/>
                </a:solidFill>
                <a:latin typeface="Poppins SemiBold" pitchFamily="2" charset="77"/>
                <a:ea typeface="League Spartan" charset="0"/>
                <a:cs typeface="Poppins SemiBold" pitchFamily="2" charset="77"/>
              </a:rPr>
              <a:t>Responsabilidad Fiscal</a:t>
            </a:r>
          </a:p>
        </p:txBody>
      </p:sp>
      <p:sp>
        <p:nvSpPr>
          <p:cNvPr id="54" name="Rectángulo 53"/>
          <p:cNvSpPr/>
          <p:nvPr/>
        </p:nvSpPr>
        <p:spPr>
          <a:xfrm>
            <a:off x="2627784" y="1059582"/>
            <a:ext cx="5976664" cy="369332"/>
          </a:xfrm>
          <a:prstGeom prst="rect">
            <a:avLst/>
          </a:prstGeom>
        </p:spPr>
        <p:txBody>
          <a:bodyPr wrap="square">
            <a:spAutoFit/>
          </a:bodyPr>
          <a:lstStyle/>
          <a:p>
            <a:pPr lvl="0" algn="ctr">
              <a:defRPr/>
            </a:pPr>
            <a:r>
              <a:rPr lang="es-ES" b="1" dirty="0"/>
              <a:t>OPORTUNIDAD EN LA GESTIÓN PROCESAL</a:t>
            </a:r>
          </a:p>
        </p:txBody>
      </p:sp>
      <p:sp>
        <p:nvSpPr>
          <p:cNvPr id="55" name="1 Título"/>
          <p:cNvSpPr txBox="1">
            <a:spLocks/>
          </p:cNvSpPr>
          <p:nvPr/>
        </p:nvSpPr>
        <p:spPr>
          <a:xfrm>
            <a:off x="395536" y="267494"/>
            <a:ext cx="6275040"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responsabilidad fiscal </a:t>
            </a:r>
            <a:endParaRPr lang="es-CO" sz="2400" b="1" dirty="0">
              <a:solidFill>
                <a:srgbClr val="1F497D"/>
              </a:solidFill>
              <a:latin typeface="+mn-lt"/>
              <a:ea typeface="+mn-ea"/>
              <a:cs typeface="+mn-cs"/>
            </a:endParaRPr>
          </a:p>
        </p:txBody>
      </p:sp>
      <p:sp>
        <p:nvSpPr>
          <p:cNvPr id="13" name="Freeform 252"/>
          <p:cNvSpPr>
            <a:spLocks noEditPoints="1"/>
          </p:cNvSpPr>
          <p:nvPr/>
        </p:nvSpPr>
        <p:spPr bwMode="auto">
          <a:xfrm>
            <a:off x="827584" y="1923678"/>
            <a:ext cx="576064" cy="432048"/>
          </a:xfrm>
          <a:custGeom>
            <a:avLst/>
            <a:gdLst>
              <a:gd name="T0" fmla="*/ 32 w 176"/>
              <a:gd name="T1" fmla="*/ 52 h 128"/>
              <a:gd name="T2" fmla="*/ 48 w 176"/>
              <a:gd name="T3" fmla="*/ 52 h 128"/>
              <a:gd name="T4" fmla="*/ 140 w 176"/>
              <a:gd name="T5" fmla="*/ 8 h 128"/>
              <a:gd name="T6" fmla="*/ 36 w 176"/>
              <a:gd name="T7" fmla="*/ 0 h 128"/>
              <a:gd name="T8" fmla="*/ 20 w 176"/>
              <a:gd name="T9" fmla="*/ 24 h 128"/>
              <a:gd name="T10" fmla="*/ 156 w 176"/>
              <a:gd name="T11" fmla="*/ 16 h 128"/>
              <a:gd name="T12" fmla="*/ 20 w 176"/>
              <a:gd name="T13" fmla="*/ 24 h 128"/>
              <a:gd name="T14" fmla="*/ 0 w 176"/>
              <a:gd name="T15" fmla="*/ 40 h 128"/>
              <a:gd name="T16" fmla="*/ 168 w 176"/>
              <a:gd name="T17" fmla="*/ 128 h 128"/>
              <a:gd name="T18" fmla="*/ 168 w 176"/>
              <a:gd name="T19" fmla="*/ 32 h 128"/>
              <a:gd name="T20" fmla="*/ 12 w 176"/>
              <a:gd name="T21" fmla="*/ 48 h 128"/>
              <a:gd name="T22" fmla="*/ 12 w 176"/>
              <a:gd name="T23" fmla="*/ 120 h 128"/>
              <a:gd name="T24" fmla="*/ 16 w 176"/>
              <a:gd name="T25" fmla="*/ 116 h 128"/>
              <a:gd name="T26" fmla="*/ 160 w 176"/>
              <a:gd name="T27" fmla="*/ 116 h 128"/>
              <a:gd name="T28" fmla="*/ 164 w 176"/>
              <a:gd name="T29" fmla="*/ 120 h 128"/>
              <a:gd name="T30" fmla="*/ 152 w 176"/>
              <a:gd name="T31" fmla="*/ 116 h 128"/>
              <a:gd name="T32" fmla="*/ 24 w 176"/>
              <a:gd name="T33" fmla="*/ 116 h 128"/>
              <a:gd name="T34" fmla="*/ 8 w 176"/>
              <a:gd name="T35" fmla="*/ 55 h 128"/>
              <a:gd name="T36" fmla="*/ 23 w 176"/>
              <a:gd name="T37" fmla="*/ 40 h 128"/>
              <a:gd name="T38" fmla="*/ 164 w 176"/>
              <a:gd name="T39" fmla="*/ 56 h 128"/>
              <a:gd name="T40" fmla="*/ 164 w 176"/>
              <a:gd name="T41" fmla="*/ 48 h 128"/>
              <a:gd name="T42" fmla="*/ 168 w 176"/>
              <a:gd name="T43" fmla="*/ 44 h 128"/>
              <a:gd name="T44" fmla="*/ 132 w 176"/>
              <a:gd name="T45" fmla="*/ 104 h 128"/>
              <a:gd name="T46" fmla="*/ 140 w 176"/>
              <a:gd name="T47" fmla="*/ 112 h 128"/>
              <a:gd name="T48" fmla="*/ 88 w 176"/>
              <a:gd name="T49" fmla="*/ 48 h 128"/>
              <a:gd name="T50" fmla="*/ 120 w 176"/>
              <a:gd name="T51" fmla="*/ 80 h 128"/>
              <a:gd name="T52" fmla="*/ 98 w 176"/>
              <a:gd name="T53" fmla="*/ 97 h 128"/>
              <a:gd name="T54" fmla="*/ 90 w 176"/>
              <a:gd name="T55" fmla="*/ 104 h 128"/>
              <a:gd name="T56" fmla="*/ 82 w 176"/>
              <a:gd name="T57" fmla="*/ 99 h 128"/>
              <a:gd name="T58" fmla="*/ 74 w 176"/>
              <a:gd name="T59" fmla="*/ 88 h 128"/>
              <a:gd name="T60" fmla="*/ 86 w 176"/>
              <a:gd name="T61" fmla="*/ 95 h 128"/>
              <a:gd name="T62" fmla="*/ 79 w 176"/>
              <a:gd name="T63" fmla="*/ 79 h 128"/>
              <a:gd name="T64" fmla="*/ 76 w 176"/>
              <a:gd name="T65" fmla="*/ 66 h 128"/>
              <a:gd name="T66" fmla="*/ 86 w 176"/>
              <a:gd name="T67" fmla="*/ 60 h 128"/>
              <a:gd name="T68" fmla="*/ 90 w 176"/>
              <a:gd name="T69" fmla="*/ 60 h 128"/>
              <a:gd name="T70" fmla="*/ 100 w 176"/>
              <a:gd name="T71" fmla="*/ 66 h 128"/>
              <a:gd name="T72" fmla="*/ 93 w 176"/>
              <a:gd name="T73" fmla="*/ 66 h 128"/>
              <a:gd name="T74" fmla="*/ 94 w 176"/>
              <a:gd name="T75" fmla="*/ 77 h 128"/>
              <a:gd name="T76" fmla="*/ 102 w 176"/>
              <a:gd name="T77" fmla="*/ 88 h 128"/>
              <a:gd name="T78" fmla="*/ 92 w 176"/>
              <a:gd name="T79" fmla="*/ 83 h 128"/>
              <a:gd name="T80" fmla="*/ 94 w 176"/>
              <a:gd name="T81" fmla="*/ 94 h 128"/>
              <a:gd name="T82" fmla="*/ 94 w 176"/>
              <a:gd name="T83" fmla="*/ 85 h 128"/>
              <a:gd name="T84" fmla="*/ 83 w 176"/>
              <a:gd name="T85" fmla="*/ 74 h 128"/>
              <a:gd name="T86" fmla="*/ 86 w 176"/>
              <a:gd name="T8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8">
                <a:moveTo>
                  <a:pt x="44" y="48"/>
                </a:moveTo>
                <a:cubicBezTo>
                  <a:pt x="36" y="48"/>
                  <a:pt x="36" y="48"/>
                  <a:pt x="36" y="48"/>
                </a:cubicBezTo>
                <a:cubicBezTo>
                  <a:pt x="34" y="48"/>
                  <a:pt x="32" y="50"/>
                  <a:pt x="32" y="52"/>
                </a:cubicBezTo>
                <a:cubicBezTo>
                  <a:pt x="32" y="54"/>
                  <a:pt x="34" y="56"/>
                  <a:pt x="36" y="56"/>
                </a:cubicBezTo>
                <a:cubicBezTo>
                  <a:pt x="44" y="56"/>
                  <a:pt x="44" y="56"/>
                  <a:pt x="44" y="56"/>
                </a:cubicBezTo>
                <a:cubicBezTo>
                  <a:pt x="46" y="56"/>
                  <a:pt x="48" y="54"/>
                  <a:pt x="48" y="52"/>
                </a:cubicBezTo>
                <a:cubicBezTo>
                  <a:pt x="48" y="50"/>
                  <a:pt x="46" y="48"/>
                  <a:pt x="44" y="48"/>
                </a:cubicBezTo>
                <a:moveTo>
                  <a:pt x="36" y="8"/>
                </a:moveTo>
                <a:cubicBezTo>
                  <a:pt x="140" y="8"/>
                  <a:pt x="140" y="8"/>
                  <a:pt x="140" y="8"/>
                </a:cubicBezTo>
                <a:cubicBezTo>
                  <a:pt x="142" y="8"/>
                  <a:pt x="144" y="6"/>
                  <a:pt x="144" y="4"/>
                </a:cubicBezTo>
                <a:cubicBezTo>
                  <a:pt x="144" y="2"/>
                  <a:pt x="142" y="0"/>
                  <a:pt x="140" y="0"/>
                </a:cubicBezTo>
                <a:cubicBezTo>
                  <a:pt x="36" y="0"/>
                  <a:pt x="36" y="0"/>
                  <a:pt x="36" y="0"/>
                </a:cubicBezTo>
                <a:cubicBezTo>
                  <a:pt x="34" y="0"/>
                  <a:pt x="32" y="2"/>
                  <a:pt x="32" y="4"/>
                </a:cubicBezTo>
                <a:cubicBezTo>
                  <a:pt x="32" y="6"/>
                  <a:pt x="34" y="8"/>
                  <a:pt x="36" y="8"/>
                </a:cubicBezTo>
                <a:moveTo>
                  <a:pt x="20" y="24"/>
                </a:moveTo>
                <a:cubicBezTo>
                  <a:pt x="156" y="24"/>
                  <a:pt x="156" y="24"/>
                  <a:pt x="156" y="24"/>
                </a:cubicBezTo>
                <a:cubicBezTo>
                  <a:pt x="158" y="24"/>
                  <a:pt x="160" y="22"/>
                  <a:pt x="160" y="20"/>
                </a:cubicBezTo>
                <a:cubicBezTo>
                  <a:pt x="160" y="18"/>
                  <a:pt x="158" y="16"/>
                  <a:pt x="156" y="16"/>
                </a:cubicBezTo>
                <a:cubicBezTo>
                  <a:pt x="20" y="16"/>
                  <a:pt x="20" y="16"/>
                  <a:pt x="20" y="16"/>
                </a:cubicBezTo>
                <a:cubicBezTo>
                  <a:pt x="18" y="16"/>
                  <a:pt x="16" y="18"/>
                  <a:pt x="16" y="20"/>
                </a:cubicBezTo>
                <a:cubicBezTo>
                  <a:pt x="16" y="22"/>
                  <a:pt x="18" y="24"/>
                  <a:pt x="20" y="24"/>
                </a:cubicBezTo>
                <a:moveTo>
                  <a:pt x="168" y="32"/>
                </a:moveTo>
                <a:cubicBezTo>
                  <a:pt x="8" y="32"/>
                  <a:pt x="8" y="32"/>
                  <a:pt x="8" y="32"/>
                </a:cubicBezTo>
                <a:cubicBezTo>
                  <a:pt x="4" y="32"/>
                  <a:pt x="0" y="36"/>
                  <a:pt x="0" y="40"/>
                </a:cubicBezTo>
                <a:cubicBezTo>
                  <a:pt x="0" y="120"/>
                  <a:pt x="0" y="120"/>
                  <a:pt x="0" y="120"/>
                </a:cubicBezTo>
                <a:cubicBezTo>
                  <a:pt x="0" y="124"/>
                  <a:pt x="4" y="128"/>
                  <a:pt x="8" y="128"/>
                </a:cubicBezTo>
                <a:cubicBezTo>
                  <a:pt x="168" y="128"/>
                  <a:pt x="168" y="128"/>
                  <a:pt x="168" y="128"/>
                </a:cubicBezTo>
                <a:cubicBezTo>
                  <a:pt x="172" y="128"/>
                  <a:pt x="176" y="124"/>
                  <a:pt x="176" y="120"/>
                </a:cubicBezTo>
                <a:cubicBezTo>
                  <a:pt x="176" y="40"/>
                  <a:pt x="176" y="40"/>
                  <a:pt x="176" y="40"/>
                </a:cubicBezTo>
                <a:cubicBezTo>
                  <a:pt x="176" y="36"/>
                  <a:pt x="172" y="32"/>
                  <a:pt x="168" y="32"/>
                </a:cubicBezTo>
                <a:moveTo>
                  <a:pt x="12" y="40"/>
                </a:moveTo>
                <a:cubicBezTo>
                  <a:pt x="14" y="40"/>
                  <a:pt x="16" y="42"/>
                  <a:pt x="16" y="44"/>
                </a:cubicBezTo>
                <a:cubicBezTo>
                  <a:pt x="16" y="46"/>
                  <a:pt x="14" y="48"/>
                  <a:pt x="12" y="48"/>
                </a:cubicBezTo>
                <a:cubicBezTo>
                  <a:pt x="10" y="48"/>
                  <a:pt x="8" y="46"/>
                  <a:pt x="8" y="44"/>
                </a:cubicBezTo>
                <a:cubicBezTo>
                  <a:pt x="8" y="42"/>
                  <a:pt x="10" y="40"/>
                  <a:pt x="12" y="40"/>
                </a:cubicBezTo>
                <a:moveTo>
                  <a:pt x="12" y="120"/>
                </a:moveTo>
                <a:cubicBezTo>
                  <a:pt x="10" y="120"/>
                  <a:pt x="8" y="118"/>
                  <a:pt x="8" y="116"/>
                </a:cubicBezTo>
                <a:cubicBezTo>
                  <a:pt x="8" y="114"/>
                  <a:pt x="10" y="112"/>
                  <a:pt x="12" y="112"/>
                </a:cubicBezTo>
                <a:cubicBezTo>
                  <a:pt x="14" y="112"/>
                  <a:pt x="16" y="114"/>
                  <a:pt x="16" y="116"/>
                </a:cubicBezTo>
                <a:cubicBezTo>
                  <a:pt x="16" y="118"/>
                  <a:pt x="14" y="120"/>
                  <a:pt x="12" y="120"/>
                </a:cubicBezTo>
                <a:moveTo>
                  <a:pt x="164" y="120"/>
                </a:moveTo>
                <a:cubicBezTo>
                  <a:pt x="162" y="120"/>
                  <a:pt x="160" y="118"/>
                  <a:pt x="160" y="116"/>
                </a:cubicBezTo>
                <a:cubicBezTo>
                  <a:pt x="160" y="114"/>
                  <a:pt x="162" y="112"/>
                  <a:pt x="164" y="112"/>
                </a:cubicBezTo>
                <a:cubicBezTo>
                  <a:pt x="166" y="112"/>
                  <a:pt x="168" y="114"/>
                  <a:pt x="168" y="116"/>
                </a:cubicBezTo>
                <a:cubicBezTo>
                  <a:pt x="168" y="118"/>
                  <a:pt x="166" y="120"/>
                  <a:pt x="164" y="120"/>
                </a:cubicBezTo>
                <a:moveTo>
                  <a:pt x="168" y="105"/>
                </a:moveTo>
                <a:cubicBezTo>
                  <a:pt x="167" y="104"/>
                  <a:pt x="165" y="104"/>
                  <a:pt x="164" y="104"/>
                </a:cubicBezTo>
                <a:cubicBezTo>
                  <a:pt x="157" y="104"/>
                  <a:pt x="152" y="109"/>
                  <a:pt x="152" y="116"/>
                </a:cubicBezTo>
                <a:cubicBezTo>
                  <a:pt x="152" y="117"/>
                  <a:pt x="152" y="119"/>
                  <a:pt x="153" y="120"/>
                </a:cubicBezTo>
                <a:cubicBezTo>
                  <a:pt x="23" y="120"/>
                  <a:pt x="23" y="120"/>
                  <a:pt x="23" y="120"/>
                </a:cubicBezTo>
                <a:cubicBezTo>
                  <a:pt x="24" y="119"/>
                  <a:pt x="24" y="117"/>
                  <a:pt x="24" y="116"/>
                </a:cubicBezTo>
                <a:cubicBezTo>
                  <a:pt x="24" y="109"/>
                  <a:pt x="19" y="104"/>
                  <a:pt x="12" y="104"/>
                </a:cubicBezTo>
                <a:cubicBezTo>
                  <a:pt x="11" y="104"/>
                  <a:pt x="9" y="104"/>
                  <a:pt x="8" y="105"/>
                </a:cubicBezTo>
                <a:cubicBezTo>
                  <a:pt x="8" y="55"/>
                  <a:pt x="8" y="55"/>
                  <a:pt x="8" y="55"/>
                </a:cubicBezTo>
                <a:cubicBezTo>
                  <a:pt x="9" y="56"/>
                  <a:pt x="11" y="56"/>
                  <a:pt x="12" y="56"/>
                </a:cubicBezTo>
                <a:cubicBezTo>
                  <a:pt x="19" y="56"/>
                  <a:pt x="24" y="51"/>
                  <a:pt x="24" y="44"/>
                </a:cubicBezTo>
                <a:cubicBezTo>
                  <a:pt x="24" y="43"/>
                  <a:pt x="24" y="41"/>
                  <a:pt x="23" y="40"/>
                </a:cubicBezTo>
                <a:cubicBezTo>
                  <a:pt x="153" y="40"/>
                  <a:pt x="153" y="40"/>
                  <a:pt x="153" y="40"/>
                </a:cubicBezTo>
                <a:cubicBezTo>
                  <a:pt x="152" y="41"/>
                  <a:pt x="152" y="43"/>
                  <a:pt x="152" y="44"/>
                </a:cubicBezTo>
                <a:cubicBezTo>
                  <a:pt x="152" y="51"/>
                  <a:pt x="157" y="56"/>
                  <a:pt x="164" y="56"/>
                </a:cubicBezTo>
                <a:cubicBezTo>
                  <a:pt x="165" y="56"/>
                  <a:pt x="167" y="56"/>
                  <a:pt x="168" y="55"/>
                </a:cubicBezTo>
                <a:lnTo>
                  <a:pt x="168" y="105"/>
                </a:lnTo>
                <a:close/>
                <a:moveTo>
                  <a:pt x="164" y="48"/>
                </a:moveTo>
                <a:cubicBezTo>
                  <a:pt x="162" y="48"/>
                  <a:pt x="160" y="46"/>
                  <a:pt x="160" y="44"/>
                </a:cubicBezTo>
                <a:cubicBezTo>
                  <a:pt x="160" y="42"/>
                  <a:pt x="162" y="40"/>
                  <a:pt x="164" y="40"/>
                </a:cubicBezTo>
                <a:cubicBezTo>
                  <a:pt x="166" y="40"/>
                  <a:pt x="168" y="42"/>
                  <a:pt x="168" y="44"/>
                </a:cubicBezTo>
                <a:cubicBezTo>
                  <a:pt x="168" y="46"/>
                  <a:pt x="166" y="48"/>
                  <a:pt x="164" y="48"/>
                </a:cubicBezTo>
                <a:moveTo>
                  <a:pt x="140" y="104"/>
                </a:moveTo>
                <a:cubicBezTo>
                  <a:pt x="132" y="104"/>
                  <a:pt x="132" y="104"/>
                  <a:pt x="132" y="104"/>
                </a:cubicBezTo>
                <a:cubicBezTo>
                  <a:pt x="130" y="104"/>
                  <a:pt x="128" y="106"/>
                  <a:pt x="128" y="108"/>
                </a:cubicBezTo>
                <a:cubicBezTo>
                  <a:pt x="128" y="110"/>
                  <a:pt x="130" y="112"/>
                  <a:pt x="132" y="112"/>
                </a:cubicBezTo>
                <a:cubicBezTo>
                  <a:pt x="140" y="112"/>
                  <a:pt x="140" y="112"/>
                  <a:pt x="140" y="112"/>
                </a:cubicBezTo>
                <a:cubicBezTo>
                  <a:pt x="142" y="112"/>
                  <a:pt x="144" y="110"/>
                  <a:pt x="144" y="108"/>
                </a:cubicBezTo>
                <a:cubicBezTo>
                  <a:pt x="144" y="106"/>
                  <a:pt x="142" y="104"/>
                  <a:pt x="140" y="104"/>
                </a:cubicBezTo>
                <a:moveTo>
                  <a:pt x="88" y="48"/>
                </a:moveTo>
                <a:cubicBezTo>
                  <a:pt x="70" y="48"/>
                  <a:pt x="56" y="62"/>
                  <a:pt x="56" y="80"/>
                </a:cubicBezTo>
                <a:cubicBezTo>
                  <a:pt x="56" y="98"/>
                  <a:pt x="70" y="112"/>
                  <a:pt x="88" y="112"/>
                </a:cubicBezTo>
                <a:cubicBezTo>
                  <a:pt x="106" y="112"/>
                  <a:pt x="120" y="98"/>
                  <a:pt x="120" y="80"/>
                </a:cubicBezTo>
                <a:cubicBezTo>
                  <a:pt x="120" y="62"/>
                  <a:pt x="106" y="48"/>
                  <a:pt x="88" y="48"/>
                </a:cubicBezTo>
                <a:moveTo>
                  <a:pt x="101" y="93"/>
                </a:moveTo>
                <a:cubicBezTo>
                  <a:pt x="100" y="95"/>
                  <a:pt x="99" y="96"/>
                  <a:pt x="98" y="97"/>
                </a:cubicBezTo>
                <a:cubicBezTo>
                  <a:pt x="97" y="98"/>
                  <a:pt x="96" y="99"/>
                  <a:pt x="94" y="99"/>
                </a:cubicBezTo>
                <a:cubicBezTo>
                  <a:pt x="93" y="100"/>
                  <a:pt x="91" y="100"/>
                  <a:pt x="90" y="100"/>
                </a:cubicBezTo>
                <a:cubicBezTo>
                  <a:pt x="90" y="104"/>
                  <a:pt x="90" y="104"/>
                  <a:pt x="90" y="104"/>
                </a:cubicBezTo>
                <a:cubicBezTo>
                  <a:pt x="86" y="104"/>
                  <a:pt x="86" y="104"/>
                  <a:pt x="86" y="104"/>
                </a:cubicBezTo>
                <a:cubicBezTo>
                  <a:pt x="86" y="100"/>
                  <a:pt x="86" y="100"/>
                  <a:pt x="86" y="100"/>
                </a:cubicBezTo>
                <a:cubicBezTo>
                  <a:pt x="84" y="100"/>
                  <a:pt x="83" y="100"/>
                  <a:pt x="82" y="99"/>
                </a:cubicBezTo>
                <a:cubicBezTo>
                  <a:pt x="80" y="99"/>
                  <a:pt x="79" y="98"/>
                  <a:pt x="77" y="97"/>
                </a:cubicBezTo>
                <a:cubicBezTo>
                  <a:pt x="76" y="96"/>
                  <a:pt x="75" y="94"/>
                  <a:pt x="75" y="93"/>
                </a:cubicBezTo>
                <a:cubicBezTo>
                  <a:pt x="74" y="91"/>
                  <a:pt x="74" y="90"/>
                  <a:pt x="74" y="88"/>
                </a:cubicBezTo>
                <a:cubicBezTo>
                  <a:pt x="80" y="88"/>
                  <a:pt x="80" y="88"/>
                  <a:pt x="80" y="88"/>
                </a:cubicBezTo>
                <a:cubicBezTo>
                  <a:pt x="80" y="90"/>
                  <a:pt x="80" y="92"/>
                  <a:pt x="82" y="93"/>
                </a:cubicBezTo>
                <a:cubicBezTo>
                  <a:pt x="83" y="95"/>
                  <a:pt x="84" y="95"/>
                  <a:pt x="86" y="95"/>
                </a:cubicBezTo>
                <a:cubicBezTo>
                  <a:pt x="86" y="82"/>
                  <a:pt x="86" y="82"/>
                  <a:pt x="86" y="82"/>
                </a:cubicBezTo>
                <a:cubicBezTo>
                  <a:pt x="85" y="82"/>
                  <a:pt x="84" y="81"/>
                  <a:pt x="82" y="81"/>
                </a:cubicBezTo>
                <a:cubicBezTo>
                  <a:pt x="81" y="80"/>
                  <a:pt x="80" y="79"/>
                  <a:pt x="79" y="79"/>
                </a:cubicBezTo>
                <a:cubicBezTo>
                  <a:pt x="77" y="78"/>
                  <a:pt x="76" y="77"/>
                  <a:pt x="76" y="75"/>
                </a:cubicBezTo>
                <a:cubicBezTo>
                  <a:pt x="75" y="74"/>
                  <a:pt x="75" y="72"/>
                  <a:pt x="75" y="70"/>
                </a:cubicBezTo>
                <a:cubicBezTo>
                  <a:pt x="75" y="69"/>
                  <a:pt x="75" y="67"/>
                  <a:pt x="76" y="66"/>
                </a:cubicBezTo>
                <a:cubicBezTo>
                  <a:pt x="76" y="64"/>
                  <a:pt x="77" y="63"/>
                  <a:pt x="78" y="62"/>
                </a:cubicBezTo>
                <a:cubicBezTo>
                  <a:pt x="79" y="61"/>
                  <a:pt x="81" y="61"/>
                  <a:pt x="82" y="60"/>
                </a:cubicBezTo>
                <a:cubicBezTo>
                  <a:pt x="84" y="60"/>
                  <a:pt x="85" y="60"/>
                  <a:pt x="86" y="60"/>
                </a:cubicBezTo>
                <a:cubicBezTo>
                  <a:pt x="86" y="56"/>
                  <a:pt x="86" y="56"/>
                  <a:pt x="86" y="56"/>
                </a:cubicBezTo>
                <a:cubicBezTo>
                  <a:pt x="90" y="56"/>
                  <a:pt x="90" y="56"/>
                  <a:pt x="90" y="56"/>
                </a:cubicBezTo>
                <a:cubicBezTo>
                  <a:pt x="90" y="60"/>
                  <a:pt x="90" y="60"/>
                  <a:pt x="90" y="60"/>
                </a:cubicBezTo>
                <a:cubicBezTo>
                  <a:pt x="91" y="60"/>
                  <a:pt x="92" y="60"/>
                  <a:pt x="94" y="60"/>
                </a:cubicBezTo>
                <a:cubicBezTo>
                  <a:pt x="95" y="61"/>
                  <a:pt x="96" y="61"/>
                  <a:pt x="97" y="62"/>
                </a:cubicBezTo>
                <a:cubicBezTo>
                  <a:pt x="99" y="63"/>
                  <a:pt x="99" y="64"/>
                  <a:pt x="100" y="66"/>
                </a:cubicBezTo>
                <a:cubicBezTo>
                  <a:pt x="101" y="67"/>
                  <a:pt x="101" y="68"/>
                  <a:pt x="101" y="70"/>
                </a:cubicBezTo>
                <a:cubicBezTo>
                  <a:pt x="95" y="70"/>
                  <a:pt x="95" y="70"/>
                  <a:pt x="95" y="70"/>
                </a:cubicBezTo>
                <a:cubicBezTo>
                  <a:pt x="95" y="68"/>
                  <a:pt x="94" y="67"/>
                  <a:pt x="93" y="66"/>
                </a:cubicBezTo>
                <a:cubicBezTo>
                  <a:pt x="93" y="65"/>
                  <a:pt x="92" y="64"/>
                  <a:pt x="90" y="64"/>
                </a:cubicBezTo>
                <a:cubicBezTo>
                  <a:pt x="90" y="76"/>
                  <a:pt x="90" y="76"/>
                  <a:pt x="90" y="76"/>
                </a:cubicBezTo>
                <a:cubicBezTo>
                  <a:pt x="91" y="76"/>
                  <a:pt x="92" y="77"/>
                  <a:pt x="94" y="77"/>
                </a:cubicBezTo>
                <a:cubicBezTo>
                  <a:pt x="95" y="78"/>
                  <a:pt x="97" y="79"/>
                  <a:pt x="98" y="80"/>
                </a:cubicBezTo>
                <a:cubicBezTo>
                  <a:pt x="99" y="81"/>
                  <a:pt x="100" y="82"/>
                  <a:pt x="101" y="83"/>
                </a:cubicBezTo>
                <a:cubicBezTo>
                  <a:pt x="102" y="84"/>
                  <a:pt x="102" y="86"/>
                  <a:pt x="102" y="88"/>
                </a:cubicBezTo>
                <a:cubicBezTo>
                  <a:pt x="102" y="90"/>
                  <a:pt x="102" y="92"/>
                  <a:pt x="101" y="93"/>
                </a:cubicBezTo>
                <a:moveTo>
                  <a:pt x="94" y="85"/>
                </a:moveTo>
                <a:cubicBezTo>
                  <a:pt x="93" y="84"/>
                  <a:pt x="92" y="84"/>
                  <a:pt x="92" y="83"/>
                </a:cubicBezTo>
                <a:cubicBezTo>
                  <a:pt x="91" y="83"/>
                  <a:pt x="90" y="83"/>
                  <a:pt x="90" y="83"/>
                </a:cubicBezTo>
                <a:cubicBezTo>
                  <a:pt x="90" y="95"/>
                  <a:pt x="90" y="95"/>
                  <a:pt x="90" y="95"/>
                </a:cubicBezTo>
                <a:cubicBezTo>
                  <a:pt x="92" y="95"/>
                  <a:pt x="93" y="95"/>
                  <a:pt x="94" y="94"/>
                </a:cubicBezTo>
                <a:cubicBezTo>
                  <a:pt x="95" y="93"/>
                  <a:pt x="96" y="91"/>
                  <a:pt x="96" y="89"/>
                </a:cubicBezTo>
                <a:cubicBezTo>
                  <a:pt x="96" y="88"/>
                  <a:pt x="96" y="87"/>
                  <a:pt x="95" y="86"/>
                </a:cubicBezTo>
                <a:cubicBezTo>
                  <a:pt x="95" y="86"/>
                  <a:pt x="94" y="85"/>
                  <a:pt x="94" y="85"/>
                </a:cubicBezTo>
                <a:moveTo>
                  <a:pt x="81" y="70"/>
                </a:moveTo>
                <a:cubicBezTo>
                  <a:pt x="81" y="71"/>
                  <a:pt x="81" y="71"/>
                  <a:pt x="81" y="72"/>
                </a:cubicBezTo>
                <a:cubicBezTo>
                  <a:pt x="82" y="73"/>
                  <a:pt x="82" y="73"/>
                  <a:pt x="83" y="74"/>
                </a:cubicBezTo>
                <a:cubicBezTo>
                  <a:pt x="83" y="74"/>
                  <a:pt x="84" y="74"/>
                  <a:pt x="85" y="75"/>
                </a:cubicBezTo>
                <a:cubicBezTo>
                  <a:pt x="85" y="75"/>
                  <a:pt x="86" y="75"/>
                  <a:pt x="86" y="75"/>
                </a:cubicBezTo>
                <a:cubicBezTo>
                  <a:pt x="86" y="64"/>
                  <a:pt x="86" y="64"/>
                  <a:pt x="86" y="64"/>
                </a:cubicBezTo>
                <a:cubicBezTo>
                  <a:pt x="84" y="64"/>
                  <a:pt x="83" y="65"/>
                  <a:pt x="82" y="66"/>
                </a:cubicBezTo>
                <a:cubicBezTo>
                  <a:pt x="81" y="67"/>
                  <a:pt x="81" y="68"/>
                  <a:pt x="81" y="7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ángulo 16"/>
          <p:cNvSpPr/>
          <p:nvPr/>
        </p:nvSpPr>
        <p:spPr>
          <a:xfrm>
            <a:off x="2771800" y="3003798"/>
            <a:ext cx="5904656" cy="1477328"/>
          </a:xfrm>
          <a:prstGeom prst="rect">
            <a:avLst/>
          </a:prstGeom>
        </p:spPr>
        <p:txBody>
          <a:bodyPr wrap="square">
            <a:spAutoFit/>
          </a:bodyPr>
          <a:lstStyle/>
          <a:p>
            <a:pPr lvl="0" algn="ctr"/>
            <a:r>
              <a:rPr lang="es-ES" dirty="0"/>
              <a:t>Valor acumulado de los procesos de responsabilidad fiscal en riesgo de prescripción (más de tres años en trámite)  </a:t>
            </a:r>
          </a:p>
          <a:p>
            <a:pPr lvl="0" algn="ctr"/>
            <a:r>
              <a:rPr lang="es-ES" dirty="0"/>
              <a:t>Valor  total de los procesos de responsabilidad fiscal tramitados durante la vigencia</a:t>
            </a:r>
            <a:br>
              <a:rPr lang="es-ES" dirty="0"/>
            </a:br>
            <a:endParaRPr lang="es-ES" dirty="0"/>
          </a:p>
        </p:txBody>
      </p:sp>
      <p:sp>
        <p:nvSpPr>
          <p:cNvPr id="18" name="Igual 17"/>
          <p:cNvSpPr/>
          <p:nvPr/>
        </p:nvSpPr>
        <p:spPr>
          <a:xfrm>
            <a:off x="2483768" y="3507854"/>
            <a:ext cx="216024" cy="144016"/>
          </a:xfrm>
          <a:prstGeom prst="mathEqual">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tx1"/>
              </a:solidFill>
            </a:endParaRPr>
          </a:p>
        </p:txBody>
      </p:sp>
      <p:cxnSp>
        <p:nvCxnSpPr>
          <p:cNvPr id="19" name="Conector recto 18"/>
          <p:cNvCxnSpPr/>
          <p:nvPr/>
        </p:nvCxnSpPr>
        <p:spPr>
          <a:xfrm>
            <a:off x="2771800" y="3579862"/>
            <a:ext cx="576064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3" name="Rectángulo 22"/>
          <p:cNvSpPr/>
          <p:nvPr/>
        </p:nvSpPr>
        <p:spPr>
          <a:xfrm>
            <a:off x="2699792" y="1779662"/>
            <a:ext cx="5904656" cy="1200329"/>
          </a:xfrm>
          <a:prstGeom prst="rect">
            <a:avLst/>
          </a:prstGeom>
        </p:spPr>
        <p:txBody>
          <a:bodyPr wrap="square">
            <a:spAutoFit/>
          </a:bodyPr>
          <a:lstStyle/>
          <a:p>
            <a:pPr lvl="0" algn="ctr"/>
            <a:r>
              <a:rPr lang="es-ES" dirty="0"/>
              <a:t>Número acumulado de procesos de responsabilidad fiscal en riesgo de prescripción (más de tres años en trámite)  </a:t>
            </a:r>
          </a:p>
          <a:p>
            <a:pPr lvl="0" algn="ctr"/>
            <a:r>
              <a:rPr lang="es-ES" dirty="0"/>
              <a:t>Número total de procesos de responsabilidad fiscal tramitados durante la vigencia</a:t>
            </a:r>
          </a:p>
        </p:txBody>
      </p:sp>
      <p:sp>
        <p:nvSpPr>
          <p:cNvPr id="27" name="Igual 26"/>
          <p:cNvSpPr/>
          <p:nvPr/>
        </p:nvSpPr>
        <p:spPr>
          <a:xfrm>
            <a:off x="2483768" y="2283718"/>
            <a:ext cx="216024" cy="144016"/>
          </a:xfrm>
          <a:prstGeom prst="mathEqual">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cxnSp>
        <p:nvCxnSpPr>
          <p:cNvPr id="28" name="Conector recto 27"/>
          <p:cNvCxnSpPr/>
          <p:nvPr/>
        </p:nvCxnSpPr>
        <p:spPr>
          <a:xfrm>
            <a:off x="2771800" y="2355726"/>
            <a:ext cx="5832648"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986287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7">
            <a:extLst>
              <a:ext uri="{FF2B5EF4-FFF2-40B4-BE49-F238E27FC236}">
                <a16:creationId xmlns="" xmlns:a16="http://schemas.microsoft.com/office/drawing/2014/main" id="{4C7A5582-7614-7843-A4F5-59772B98F346}"/>
              </a:ext>
            </a:extLst>
          </p:cNvPr>
          <p:cNvSpPr>
            <a:spLocks noChangeArrowheads="1"/>
          </p:cNvSpPr>
          <p:nvPr/>
        </p:nvSpPr>
        <p:spPr bwMode="auto">
          <a:xfrm>
            <a:off x="467544" y="1563638"/>
            <a:ext cx="1235250" cy="1962191"/>
          </a:xfrm>
          <a:prstGeom prst="round2SameRect">
            <a:avLst>
              <a:gd name="adj1" fmla="val 50000"/>
              <a:gd name="adj2" fmla="val 11011"/>
            </a:avLst>
          </a:prstGeom>
          <a:solidFill>
            <a:schemeClr val="accent3">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5" name="Freeform 8">
            <a:extLst>
              <a:ext uri="{FF2B5EF4-FFF2-40B4-BE49-F238E27FC236}">
                <a16:creationId xmlns="" xmlns:a16="http://schemas.microsoft.com/office/drawing/2014/main" id="{5AA9F425-522B-2247-9C1D-433B33CFBB3D}"/>
              </a:ext>
            </a:extLst>
          </p:cNvPr>
          <p:cNvSpPr>
            <a:spLocks noChangeArrowheads="1"/>
          </p:cNvSpPr>
          <p:nvPr/>
        </p:nvSpPr>
        <p:spPr bwMode="auto">
          <a:xfrm>
            <a:off x="583274" y="2770231"/>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3">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6" name="Freeform 9">
            <a:extLst>
              <a:ext uri="{FF2B5EF4-FFF2-40B4-BE49-F238E27FC236}">
                <a16:creationId xmlns="" xmlns:a16="http://schemas.microsoft.com/office/drawing/2014/main" id="{81CC3082-966B-A041-94AA-D5DC798C43A7}"/>
              </a:ext>
            </a:extLst>
          </p:cNvPr>
          <p:cNvSpPr>
            <a:spLocks noChangeArrowheads="1"/>
          </p:cNvSpPr>
          <p:nvPr/>
        </p:nvSpPr>
        <p:spPr bwMode="auto">
          <a:xfrm>
            <a:off x="708454" y="2770231"/>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3"/>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5" name="Oval 34">
            <a:extLst>
              <a:ext uri="{FF2B5EF4-FFF2-40B4-BE49-F238E27FC236}">
                <a16:creationId xmlns="" xmlns:a16="http://schemas.microsoft.com/office/drawing/2014/main" id="{F0BB26BE-FBE1-A64C-BD7C-6124C30EBA09}"/>
              </a:ext>
            </a:extLst>
          </p:cNvPr>
          <p:cNvSpPr/>
          <p:nvPr/>
        </p:nvSpPr>
        <p:spPr>
          <a:xfrm>
            <a:off x="611560" y="1707654"/>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44" name="TextBox 50">
            <a:extLst>
              <a:ext uri="{FF2B5EF4-FFF2-40B4-BE49-F238E27FC236}">
                <a16:creationId xmlns="" xmlns:a16="http://schemas.microsoft.com/office/drawing/2014/main" id="{662905B5-389C-D046-A046-4628C70EAD8A}"/>
              </a:ext>
            </a:extLst>
          </p:cNvPr>
          <p:cNvSpPr txBox="1"/>
          <p:nvPr/>
        </p:nvSpPr>
        <p:spPr>
          <a:xfrm>
            <a:off x="899592" y="3219822"/>
            <a:ext cx="1152128" cy="519373"/>
          </a:xfrm>
          <a:prstGeom prst="rect">
            <a:avLst/>
          </a:prstGeom>
          <a:noFill/>
        </p:spPr>
        <p:txBody>
          <a:bodyPr wrap="square" lIns="34290" tIns="17145" rIns="34290" bIns="17145" rtlCol="0" anchor="b" anchorCtr="0">
            <a:spAutoFit/>
          </a:bodyPr>
          <a:lstStyle/>
          <a:p>
            <a:pPr algn="ctr"/>
            <a:r>
              <a:rPr lang="es-ES" sz="1050" b="1" dirty="0" smtClean="0">
                <a:solidFill>
                  <a:schemeClr val="bg1"/>
                </a:solidFill>
                <a:latin typeface="Poppins SemiBold" pitchFamily="2" charset="77"/>
                <a:ea typeface="League Spartan" charset="0"/>
                <a:cs typeface="Poppins SemiBold" pitchFamily="2" charset="77"/>
              </a:rPr>
              <a:t>Proceso</a:t>
            </a:r>
          </a:p>
          <a:p>
            <a:pPr algn="ctr"/>
            <a:r>
              <a:rPr lang="es-ES" sz="1050" b="1" dirty="0" smtClean="0">
                <a:solidFill>
                  <a:schemeClr val="bg1"/>
                </a:solidFill>
                <a:latin typeface="Poppins SemiBold" pitchFamily="2" charset="77"/>
                <a:ea typeface="League Spartan" charset="0"/>
                <a:cs typeface="Poppins SemiBold" pitchFamily="2" charset="77"/>
              </a:rPr>
              <a:t>Responsabilidad Fiscal</a:t>
            </a:r>
          </a:p>
        </p:txBody>
      </p:sp>
      <p:sp>
        <p:nvSpPr>
          <p:cNvPr id="47" name="Rectángulo 46"/>
          <p:cNvSpPr/>
          <p:nvPr/>
        </p:nvSpPr>
        <p:spPr>
          <a:xfrm>
            <a:off x="2987824" y="2211710"/>
            <a:ext cx="5760640" cy="1938992"/>
          </a:xfrm>
          <a:prstGeom prst="rect">
            <a:avLst/>
          </a:prstGeom>
        </p:spPr>
        <p:txBody>
          <a:bodyPr wrap="square">
            <a:spAutoFit/>
          </a:bodyPr>
          <a:lstStyle/>
          <a:p>
            <a:pPr lvl="0" algn="ctr"/>
            <a:r>
              <a:rPr lang="es-ES" sz="2000" dirty="0"/>
              <a:t>Valor recaudado durante la vigencia dentro del trámite de los procesos de responsabilidad fiscal  </a:t>
            </a:r>
          </a:p>
          <a:p>
            <a:pPr lvl="0" algn="ctr"/>
            <a:r>
              <a:rPr lang="es-ES" sz="2000" dirty="0" smtClean="0"/>
              <a:t>  </a:t>
            </a:r>
          </a:p>
          <a:p>
            <a:pPr lvl="0" algn="ctr"/>
            <a:r>
              <a:rPr lang="es-ES" sz="2000" dirty="0" smtClean="0"/>
              <a:t>Valor </a:t>
            </a:r>
            <a:r>
              <a:rPr lang="es-ES" sz="2000" dirty="0"/>
              <a:t>total de los procesos de responsabilidad fiscal tramitados durante la vigencia</a:t>
            </a:r>
            <a:endParaRPr lang="es-CO" sz="2000" dirty="0"/>
          </a:p>
          <a:p>
            <a:pPr lvl="0" algn="ctr"/>
            <a:endParaRPr lang="es-ES" sz="2000" dirty="0" smtClean="0"/>
          </a:p>
        </p:txBody>
      </p:sp>
      <p:cxnSp>
        <p:nvCxnSpPr>
          <p:cNvPr id="50" name="Conector recto 49"/>
          <p:cNvCxnSpPr/>
          <p:nvPr/>
        </p:nvCxnSpPr>
        <p:spPr>
          <a:xfrm>
            <a:off x="3059832" y="3003798"/>
            <a:ext cx="5544616"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53" name="Igual 52"/>
          <p:cNvSpPr/>
          <p:nvPr/>
        </p:nvSpPr>
        <p:spPr>
          <a:xfrm>
            <a:off x="2699792" y="2931790"/>
            <a:ext cx="360040" cy="216024"/>
          </a:xfrm>
          <a:prstGeom prst="mathEqual">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000">
              <a:solidFill>
                <a:schemeClr val="tx1"/>
              </a:solidFill>
            </a:endParaRPr>
          </a:p>
        </p:txBody>
      </p:sp>
      <p:sp>
        <p:nvSpPr>
          <p:cNvPr id="54" name="Rectángulo 53"/>
          <p:cNvSpPr/>
          <p:nvPr/>
        </p:nvSpPr>
        <p:spPr>
          <a:xfrm>
            <a:off x="2699792" y="1275606"/>
            <a:ext cx="6048672" cy="646331"/>
          </a:xfrm>
          <a:prstGeom prst="rect">
            <a:avLst/>
          </a:prstGeom>
        </p:spPr>
        <p:txBody>
          <a:bodyPr wrap="square">
            <a:spAutoFit/>
          </a:bodyPr>
          <a:lstStyle/>
          <a:p>
            <a:pPr lvl="0" algn="ctr">
              <a:defRPr/>
            </a:pPr>
            <a:r>
              <a:rPr lang="es-ES" b="1" dirty="0"/>
              <a:t>ÍNDICE DE RESARCIMIENTO DENTRO DEL PROCESO </a:t>
            </a:r>
            <a:endParaRPr lang="es-ES" b="1" dirty="0" smtClean="0"/>
          </a:p>
          <a:p>
            <a:pPr lvl="0" algn="ctr">
              <a:defRPr/>
            </a:pPr>
            <a:r>
              <a:rPr lang="es-ES" b="1" dirty="0" smtClean="0"/>
              <a:t>RESPONSABILIDAD FISCAL</a:t>
            </a:r>
            <a:endParaRPr lang="es-ES" b="1" dirty="0"/>
          </a:p>
        </p:txBody>
      </p:sp>
      <p:sp>
        <p:nvSpPr>
          <p:cNvPr id="55" name="1 Título"/>
          <p:cNvSpPr txBox="1">
            <a:spLocks/>
          </p:cNvSpPr>
          <p:nvPr/>
        </p:nvSpPr>
        <p:spPr>
          <a:xfrm>
            <a:off x="395536" y="267494"/>
            <a:ext cx="6275040"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responsabilidad fiscal </a:t>
            </a:r>
            <a:endParaRPr lang="es-CO" sz="2400" b="1" dirty="0">
              <a:solidFill>
                <a:srgbClr val="1F497D"/>
              </a:solidFill>
              <a:latin typeface="+mn-lt"/>
              <a:ea typeface="+mn-ea"/>
              <a:cs typeface="+mn-cs"/>
            </a:endParaRPr>
          </a:p>
        </p:txBody>
      </p:sp>
      <p:sp>
        <p:nvSpPr>
          <p:cNvPr id="13" name="Freeform 252"/>
          <p:cNvSpPr>
            <a:spLocks noEditPoints="1"/>
          </p:cNvSpPr>
          <p:nvPr/>
        </p:nvSpPr>
        <p:spPr bwMode="auto">
          <a:xfrm>
            <a:off x="827584" y="1923678"/>
            <a:ext cx="576064" cy="432048"/>
          </a:xfrm>
          <a:custGeom>
            <a:avLst/>
            <a:gdLst>
              <a:gd name="T0" fmla="*/ 32 w 176"/>
              <a:gd name="T1" fmla="*/ 52 h 128"/>
              <a:gd name="T2" fmla="*/ 48 w 176"/>
              <a:gd name="T3" fmla="*/ 52 h 128"/>
              <a:gd name="T4" fmla="*/ 140 w 176"/>
              <a:gd name="T5" fmla="*/ 8 h 128"/>
              <a:gd name="T6" fmla="*/ 36 w 176"/>
              <a:gd name="T7" fmla="*/ 0 h 128"/>
              <a:gd name="T8" fmla="*/ 20 w 176"/>
              <a:gd name="T9" fmla="*/ 24 h 128"/>
              <a:gd name="T10" fmla="*/ 156 w 176"/>
              <a:gd name="T11" fmla="*/ 16 h 128"/>
              <a:gd name="T12" fmla="*/ 20 w 176"/>
              <a:gd name="T13" fmla="*/ 24 h 128"/>
              <a:gd name="T14" fmla="*/ 0 w 176"/>
              <a:gd name="T15" fmla="*/ 40 h 128"/>
              <a:gd name="T16" fmla="*/ 168 w 176"/>
              <a:gd name="T17" fmla="*/ 128 h 128"/>
              <a:gd name="T18" fmla="*/ 168 w 176"/>
              <a:gd name="T19" fmla="*/ 32 h 128"/>
              <a:gd name="T20" fmla="*/ 12 w 176"/>
              <a:gd name="T21" fmla="*/ 48 h 128"/>
              <a:gd name="T22" fmla="*/ 12 w 176"/>
              <a:gd name="T23" fmla="*/ 120 h 128"/>
              <a:gd name="T24" fmla="*/ 16 w 176"/>
              <a:gd name="T25" fmla="*/ 116 h 128"/>
              <a:gd name="T26" fmla="*/ 160 w 176"/>
              <a:gd name="T27" fmla="*/ 116 h 128"/>
              <a:gd name="T28" fmla="*/ 164 w 176"/>
              <a:gd name="T29" fmla="*/ 120 h 128"/>
              <a:gd name="T30" fmla="*/ 152 w 176"/>
              <a:gd name="T31" fmla="*/ 116 h 128"/>
              <a:gd name="T32" fmla="*/ 24 w 176"/>
              <a:gd name="T33" fmla="*/ 116 h 128"/>
              <a:gd name="T34" fmla="*/ 8 w 176"/>
              <a:gd name="T35" fmla="*/ 55 h 128"/>
              <a:gd name="T36" fmla="*/ 23 w 176"/>
              <a:gd name="T37" fmla="*/ 40 h 128"/>
              <a:gd name="T38" fmla="*/ 164 w 176"/>
              <a:gd name="T39" fmla="*/ 56 h 128"/>
              <a:gd name="T40" fmla="*/ 164 w 176"/>
              <a:gd name="T41" fmla="*/ 48 h 128"/>
              <a:gd name="T42" fmla="*/ 168 w 176"/>
              <a:gd name="T43" fmla="*/ 44 h 128"/>
              <a:gd name="T44" fmla="*/ 132 w 176"/>
              <a:gd name="T45" fmla="*/ 104 h 128"/>
              <a:gd name="T46" fmla="*/ 140 w 176"/>
              <a:gd name="T47" fmla="*/ 112 h 128"/>
              <a:gd name="T48" fmla="*/ 88 w 176"/>
              <a:gd name="T49" fmla="*/ 48 h 128"/>
              <a:gd name="T50" fmla="*/ 120 w 176"/>
              <a:gd name="T51" fmla="*/ 80 h 128"/>
              <a:gd name="T52" fmla="*/ 98 w 176"/>
              <a:gd name="T53" fmla="*/ 97 h 128"/>
              <a:gd name="T54" fmla="*/ 90 w 176"/>
              <a:gd name="T55" fmla="*/ 104 h 128"/>
              <a:gd name="T56" fmla="*/ 82 w 176"/>
              <a:gd name="T57" fmla="*/ 99 h 128"/>
              <a:gd name="T58" fmla="*/ 74 w 176"/>
              <a:gd name="T59" fmla="*/ 88 h 128"/>
              <a:gd name="T60" fmla="*/ 86 w 176"/>
              <a:gd name="T61" fmla="*/ 95 h 128"/>
              <a:gd name="T62" fmla="*/ 79 w 176"/>
              <a:gd name="T63" fmla="*/ 79 h 128"/>
              <a:gd name="T64" fmla="*/ 76 w 176"/>
              <a:gd name="T65" fmla="*/ 66 h 128"/>
              <a:gd name="T66" fmla="*/ 86 w 176"/>
              <a:gd name="T67" fmla="*/ 60 h 128"/>
              <a:gd name="T68" fmla="*/ 90 w 176"/>
              <a:gd name="T69" fmla="*/ 60 h 128"/>
              <a:gd name="T70" fmla="*/ 100 w 176"/>
              <a:gd name="T71" fmla="*/ 66 h 128"/>
              <a:gd name="T72" fmla="*/ 93 w 176"/>
              <a:gd name="T73" fmla="*/ 66 h 128"/>
              <a:gd name="T74" fmla="*/ 94 w 176"/>
              <a:gd name="T75" fmla="*/ 77 h 128"/>
              <a:gd name="T76" fmla="*/ 102 w 176"/>
              <a:gd name="T77" fmla="*/ 88 h 128"/>
              <a:gd name="T78" fmla="*/ 92 w 176"/>
              <a:gd name="T79" fmla="*/ 83 h 128"/>
              <a:gd name="T80" fmla="*/ 94 w 176"/>
              <a:gd name="T81" fmla="*/ 94 h 128"/>
              <a:gd name="T82" fmla="*/ 94 w 176"/>
              <a:gd name="T83" fmla="*/ 85 h 128"/>
              <a:gd name="T84" fmla="*/ 83 w 176"/>
              <a:gd name="T85" fmla="*/ 74 h 128"/>
              <a:gd name="T86" fmla="*/ 86 w 176"/>
              <a:gd name="T8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8">
                <a:moveTo>
                  <a:pt x="44" y="48"/>
                </a:moveTo>
                <a:cubicBezTo>
                  <a:pt x="36" y="48"/>
                  <a:pt x="36" y="48"/>
                  <a:pt x="36" y="48"/>
                </a:cubicBezTo>
                <a:cubicBezTo>
                  <a:pt x="34" y="48"/>
                  <a:pt x="32" y="50"/>
                  <a:pt x="32" y="52"/>
                </a:cubicBezTo>
                <a:cubicBezTo>
                  <a:pt x="32" y="54"/>
                  <a:pt x="34" y="56"/>
                  <a:pt x="36" y="56"/>
                </a:cubicBezTo>
                <a:cubicBezTo>
                  <a:pt x="44" y="56"/>
                  <a:pt x="44" y="56"/>
                  <a:pt x="44" y="56"/>
                </a:cubicBezTo>
                <a:cubicBezTo>
                  <a:pt x="46" y="56"/>
                  <a:pt x="48" y="54"/>
                  <a:pt x="48" y="52"/>
                </a:cubicBezTo>
                <a:cubicBezTo>
                  <a:pt x="48" y="50"/>
                  <a:pt x="46" y="48"/>
                  <a:pt x="44" y="48"/>
                </a:cubicBezTo>
                <a:moveTo>
                  <a:pt x="36" y="8"/>
                </a:moveTo>
                <a:cubicBezTo>
                  <a:pt x="140" y="8"/>
                  <a:pt x="140" y="8"/>
                  <a:pt x="140" y="8"/>
                </a:cubicBezTo>
                <a:cubicBezTo>
                  <a:pt x="142" y="8"/>
                  <a:pt x="144" y="6"/>
                  <a:pt x="144" y="4"/>
                </a:cubicBezTo>
                <a:cubicBezTo>
                  <a:pt x="144" y="2"/>
                  <a:pt x="142" y="0"/>
                  <a:pt x="140" y="0"/>
                </a:cubicBezTo>
                <a:cubicBezTo>
                  <a:pt x="36" y="0"/>
                  <a:pt x="36" y="0"/>
                  <a:pt x="36" y="0"/>
                </a:cubicBezTo>
                <a:cubicBezTo>
                  <a:pt x="34" y="0"/>
                  <a:pt x="32" y="2"/>
                  <a:pt x="32" y="4"/>
                </a:cubicBezTo>
                <a:cubicBezTo>
                  <a:pt x="32" y="6"/>
                  <a:pt x="34" y="8"/>
                  <a:pt x="36" y="8"/>
                </a:cubicBezTo>
                <a:moveTo>
                  <a:pt x="20" y="24"/>
                </a:moveTo>
                <a:cubicBezTo>
                  <a:pt x="156" y="24"/>
                  <a:pt x="156" y="24"/>
                  <a:pt x="156" y="24"/>
                </a:cubicBezTo>
                <a:cubicBezTo>
                  <a:pt x="158" y="24"/>
                  <a:pt x="160" y="22"/>
                  <a:pt x="160" y="20"/>
                </a:cubicBezTo>
                <a:cubicBezTo>
                  <a:pt x="160" y="18"/>
                  <a:pt x="158" y="16"/>
                  <a:pt x="156" y="16"/>
                </a:cubicBezTo>
                <a:cubicBezTo>
                  <a:pt x="20" y="16"/>
                  <a:pt x="20" y="16"/>
                  <a:pt x="20" y="16"/>
                </a:cubicBezTo>
                <a:cubicBezTo>
                  <a:pt x="18" y="16"/>
                  <a:pt x="16" y="18"/>
                  <a:pt x="16" y="20"/>
                </a:cubicBezTo>
                <a:cubicBezTo>
                  <a:pt x="16" y="22"/>
                  <a:pt x="18" y="24"/>
                  <a:pt x="20" y="24"/>
                </a:cubicBezTo>
                <a:moveTo>
                  <a:pt x="168" y="32"/>
                </a:moveTo>
                <a:cubicBezTo>
                  <a:pt x="8" y="32"/>
                  <a:pt x="8" y="32"/>
                  <a:pt x="8" y="32"/>
                </a:cubicBezTo>
                <a:cubicBezTo>
                  <a:pt x="4" y="32"/>
                  <a:pt x="0" y="36"/>
                  <a:pt x="0" y="40"/>
                </a:cubicBezTo>
                <a:cubicBezTo>
                  <a:pt x="0" y="120"/>
                  <a:pt x="0" y="120"/>
                  <a:pt x="0" y="120"/>
                </a:cubicBezTo>
                <a:cubicBezTo>
                  <a:pt x="0" y="124"/>
                  <a:pt x="4" y="128"/>
                  <a:pt x="8" y="128"/>
                </a:cubicBezTo>
                <a:cubicBezTo>
                  <a:pt x="168" y="128"/>
                  <a:pt x="168" y="128"/>
                  <a:pt x="168" y="128"/>
                </a:cubicBezTo>
                <a:cubicBezTo>
                  <a:pt x="172" y="128"/>
                  <a:pt x="176" y="124"/>
                  <a:pt x="176" y="120"/>
                </a:cubicBezTo>
                <a:cubicBezTo>
                  <a:pt x="176" y="40"/>
                  <a:pt x="176" y="40"/>
                  <a:pt x="176" y="40"/>
                </a:cubicBezTo>
                <a:cubicBezTo>
                  <a:pt x="176" y="36"/>
                  <a:pt x="172" y="32"/>
                  <a:pt x="168" y="32"/>
                </a:cubicBezTo>
                <a:moveTo>
                  <a:pt x="12" y="40"/>
                </a:moveTo>
                <a:cubicBezTo>
                  <a:pt x="14" y="40"/>
                  <a:pt x="16" y="42"/>
                  <a:pt x="16" y="44"/>
                </a:cubicBezTo>
                <a:cubicBezTo>
                  <a:pt x="16" y="46"/>
                  <a:pt x="14" y="48"/>
                  <a:pt x="12" y="48"/>
                </a:cubicBezTo>
                <a:cubicBezTo>
                  <a:pt x="10" y="48"/>
                  <a:pt x="8" y="46"/>
                  <a:pt x="8" y="44"/>
                </a:cubicBezTo>
                <a:cubicBezTo>
                  <a:pt x="8" y="42"/>
                  <a:pt x="10" y="40"/>
                  <a:pt x="12" y="40"/>
                </a:cubicBezTo>
                <a:moveTo>
                  <a:pt x="12" y="120"/>
                </a:moveTo>
                <a:cubicBezTo>
                  <a:pt x="10" y="120"/>
                  <a:pt x="8" y="118"/>
                  <a:pt x="8" y="116"/>
                </a:cubicBezTo>
                <a:cubicBezTo>
                  <a:pt x="8" y="114"/>
                  <a:pt x="10" y="112"/>
                  <a:pt x="12" y="112"/>
                </a:cubicBezTo>
                <a:cubicBezTo>
                  <a:pt x="14" y="112"/>
                  <a:pt x="16" y="114"/>
                  <a:pt x="16" y="116"/>
                </a:cubicBezTo>
                <a:cubicBezTo>
                  <a:pt x="16" y="118"/>
                  <a:pt x="14" y="120"/>
                  <a:pt x="12" y="120"/>
                </a:cubicBezTo>
                <a:moveTo>
                  <a:pt x="164" y="120"/>
                </a:moveTo>
                <a:cubicBezTo>
                  <a:pt x="162" y="120"/>
                  <a:pt x="160" y="118"/>
                  <a:pt x="160" y="116"/>
                </a:cubicBezTo>
                <a:cubicBezTo>
                  <a:pt x="160" y="114"/>
                  <a:pt x="162" y="112"/>
                  <a:pt x="164" y="112"/>
                </a:cubicBezTo>
                <a:cubicBezTo>
                  <a:pt x="166" y="112"/>
                  <a:pt x="168" y="114"/>
                  <a:pt x="168" y="116"/>
                </a:cubicBezTo>
                <a:cubicBezTo>
                  <a:pt x="168" y="118"/>
                  <a:pt x="166" y="120"/>
                  <a:pt x="164" y="120"/>
                </a:cubicBezTo>
                <a:moveTo>
                  <a:pt x="168" y="105"/>
                </a:moveTo>
                <a:cubicBezTo>
                  <a:pt x="167" y="104"/>
                  <a:pt x="165" y="104"/>
                  <a:pt x="164" y="104"/>
                </a:cubicBezTo>
                <a:cubicBezTo>
                  <a:pt x="157" y="104"/>
                  <a:pt x="152" y="109"/>
                  <a:pt x="152" y="116"/>
                </a:cubicBezTo>
                <a:cubicBezTo>
                  <a:pt x="152" y="117"/>
                  <a:pt x="152" y="119"/>
                  <a:pt x="153" y="120"/>
                </a:cubicBezTo>
                <a:cubicBezTo>
                  <a:pt x="23" y="120"/>
                  <a:pt x="23" y="120"/>
                  <a:pt x="23" y="120"/>
                </a:cubicBezTo>
                <a:cubicBezTo>
                  <a:pt x="24" y="119"/>
                  <a:pt x="24" y="117"/>
                  <a:pt x="24" y="116"/>
                </a:cubicBezTo>
                <a:cubicBezTo>
                  <a:pt x="24" y="109"/>
                  <a:pt x="19" y="104"/>
                  <a:pt x="12" y="104"/>
                </a:cubicBezTo>
                <a:cubicBezTo>
                  <a:pt x="11" y="104"/>
                  <a:pt x="9" y="104"/>
                  <a:pt x="8" y="105"/>
                </a:cubicBezTo>
                <a:cubicBezTo>
                  <a:pt x="8" y="55"/>
                  <a:pt x="8" y="55"/>
                  <a:pt x="8" y="55"/>
                </a:cubicBezTo>
                <a:cubicBezTo>
                  <a:pt x="9" y="56"/>
                  <a:pt x="11" y="56"/>
                  <a:pt x="12" y="56"/>
                </a:cubicBezTo>
                <a:cubicBezTo>
                  <a:pt x="19" y="56"/>
                  <a:pt x="24" y="51"/>
                  <a:pt x="24" y="44"/>
                </a:cubicBezTo>
                <a:cubicBezTo>
                  <a:pt x="24" y="43"/>
                  <a:pt x="24" y="41"/>
                  <a:pt x="23" y="40"/>
                </a:cubicBezTo>
                <a:cubicBezTo>
                  <a:pt x="153" y="40"/>
                  <a:pt x="153" y="40"/>
                  <a:pt x="153" y="40"/>
                </a:cubicBezTo>
                <a:cubicBezTo>
                  <a:pt x="152" y="41"/>
                  <a:pt x="152" y="43"/>
                  <a:pt x="152" y="44"/>
                </a:cubicBezTo>
                <a:cubicBezTo>
                  <a:pt x="152" y="51"/>
                  <a:pt x="157" y="56"/>
                  <a:pt x="164" y="56"/>
                </a:cubicBezTo>
                <a:cubicBezTo>
                  <a:pt x="165" y="56"/>
                  <a:pt x="167" y="56"/>
                  <a:pt x="168" y="55"/>
                </a:cubicBezTo>
                <a:lnTo>
                  <a:pt x="168" y="105"/>
                </a:lnTo>
                <a:close/>
                <a:moveTo>
                  <a:pt x="164" y="48"/>
                </a:moveTo>
                <a:cubicBezTo>
                  <a:pt x="162" y="48"/>
                  <a:pt x="160" y="46"/>
                  <a:pt x="160" y="44"/>
                </a:cubicBezTo>
                <a:cubicBezTo>
                  <a:pt x="160" y="42"/>
                  <a:pt x="162" y="40"/>
                  <a:pt x="164" y="40"/>
                </a:cubicBezTo>
                <a:cubicBezTo>
                  <a:pt x="166" y="40"/>
                  <a:pt x="168" y="42"/>
                  <a:pt x="168" y="44"/>
                </a:cubicBezTo>
                <a:cubicBezTo>
                  <a:pt x="168" y="46"/>
                  <a:pt x="166" y="48"/>
                  <a:pt x="164" y="48"/>
                </a:cubicBezTo>
                <a:moveTo>
                  <a:pt x="140" y="104"/>
                </a:moveTo>
                <a:cubicBezTo>
                  <a:pt x="132" y="104"/>
                  <a:pt x="132" y="104"/>
                  <a:pt x="132" y="104"/>
                </a:cubicBezTo>
                <a:cubicBezTo>
                  <a:pt x="130" y="104"/>
                  <a:pt x="128" y="106"/>
                  <a:pt x="128" y="108"/>
                </a:cubicBezTo>
                <a:cubicBezTo>
                  <a:pt x="128" y="110"/>
                  <a:pt x="130" y="112"/>
                  <a:pt x="132" y="112"/>
                </a:cubicBezTo>
                <a:cubicBezTo>
                  <a:pt x="140" y="112"/>
                  <a:pt x="140" y="112"/>
                  <a:pt x="140" y="112"/>
                </a:cubicBezTo>
                <a:cubicBezTo>
                  <a:pt x="142" y="112"/>
                  <a:pt x="144" y="110"/>
                  <a:pt x="144" y="108"/>
                </a:cubicBezTo>
                <a:cubicBezTo>
                  <a:pt x="144" y="106"/>
                  <a:pt x="142" y="104"/>
                  <a:pt x="140" y="104"/>
                </a:cubicBezTo>
                <a:moveTo>
                  <a:pt x="88" y="48"/>
                </a:moveTo>
                <a:cubicBezTo>
                  <a:pt x="70" y="48"/>
                  <a:pt x="56" y="62"/>
                  <a:pt x="56" y="80"/>
                </a:cubicBezTo>
                <a:cubicBezTo>
                  <a:pt x="56" y="98"/>
                  <a:pt x="70" y="112"/>
                  <a:pt x="88" y="112"/>
                </a:cubicBezTo>
                <a:cubicBezTo>
                  <a:pt x="106" y="112"/>
                  <a:pt x="120" y="98"/>
                  <a:pt x="120" y="80"/>
                </a:cubicBezTo>
                <a:cubicBezTo>
                  <a:pt x="120" y="62"/>
                  <a:pt x="106" y="48"/>
                  <a:pt x="88" y="48"/>
                </a:cubicBezTo>
                <a:moveTo>
                  <a:pt x="101" y="93"/>
                </a:moveTo>
                <a:cubicBezTo>
                  <a:pt x="100" y="95"/>
                  <a:pt x="99" y="96"/>
                  <a:pt x="98" y="97"/>
                </a:cubicBezTo>
                <a:cubicBezTo>
                  <a:pt x="97" y="98"/>
                  <a:pt x="96" y="99"/>
                  <a:pt x="94" y="99"/>
                </a:cubicBezTo>
                <a:cubicBezTo>
                  <a:pt x="93" y="100"/>
                  <a:pt x="91" y="100"/>
                  <a:pt x="90" y="100"/>
                </a:cubicBezTo>
                <a:cubicBezTo>
                  <a:pt x="90" y="104"/>
                  <a:pt x="90" y="104"/>
                  <a:pt x="90" y="104"/>
                </a:cubicBezTo>
                <a:cubicBezTo>
                  <a:pt x="86" y="104"/>
                  <a:pt x="86" y="104"/>
                  <a:pt x="86" y="104"/>
                </a:cubicBezTo>
                <a:cubicBezTo>
                  <a:pt x="86" y="100"/>
                  <a:pt x="86" y="100"/>
                  <a:pt x="86" y="100"/>
                </a:cubicBezTo>
                <a:cubicBezTo>
                  <a:pt x="84" y="100"/>
                  <a:pt x="83" y="100"/>
                  <a:pt x="82" y="99"/>
                </a:cubicBezTo>
                <a:cubicBezTo>
                  <a:pt x="80" y="99"/>
                  <a:pt x="79" y="98"/>
                  <a:pt x="77" y="97"/>
                </a:cubicBezTo>
                <a:cubicBezTo>
                  <a:pt x="76" y="96"/>
                  <a:pt x="75" y="94"/>
                  <a:pt x="75" y="93"/>
                </a:cubicBezTo>
                <a:cubicBezTo>
                  <a:pt x="74" y="91"/>
                  <a:pt x="74" y="90"/>
                  <a:pt x="74" y="88"/>
                </a:cubicBezTo>
                <a:cubicBezTo>
                  <a:pt x="80" y="88"/>
                  <a:pt x="80" y="88"/>
                  <a:pt x="80" y="88"/>
                </a:cubicBezTo>
                <a:cubicBezTo>
                  <a:pt x="80" y="90"/>
                  <a:pt x="80" y="92"/>
                  <a:pt x="82" y="93"/>
                </a:cubicBezTo>
                <a:cubicBezTo>
                  <a:pt x="83" y="95"/>
                  <a:pt x="84" y="95"/>
                  <a:pt x="86" y="95"/>
                </a:cubicBezTo>
                <a:cubicBezTo>
                  <a:pt x="86" y="82"/>
                  <a:pt x="86" y="82"/>
                  <a:pt x="86" y="82"/>
                </a:cubicBezTo>
                <a:cubicBezTo>
                  <a:pt x="85" y="82"/>
                  <a:pt x="84" y="81"/>
                  <a:pt x="82" y="81"/>
                </a:cubicBezTo>
                <a:cubicBezTo>
                  <a:pt x="81" y="80"/>
                  <a:pt x="80" y="79"/>
                  <a:pt x="79" y="79"/>
                </a:cubicBezTo>
                <a:cubicBezTo>
                  <a:pt x="77" y="78"/>
                  <a:pt x="76" y="77"/>
                  <a:pt x="76" y="75"/>
                </a:cubicBezTo>
                <a:cubicBezTo>
                  <a:pt x="75" y="74"/>
                  <a:pt x="75" y="72"/>
                  <a:pt x="75" y="70"/>
                </a:cubicBezTo>
                <a:cubicBezTo>
                  <a:pt x="75" y="69"/>
                  <a:pt x="75" y="67"/>
                  <a:pt x="76" y="66"/>
                </a:cubicBezTo>
                <a:cubicBezTo>
                  <a:pt x="76" y="64"/>
                  <a:pt x="77" y="63"/>
                  <a:pt x="78" y="62"/>
                </a:cubicBezTo>
                <a:cubicBezTo>
                  <a:pt x="79" y="61"/>
                  <a:pt x="81" y="61"/>
                  <a:pt x="82" y="60"/>
                </a:cubicBezTo>
                <a:cubicBezTo>
                  <a:pt x="84" y="60"/>
                  <a:pt x="85" y="60"/>
                  <a:pt x="86" y="60"/>
                </a:cubicBezTo>
                <a:cubicBezTo>
                  <a:pt x="86" y="56"/>
                  <a:pt x="86" y="56"/>
                  <a:pt x="86" y="56"/>
                </a:cubicBezTo>
                <a:cubicBezTo>
                  <a:pt x="90" y="56"/>
                  <a:pt x="90" y="56"/>
                  <a:pt x="90" y="56"/>
                </a:cubicBezTo>
                <a:cubicBezTo>
                  <a:pt x="90" y="60"/>
                  <a:pt x="90" y="60"/>
                  <a:pt x="90" y="60"/>
                </a:cubicBezTo>
                <a:cubicBezTo>
                  <a:pt x="91" y="60"/>
                  <a:pt x="92" y="60"/>
                  <a:pt x="94" y="60"/>
                </a:cubicBezTo>
                <a:cubicBezTo>
                  <a:pt x="95" y="61"/>
                  <a:pt x="96" y="61"/>
                  <a:pt x="97" y="62"/>
                </a:cubicBezTo>
                <a:cubicBezTo>
                  <a:pt x="99" y="63"/>
                  <a:pt x="99" y="64"/>
                  <a:pt x="100" y="66"/>
                </a:cubicBezTo>
                <a:cubicBezTo>
                  <a:pt x="101" y="67"/>
                  <a:pt x="101" y="68"/>
                  <a:pt x="101" y="70"/>
                </a:cubicBezTo>
                <a:cubicBezTo>
                  <a:pt x="95" y="70"/>
                  <a:pt x="95" y="70"/>
                  <a:pt x="95" y="70"/>
                </a:cubicBezTo>
                <a:cubicBezTo>
                  <a:pt x="95" y="68"/>
                  <a:pt x="94" y="67"/>
                  <a:pt x="93" y="66"/>
                </a:cubicBezTo>
                <a:cubicBezTo>
                  <a:pt x="93" y="65"/>
                  <a:pt x="92" y="64"/>
                  <a:pt x="90" y="64"/>
                </a:cubicBezTo>
                <a:cubicBezTo>
                  <a:pt x="90" y="76"/>
                  <a:pt x="90" y="76"/>
                  <a:pt x="90" y="76"/>
                </a:cubicBezTo>
                <a:cubicBezTo>
                  <a:pt x="91" y="76"/>
                  <a:pt x="92" y="77"/>
                  <a:pt x="94" y="77"/>
                </a:cubicBezTo>
                <a:cubicBezTo>
                  <a:pt x="95" y="78"/>
                  <a:pt x="97" y="79"/>
                  <a:pt x="98" y="80"/>
                </a:cubicBezTo>
                <a:cubicBezTo>
                  <a:pt x="99" y="81"/>
                  <a:pt x="100" y="82"/>
                  <a:pt x="101" y="83"/>
                </a:cubicBezTo>
                <a:cubicBezTo>
                  <a:pt x="102" y="84"/>
                  <a:pt x="102" y="86"/>
                  <a:pt x="102" y="88"/>
                </a:cubicBezTo>
                <a:cubicBezTo>
                  <a:pt x="102" y="90"/>
                  <a:pt x="102" y="92"/>
                  <a:pt x="101" y="93"/>
                </a:cubicBezTo>
                <a:moveTo>
                  <a:pt x="94" y="85"/>
                </a:moveTo>
                <a:cubicBezTo>
                  <a:pt x="93" y="84"/>
                  <a:pt x="92" y="84"/>
                  <a:pt x="92" y="83"/>
                </a:cubicBezTo>
                <a:cubicBezTo>
                  <a:pt x="91" y="83"/>
                  <a:pt x="90" y="83"/>
                  <a:pt x="90" y="83"/>
                </a:cubicBezTo>
                <a:cubicBezTo>
                  <a:pt x="90" y="95"/>
                  <a:pt x="90" y="95"/>
                  <a:pt x="90" y="95"/>
                </a:cubicBezTo>
                <a:cubicBezTo>
                  <a:pt x="92" y="95"/>
                  <a:pt x="93" y="95"/>
                  <a:pt x="94" y="94"/>
                </a:cubicBezTo>
                <a:cubicBezTo>
                  <a:pt x="95" y="93"/>
                  <a:pt x="96" y="91"/>
                  <a:pt x="96" y="89"/>
                </a:cubicBezTo>
                <a:cubicBezTo>
                  <a:pt x="96" y="88"/>
                  <a:pt x="96" y="87"/>
                  <a:pt x="95" y="86"/>
                </a:cubicBezTo>
                <a:cubicBezTo>
                  <a:pt x="95" y="86"/>
                  <a:pt x="94" y="85"/>
                  <a:pt x="94" y="85"/>
                </a:cubicBezTo>
                <a:moveTo>
                  <a:pt x="81" y="70"/>
                </a:moveTo>
                <a:cubicBezTo>
                  <a:pt x="81" y="71"/>
                  <a:pt x="81" y="71"/>
                  <a:pt x="81" y="72"/>
                </a:cubicBezTo>
                <a:cubicBezTo>
                  <a:pt x="82" y="73"/>
                  <a:pt x="82" y="73"/>
                  <a:pt x="83" y="74"/>
                </a:cubicBezTo>
                <a:cubicBezTo>
                  <a:pt x="83" y="74"/>
                  <a:pt x="84" y="74"/>
                  <a:pt x="85" y="75"/>
                </a:cubicBezTo>
                <a:cubicBezTo>
                  <a:pt x="85" y="75"/>
                  <a:pt x="86" y="75"/>
                  <a:pt x="86" y="75"/>
                </a:cubicBezTo>
                <a:cubicBezTo>
                  <a:pt x="86" y="64"/>
                  <a:pt x="86" y="64"/>
                  <a:pt x="86" y="64"/>
                </a:cubicBezTo>
                <a:cubicBezTo>
                  <a:pt x="84" y="64"/>
                  <a:pt x="83" y="65"/>
                  <a:pt x="82" y="66"/>
                </a:cubicBezTo>
                <a:cubicBezTo>
                  <a:pt x="81" y="67"/>
                  <a:pt x="81" y="68"/>
                  <a:pt x="81" y="7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9017207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7">
            <a:extLst>
              <a:ext uri="{FF2B5EF4-FFF2-40B4-BE49-F238E27FC236}">
                <a16:creationId xmlns="" xmlns:a16="http://schemas.microsoft.com/office/drawing/2014/main" id="{4C7A5582-7614-7843-A4F5-59772B98F346}"/>
              </a:ext>
            </a:extLst>
          </p:cNvPr>
          <p:cNvSpPr>
            <a:spLocks noChangeArrowheads="1"/>
          </p:cNvSpPr>
          <p:nvPr/>
        </p:nvSpPr>
        <p:spPr bwMode="auto">
          <a:xfrm>
            <a:off x="467544" y="1563638"/>
            <a:ext cx="1235250" cy="1962191"/>
          </a:xfrm>
          <a:prstGeom prst="round2SameRect">
            <a:avLst>
              <a:gd name="adj1" fmla="val 50000"/>
              <a:gd name="adj2" fmla="val 11011"/>
            </a:avLst>
          </a:prstGeom>
          <a:solidFill>
            <a:schemeClr val="accent3">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5" name="Freeform 8">
            <a:extLst>
              <a:ext uri="{FF2B5EF4-FFF2-40B4-BE49-F238E27FC236}">
                <a16:creationId xmlns="" xmlns:a16="http://schemas.microsoft.com/office/drawing/2014/main" id="{5AA9F425-522B-2247-9C1D-433B33CFBB3D}"/>
              </a:ext>
            </a:extLst>
          </p:cNvPr>
          <p:cNvSpPr>
            <a:spLocks noChangeArrowheads="1"/>
          </p:cNvSpPr>
          <p:nvPr/>
        </p:nvSpPr>
        <p:spPr bwMode="auto">
          <a:xfrm>
            <a:off x="583274" y="2770231"/>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3">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6" name="Freeform 9">
            <a:extLst>
              <a:ext uri="{FF2B5EF4-FFF2-40B4-BE49-F238E27FC236}">
                <a16:creationId xmlns="" xmlns:a16="http://schemas.microsoft.com/office/drawing/2014/main" id="{81CC3082-966B-A041-94AA-D5DC798C43A7}"/>
              </a:ext>
            </a:extLst>
          </p:cNvPr>
          <p:cNvSpPr>
            <a:spLocks noChangeArrowheads="1"/>
          </p:cNvSpPr>
          <p:nvPr/>
        </p:nvSpPr>
        <p:spPr bwMode="auto">
          <a:xfrm>
            <a:off x="708454" y="2770231"/>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3"/>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5" name="Oval 34">
            <a:extLst>
              <a:ext uri="{FF2B5EF4-FFF2-40B4-BE49-F238E27FC236}">
                <a16:creationId xmlns="" xmlns:a16="http://schemas.microsoft.com/office/drawing/2014/main" id="{F0BB26BE-FBE1-A64C-BD7C-6124C30EBA09}"/>
              </a:ext>
            </a:extLst>
          </p:cNvPr>
          <p:cNvSpPr/>
          <p:nvPr/>
        </p:nvSpPr>
        <p:spPr>
          <a:xfrm>
            <a:off x="611560" y="1707654"/>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44" name="TextBox 50">
            <a:extLst>
              <a:ext uri="{FF2B5EF4-FFF2-40B4-BE49-F238E27FC236}">
                <a16:creationId xmlns="" xmlns:a16="http://schemas.microsoft.com/office/drawing/2014/main" id="{662905B5-389C-D046-A046-4628C70EAD8A}"/>
              </a:ext>
            </a:extLst>
          </p:cNvPr>
          <p:cNvSpPr txBox="1"/>
          <p:nvPr/>
        </p:nvSpPr>
        <p:spPr>
          <a:xfrm>
            <a:off x="899592" y="3219822"/>
            <a:ext cx="1152128" cy="519373"/>
          </a:xfrm>
          <a:prstGeom prst="rect">
            <a:avLst/>
          </a:prstGeom>
          <a:noFill/>
        </p:spPr>
        <p:txBody>
          <a:bodyPr wrap="square" lIns="34290" tIns="17145" rIns="34290" bIns="17145" rtlCol="0" anchor="b" anchorCtr="0">
            <a:spAutoFit/>
          </a:bodyPr>
          <a:lstStyle/>
          <a:p>
            <a:pPr algn="ctr"/>
            <a:r>
              <a:rPr lang="es-ES" sz="1050" b="1" dirty="0" smtClean="0">
                <a:solidFill>
                  <a:schemeClr val="bg1"/>
                </a:solidFill>
                <a:latin typeface="Poppins SemiBold" pitchFamily="2" charset="77"/>
                <a:ea typeface="League Spartan" charset="0"/>
                <a:cs typeface="Poppins SemiBold" pitchFamily="2" charset="77"/>
              </a:rPr>
              <a:t>Proceso</a:t>
            </a:r>
          </a:p>
          <a:p>
            <a:pPr algn="ctr"/>
            <a:r>
              <a:rPr lang="es-ES" sz="1050" b="1" dirty="0" smtClean="0">
                <a:solidFill>
                  <a:schemeClr val="bg1"/>
                </a:solidFill>
                <a:latin typeface="Poppins SemiBold" pitchFamily="2" charset="77"/>
                <a:ea typeface="League Spartan" charset="0"/>
                <a:cs typeface="Poppins SemiBold" pitchFamily="2" charset="77"/>
              </a:rPr>
              <a:t>Responsabilidad Fiscal</a:t>
            </a:r>
          </a:p>
        </p:txBody>
      </p:sp>
      <p:sp>
        <p:nvSpPr>
          <p:cNvPr id="54" name="Rectángulo 53"/>
          <p:cNvSpPr/>
          <p:nvPr/>
        </p:nvSpPr>
        <p:spPr>
          <a:xfrm>
            <a:off x="2483768" y="843558"/>
            <a:ext cx="5976664" cy="369332"/>
          </a:xfrm>
          <a:prstGeom prst="rect">
            <a:avLst/>
          </a:prstGeom>
        </p:spPr>
        <p:txBody>
          <a:bodyPr wrap="square">
            <a:spAutoFit/>
          </a:bodyPr>
          <a:lstStyle/>
          <a:p>
            <a:pPr lvl="0" algn="ctr">
              <a:defRPr/>
            </a:pPr>
            <a:r>
              <a:rPr lang="es-ES" b="1" dirty="0"/>
              <a:t>ÍNDICE DE FALLOS DE RESPONSABILIDAD FISCAL</a:t>
            </a:r>
          </a:p>
        </p:txBody>
      </p:sp>
      <p:sp>
        <p:nvSpPr>
          <p:cNvPr id="55" name="1 Título"/>
          <p:cNvSpPr txBox="1">
            <a:spLocks/>
          </p:cNvSpPr>
          <p:nvPr/>
        </p:nvSpPr>
        <p:spPr>
          <a:xfrm>
            <a:off x="395536" y="267494"/>
            <a:ext cx="6275040"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responsabilidad fiscal </a:t>
            </a:r>
            <a:endParaRPr lang="es-CO" sz="2400" b="1" dirty="0">
              <a:solidFill>
                <a:srgbClr val="1F497D"/>
              </a:solidFill>
              <a:latin typeface="+mn-lt"/>
              <a:ea typeface="+mn-ea"/>
              <a:cs typeface="+mn-cs"/>
            </a:endParaRPr>
          </a:p>
        </p:txBody>
      </p:sp>
      <p:sp>
        <p:nvSpPr>
          <p:cNvPr id="13" name="Freeform 252"/>
          <p:cNvSpPr>
            <a:spLocks noEditPoints="1"/>
          </p:cNvSpPr>
          <p:nvPr/>
        </p:nvSpPr>
        <p:spPr bwMode="auto">
          <a:xfrm>
            <a:off x="827584" y="1923678"/>
            <a:ext cx="576064" cy="432048"/>
          </a:xfrm>
          <a:custGeom>
            <a:avLst/>
            <a:gdLst>
              <a:gd name="T0" fmla="*/ 32 w 176"/>
              <a:gd name="T1" fmla="*/ 52 h 128"/>
              <a:gd name="T2" fmla="*/ 48 w 176"/>
              <a:gd name="T3" fmla="*/ 52 h 128"/>
              <a:gd name="T4" fmla="*/ 140 w 176"/>
              <a:gd name="T5" fmla="*/ 8 h 128"/>
              <a:gd name="T6" fmla="*/ 36 w 176"/>
              <a:gd name="T7" fmla="*/ 0 h 128"/>
              <a:gd name="T8" fmla="*/ 20 w 176"/>
              <a:gd name="T9" fmla="*/ 24 h 128"/>
              <a:gd name="T10" fmla="*/ 156 w 176"/>
              <a:gd name="T11" fmla="*/ 16 h 128"/>
              <a:gd name="T12" fmla="*/ 20 w 176"/>
              <a:gd name="T13" fmla="*/ 24 h 128"/>
              <a:gd name="T14" fmla="*/ 0 w 176"/>
              <a:gd name="T15" fmla="*/ 40 h 128"/>
              <a:gd name="T16" fmla="*/ 168 w 176"/>
              <a:gd name="T17" fmla="*/ 128 h 128"/>
              <a:gd name="T18" fmla="*/ 168 w 176"/>
              <a:gd name="T19" fmla="*/ 32 h 128"/>
              <a:gd name="T20" fmla="*/ 12 w 176"/>
              <a:gd name="T21" fmla="*/ 48 h 128"/>
              <a:gd name="T22" fmla="*/ 12 w 176"/>
              <a:gd name="T23" fmla="*/ 120 h 128"/>
              <a:gd name="T24" fmla="*/ 16 w 176"/>
              <a:gd name="T25" fmla="*/ 116 h 128"/>
              <a:gd name="T26" fmla="*/ 160 w 176"/>
              <a:gd name="T27" fmla="*/ 116 h 128"/>
              <a:gd name="T28" fmla="*/ 164 w 176"/>
              <a:gd name="T29" fmla="*/ 120 h 128"/>
              <a:gd name="T30" fmla="*/ 152 w 176"/>
              <a:gd name="T31" fmla="*/ 116 h 128"/>
              <a:gd name="T32" fmla="*/ 24 w 176"/>
              <a:gd name="T33" fmla="*/ 116 h 128"/>
              <a:gd name="T34" fmla="*/ 8 w 176"/>
              <a:gd name="T35" fmla="*/ 55 h 128"/>
              <a:gd name="T36" fmla="*/ 23 w 176"/>
              <a:gd name="T37" fmla="*/ 40 h 128"/>
              <a:gd name="T38" fmla="*/ 164 w 176"/>
              <a:gd name="T39" fmla="*/ 56 h 128"/>
              <a:gd name="T40" fmla="*/ 164 w 176"/>
              <a:gd name="T41" fmla="*/ 48 h 128"/>
              <a:gd name="T42" fmla="*/ 168 w 176"/>
              <a:gd name="T43" fmla="*/ 44 h 128"/>
              <a:gd name="T44" fmla="*/ 132 w 176"/>
              <a:gd name="T45" fmla="*/ 104 h 128"/>
              <a:gd name="T46" fmla="*/ 140 w 176"/>
              <a:gd name="T47" fmla="*/ 112 h 128"/>
              <a:gd name="T48" fmla="*/ 88 w 176"/>
              <a:gd name="T49" fmla="*/ 48 h 128"/>
              <a:gd name="T50" fmla="*/ 120 w 176"/>
              <a:gd name="T51" fmla="*/ 80 h 128"/>
              <a:gd name="T52" fmla="*/ 98 w 176"/>
              <a:gd name="T53" fmla="*/ 97 h 128"/>
              <a:gd name="T54" fmla="*/ 90 w 176"/>
              <a:gd name="T55" fmla="*/ 104 h 128"/>
              <a:gd name="T56" fmla="*/ 82 w 176"/>
              <a:gd name="T57" fmla="*/ 99 h 128"/>
              <a:gd name="T58" fmla="*/ 74 w 176"/>
              <a:gd name="T59" fmla="*/ 88 h 128"/>
              <a:gd name="T60" fmla="*/ 86 w 176"/>
              <a:gd name="T61" fmla="*/ 95 h 128"/>
              <a:gd name="T62" fmla="*/ 79 w 176"/>
              <a:gd name="T63" fmla="*/ 79 h 128"/>
              <a:gd name="T64" fmla="*/ 76 w 176"/>
              <a:gd name="T65" fmla="*/ 66 h 128"/>
              <a:gd name="T66" fmla="*/ 86 w 176"/>
              <a:gd name="T67" fmla="*/ 60 h 128"/>
              <a:gd name="T68" fmla="*/ 90 w 176"/>
              <a:gd name="T69" fmla="*/ 60 h 128"/>
              <a:gd name="T70" fmla="*/ 100 w 176"/>
              <a:gd name="T71" fmla="*/ 66 h 128"/>
              <a:gd name="T72" fmla="*/ 93 w 176"/>
              <a:gd name="T73" fmla="*/ 66 h 128"/>
              <a:gd name="T74" fmla="*/ 94 w 176"/>
              <a:gd name="T75" fmla="*/ 77 h 128"/>
              <a:gd name="T76" fmla="*/ 102 w 176"/>
              <a:gd name="T77" fmla="*/ 88 h 128"/>
              <a:gd name="T78" fmla="*/ 92 w 176"/>
              <a:gd name="T79" fmla="*/ 83 h 128"/>
              <a:gd name="T80" fmla="*/ 94 w 176"/>
              <a:gd name="T81" fmla="*/ 94 h 128"/>
              <a:gd name="T82" fmla="*/ 94 w 176"/>
              <a:gd name="T83" fmla="*/ 85 h 128"/>
              <a:gd name="T84" fmla="*/ 83 w 176"/>
              <a:gd name="T85" fmla="*/ 74 h 128"/>
              <a:gd name="T86" fmla="*/ 86 w 176"/>
              <a:gd name="T8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8">
                <a:moveTo>
                  <a:pt x="44" y="48"/>
                </a:moveTo>
                <a:cubicBezTo>
                  <a:pt x="36" y="48"/>
                  <a:pt x="36" y="48"/>
                  <a:pt x="36" y="48"/>
                </a:cubicBezTo>
                <a:cubicBezTo>
                  <a:pt x="34" y="48"/>
                  <a:pt x="32" y="50"/>
                  <a:pt x="32" y="52"/>
                </a:cubicBezTo>
                <a:cubicBezTo>
                  <a:pt x="32" y="54"/>
                  <a:pt x="34" y="56"/>
                  <a:pt x="36" y="56"/>
                </a:cubicBezTo>
                <a:cubicBezTo>
                  <a:pt x="44" y="56"/>
                  <a:pt x="44" y="56"/>
                  <a:pt x="44" y="56"/>
                </a:cubicBezTo>
                <a:cubicBezTo>
                  <a:pt x="46" y="56"/>
                  <a:pt x="48" y="54"/>
                  <a:pt x="48" y="52"/>
                </a:cubicBezTo>
                <a:cubicBezTo>
                  <a:pt x="48" y="50"/>
                  <a:pt x="46" y="48"/>
                  <a:pt x="44" y="48"/>
                </a:cubicBezTo>
                <a:moveTo>
                  <a:pt x="36" y="8"/>
                </a:moveTo>
                <a:cubicBezTo>
                  <a:pt x="140" y="8"/>
                  <a:pt x="140" y="8"/>
                  <a:pt x="140" y="8"/>
                </a:cubicBezTo>
                <a:cubicBezTo>
                  <a:pt x="142" y="8"/>
                  <a:pt x="144" y="6"/>
                  <a:pt x="144" y="4"/>
                </a:cubicBezTo>
                <a:cubicBezTo>
                  <a:pt x="144" y="2"/>
                  <a:pt x="142" y="0"/>
                  <a:pt x="140" y="0"/>
                </a:cubicBezTo>
                <a:cubicBezTo>
                  <a:pt x="36" y="0"/>
                  <a:pt x="36" y="0"/>
                  <a:pt x="36" y="0"/>
                </a:cubicBezTo>
                <a:cubicBezTo>
                  <a:pt x="34" y="0"/>
                  <a:pt x="32" y="2"/>
                  <a:pt x="32" y="4"/>
                </a:cubicBezTo>
                <a:cubicBezTo>
                  <a:pt x="32" y="6"/>
                  <a:pt x="34" y="8"/>
                  <a:pt x="36" y="8"/>
                </a:cubicBezTo>
                <a:moveTo>
                  <a:pt x="20" y="24"/>
                </a:moveTo>
                <a:cubicBezTo>
                  <a:pt x="156" y="24"/>
                  <a:pt x="156" y="24"/>
                  <a:pt x="156" y="24"/>
                </a:cubicBezTo>
                <a:cubicBezTo>
                  <a:pt x="158" y="24"/>
                  <a:pt x="160" y="22"/>
                  <a:pt x="160" y="20"/>
                </a:cubicBezTo>
                <a:cubicBezTo>
                  <a:pt x="160" y="18"/>
                  <a:pt x="158" y="16"/>
                  <a:pt x="156" y="16"/>
                </a:cubicBezTo>
                <a:cubicBezTo>
                  <a:pt x="20" y="16"/>
                  <a:pt x="20" y="16"/>
                  <a:pt x="20" y="16"/>
                </a:cubicBezTo>
                <a:cubicBezTo>
                  <a:pt x="18" y="16"/>
                  <a:pt x="16" y="18"/>
                  <a:pt x="16" y="20"/>
                </a:cubicBezTo>
                <a:cubicBezTo>
                  <a:pt x="16" y="22"/>
                  <a:pt x="18" y="24"/>
                  <a:pt x="20" y="24"/>
                </a:cubicBezTo>
                <a:moveTo>
                  <a:pt x="168" y="32"/>
                </a:moveTo>
                <a:cubicBezTo>
                  <a:pt x="8" y="32"/>
                  <a:pt x="8" y="32"/>
                  <a:pt x="8" y="32"/>
                </a:cubicBezTo>
                <a:cubicBezTo>
                  <a:pt x="4" y="32"/>
                  <a:pt x="0" y="36"/>
                  <a:pt x="0" y="40"/>
                </a:cubicBezTo>
                <a:cubicBezTo>
                  <a:pt x="0" y="120"/>
                  <a:pt x="0" y="120"/>
                  <a:pt x="0" y="120"/>
                </a:cubicBezTo>
                <a:cubicBezTo>
                  <a:pt x="0" y="124"/>
                  <a:pt x="4" y="128"/>
                  <a:pt x="8" y="128"/>
                </a:cubicBezTo>
                <a:cubicBezTo>
                  <a:pt x="168" y="128"/>
                  <a:pt x="168" y="128"/>
                  <a:pt x="168" y="128"/>
                </a:cubicBezTo>
                <a:cubicBezTo>
                  <a:pt x="172" y="128"/>
                  <a:pt x="176" y="124"/>
                  <a:pt x="176" y="120"/>
                </a:cubicBezTo>
                <a:cubicBezTo>
                  <a:pt x="176" y="40"/>
                  <a:pt x="176" y="40"/>
                  <a:pt x="176" y="40"/>
                </a:cubicBezTo>
                <a:cubicBezTo>
                  <a:pt x="176" y="36"/>
                  <a:pt x="172" y="32"/>
                  <a:pt x="168" y="32"/>
                </a:cubicBezTo>
                <a:moveTo>
                  <a:pt x="12" y="40"/>
                </a:moveTo>
                <a:cubicBezTo>
                  <a:pt x="14" y="40"/>
                  <a:pt x="16" y="42"/>
                  <a:pt x="16" y="44"/>
                </a:cubicBezTo>
                <a:cubicBezTo>
                  <a:pt x="16" y="46"/>
                  <a:pt x="14" y="48"/>
                  <a:pt x="12" y="48"/>
                </a:cubicBezTo>
                <a:cubicBezTo>
                  <a:pt x="10" y="48"/>
                  <a:pt x="8" y="46"/>
                  <a:pt x="8" y="44"/>
                </a:cubicBezTo>
                <a:cubicBezTo>
                  <a:pt x="8" y="42"/>
                  <a:pt x="10" y="40"/>
                  <a:pt x="12" y="40"/>
                </a:cubicBezTo>
                <a:moveTo>
                  <a:pt x="12" y="120"/>
                </a:moveTo>
                <a:cubicBezTo>
                  <a:pt x="10" y="120"/>
                  <a:pt x="8" y="118"/>
                  <a:pt x="8" y="116"/>
                </a:cubicBezTo>
                <a:cubicBezTo>
                  <a:pt x="8" y="114"/>
                  <a:pt x="10" y="112"/>
                  <a:pt x="12" y="112"/>
                </a:cubicBezTo>
                <a:cubicBezTo>
                  <a:pt x="14" y="112"/>
                  <a:pt x="16" y="114"/>
                  <a:pt x="16" y="116"/>
                </a:cubicBezTo>
                <a:cubicBezTo>
                  <a:pt x="16" y="118"/>
                  <a:pt x="14" y="120"/>
                  <a:pt x="12" y="120"/>
                </a:cubicBezTo>
                <a:moveTo>
                  <a:pt x="164" y="120"/>
                </a:moveTo>
                <a:cubicBezTo>
                  <a:pt x="162" y="120"/>
                  <a:pt x="160" y="118"/>
                  <a:pt x="160" y="116"/>
                </a:cubicBezTo>
                <a:cubicBezTo>
                  <a:pt x="160" y="114"/>
                  <a:pt x="162" y="112"/>
                  <a:pt x="164" y="112"/>
                </a:cubicBezTo>
                <a:cubicBezTo>
                  <a:pt x="166" y="112"/>
                  <a:pt x="168" y="114"/>
                  <a:pt x="168" y="116"/>
                </a:cubicBezTo>
                <a:cubicBezTo>
                  <a:pt x="168" y="118"/>
                  <a:pt x="166" y="120"/>
                  <a:pt x="164" y="120"/>
                </a:cubicBezTo>
                <a:moveTo>
                  <a:pt x="168" y="105"/>
                </a:moveTo>
                <a:cubicBezTo>
                  <a:pt x="167" y="104"/>
                  <a:pt x="165" y="104"/>
                  <a:pt x="164" y="104"/>
                </a:cubicBezTo>
                <a:cubicBezTo>
                  <a:pt x="157" y="104"/>
                  <a:pt x="152" y="109"/>
                  <a:pt x="152" y="116"/>
                </a:cubicBezTo>
                <a:cubicBezTo>
                  <a:pt x="152" y="117"/>
                  <a:pt x="152" y="119"/>
                  <a:pt x="153" y="120"/>
                </a:cubicBezTo>
                <a:cubicBezTo>
                  <a:pt x="23" y="120"/>
                  <a:pt x="23" y="120"/>
                  <a:pt x="23" y="120"/>
                </a:cubicBezTo>
                <a:cubicBezTo>
                  <a:pt x="24" y="119"/>
                  <a:pt x="24" y="117"/>
                  <a:pt x="24" y="116"/>
                </a:cubicBezTo>
                <a:cubicBezTo>
                  <a:pt x="24" y="109"/>
                  <a:pt x="19" y="104"/>
                  <a:pt x="12" y="104"/>
                </a:cubicBezTo>
                <a:cubicBezTo>
                  <a:pt x="11" y="104"/>
                  <a:pt x="9" y="104"/>
                  <a:pt x="8" y="105"/>
                </a:cubicBezTo>
                <a:cubicBezTo>
                  <a:pt x="8" y="55"/>
                  <a:pt x="8" y="55"/>
                  <a:pt x="8" y="55"/>
                </a:cubicBezTo>
                <a:cubicBezTo>
                  <a:pt x="9" y="56"/>
                  <a:pt x="11" y="56"/>
                  <a:pt x="12" y="56"/>
                </a:cubicBezTo>
                <a:cubicBezTo>
                  <a:pt x="19" y="56"/>
                  <a:pt x="24" y="51"/>
                  <a:pt x="24" y="44"/>
                </a:cubicBezTo>
                <a:cubicBezTo>
                  <a:pt x="24" y="43"/>
                  <a:pt x="24" y="41"/>
                  <a:pt x="23" y="40"/>
                </a:cubicBezTo>
                <a:cubicBezTo>
                  <a:pt x="153" y="40"/>
                  <a:pt x="153" y="40"/>
                  <a:pt x="153" y="40"/>
                </a:cubicBezTo>
                <a:cubicBezTo>
                  <a:pt x="152" y="41"/>
                  <a:pt x="152" y="43"/>
                  <a:pt x="152" y="44"/>
                </a:cubicBezTo>
                <a:cubicBezTo>
                  <a:pt x="152" y="51"/>
                  <a:pt x="157" y="56"/>
                  <a:pt x="164" y="56"/>
                </a:cubicBezTo>
                <a:cubicBezTo>
                  <a:pt x="165" y="56"/>
                  <a:pt x="167" y="56"/>
                  <a:pt x="168" y="55"/>
                </a:cubicBezTo>
                <a:lnTo>
                  <a:pt x="168" y="105"/>
                </a:lnTo>
                <a:close/>
                <a:moveTo>
                  <a:pt x="164" y="48"/>
                </a:moveTo>
                <a:cubicBezTo>
                  <a:pt x="162" y="48"/>
                  <a:pt x="160" y="46"/>
                  <a:pt x="160" y="44"/>
                </a:cubicBezTo>
                <a:cubicBezTo>
                  <a:pt x="160" y="42"/>
                  <a:pt x="162" y="40"/>
                  <a:pt x="164" y="40"/>
                </a:cubicBezTo>
                <a:cubicBezTo>
                  <a:pt x="166" y="40"/>
                  <a:pt x="168" y="42"/>
                  <a:pt x="168" y="44"/>
                </a:cubicBezTo>
                <a:cubicBezTo>
                  <a:pt x="168" y="46"/>
                  <a:pt x="166" y="48"/>
                  <a:pt x="164" y="48"/>
                </a:cubicBezTo>
                <a:moveTo>
                  <a:pt x="140" y="104"/>
                </a:moveTo>
                <a:cubicBezTo>
                  <a:pt x="132" y="104"/>
                  <a:pt x="132" y="104"/>
                  <a:pt x="132" y="104"/>
                </a:cubicBezTo>
                <a:cubicBezTo>
                  <a:pt x="130" y="104"/>
                  <a:pt x="128" y="106"/>
                  <a:pt x="128" y="108"/>
                </a:cubicBezTo>
                <a:cubicBezTo>
                  <a:pt x="128" y="110"/>
                  <a:pt x="130" y="112"/>
                  <a:pt x="132" y="112"/>
                </a:cubicBezTo>
                <a:cubicBezTo>
                  <a:pt x="140" y="112"/>
                  <a:pt x="140" y="112"/>
                  <a:pt x="140" y="112"/>
                </a:cubicBezTo>
                <a:cubicBezTo>
                  <a:pt x="142" y="112"/>
                  <a:pt x="144" y="110"/>
                  <a:pt x="144" y="108"/>
                </a:cubicBezTo>
                <a:cubicBezTo>
                  <a:pt x="144" y="106"/>
                  <a:pt x="142" y="104"/>
                  <a:pt x="140" y="104"/>
                </a:cubicBezTo>
                <a:moveTo>
                  <a:pt x="88" y="48"/>
                </a:moveTo>
                <a:cubicBezTo>
                  <a:pt x="70" y="48"/>
                  <a:pt x="56" y="62"/>
                  <a:pt x="56" y="80"/>
                </a:cubicBezTo>
                <a:cubicBezTo>
                  <a:pt x="56" y="98"/>
                  <a:pt x="70" y="112"/>
                  <a:pt x="88" y="112"/>
                </a:cubicBezTo>
                <a:cubicBezTo>
                  <a:pt x="106" y="112"/>
                  <a:pt x="120" y="98"/>
                  <a:pt x="120" y="80"/>
                </a:cubicBezTo>
                <a:cubicBezTo>
                  <a:pt x="120" y="62"/>
                  <a:pt x="106" y="48"/>
                  <a:pt x="88" y="48"/>
                </a:cubicBezTo>
                <a:moveTo>
                  <a:pt x="101" y="93"/>
                </a:moveTo>
                <a:cubicBezTo>
                  <a:pt x="100" y="95"/>
                  <a:pt x="99" y="96"/>
                  <a:pt x="98" y="97"/>
                </a:cubicBezTo>
                <a:cubicBezTo>
                  <a:pt x="97" y="98"/>
                  <a:pt x="96" y="99"/>
                  <a:pt x="94" y="99"/>
                </a:cubicBezTo>
                <a:cubicBezTo>
                  <a:pt x="93" y="100"/>
                  <a:pt x="91" y="100"/>
                  <a:pt x="90" y="100"/>
                </a:cubicBezTo>
                <a:cubicBezTo>
                  <a:pt x="90" y="104"/>
                  <a:pt x="90" y="104"/>
                  <a:pt x="90" y="104"/>
                </a:cubicBezTo>
                <a:cubicBezTo>
                  <a:pt x="86" y="104"/>
                  <a:pt x="86" y="104"/>
                  <a:pt x="86" y="104"/>
                </a:cubicBezTo>
                <a:cubicBezTo>
                  <a:pt x="86" y="100"/>
                  <a:pt x="86" y="100"/>
                  <a:pt x="86" y="100"/>
                </a:cubicBezTo>
                <a:cubicBezTo>
                  <a:pt x="84" y="100"/>
                  <a:pt x="83" y="100"/>
                  <a:pt x="82" y="99"/>
                </a:cubicBezTo>
                <a:cubicBezTo>
                  <a:pt x="80" y="99"/>
                  <a:pt x="79" y="98"/>
                  <a:pt x="77" y="97"/>
                </a:cubicBezTo>
                <a:cubicBezTo>
                  <a:pt x="76" y="96"/>
                  <a:pt x="75" y="94"/>
                  <a:pt x="75" y="93"/>
                </a:cubicBezTo>
                <a:cubicBezTo>
                  <a:pt x="74" y="91"/>
                  <a:pt x="74" y="90"/>
                  <a:pt x="74" y="88"/>
                </a:cubicBezTo>
                <a:cubicBezTo>
                  <a:pt x="80" y="88"/>
                  <a:pt x="80" y="88"/>
                  <a:pt x="80" y="88"/>
                </a:cubicBezTo>
                <a:cubicBezTo>
                  <a:pt x="80" y="90"/>
                  <a:pt x="80" y="92"/>
                  <a:pt x="82" y="93"/>
                </a:cubicBezTo>
                <a:cubicBezTo>
                  <a:pt x="83" y="95"/>
                  <a:pt x="84" y="95"/>
                  <a:pt x="86" y="95"/>
                </a:cubicBezTo>
                <a:cubicBezTo>
                  <a:pt x="86" y="82"/>
                  <a:pt x="86" y="82"/>
                  <a:pt x="86" y="82"/>
                </a:cubicBezTo>
                <a:cubicBezTo>
                  <a:pt x="85" y="82"/>
                  <a:pt x="84" y="81"/>
                  <a:pt x="82" y="81"/>
                </a:cubicBezTo>
                <a:cubicBezTo>
                  <a:pt x="81" y="80"/>
                  <a:pt x="80" y="79"/>
                  <a:pt x="79" y="79"/>
                </a:cubicBezTo>
                <a:cubicBezTo>
                  <a:pt x="77" y="78"/>
                  <a:pt x="76" y="77"/>
                  <a:pt x="76" y="75"/>
                </a:cubicBezTo>
                <a:cubicBezTo>
                  <a:pt x="75" y="74"/>
                  <a:pt x="75" y="72"/>
                  <a:pt x="75" y="70"/>
                </a:cubicBezTo>
                <a:cubicBezTo>
                  <a:pt x="75" y="69"/>
                  <a:pt x="75" y="67"/>
                  <a:pt x="76" y="66"/>
                </a:cubicBezTo>
                <a:cubicBezTo>
                  <a:pt x="76" y="64"/>
                  <a:pt x="77" y="63"/>
                  <a:pt x="78" y="62"/>
                </a:cubicBezTo>
                <a:cubicBezTo>
                  <a:pt x="79" y="61"/>
                  <a:pt x="81" y="61"/>
                  <a:pt x="82" y="60"/>
                </a:cubicBezTo>
                <a:cubicBezTo>
                  <a:pt x="84" y="60"/>
                  <a:pt x="85" y="60"/>
                  <a:pt x="86" y="60"/>
                </a:cubicBezTo>
                <a:cubicBezTo>
                  <a:pt x="86" y="56"/>
                  <a:pt x="86" y="56"/>
                  <a:pt x="86" y="56"/>
                </a:cubicBezTo>
                <a:cubicBezTo>
                  <a:pt x="90" y="56"/>
                  <a:pt x="90" y="56"/>
                  <a:pt x="90" y="56"/>
                </a:cubicBezTo>
                <a:cubicBezTo>
                  <a:pt x="90" y="60"/>
                  <a:pt x="90" y="60"/>
                  <a:pt x="90" y="60"/>
                </a:cubicBezTo>
                <a:cubicBezTo>
                  <a:pt x="91" y="60"/>
                  <a:pt x="92" y="60"/>
                  <a:pt x="94" y="60"/>
                </a:cubicBezTo>
                <a:cubicBezTo>
                  <a:pt x="95" y="61"/>
                  <a:pt x="96" y="61"/>
                  <a:pt x="97" y="62"/>
                </a:cubicBezTo>
                <a:cubicBezTo>
                  <a:pt x="99" y="63"/>
                  <a:pt x="99" y="64"/>
                  <a:pt x="100" y="66"/>
                </a:cubicBezTo>
                <a:cubicBezTo>
                  <a:pt x="101" y="67"/>
                  <a:pt x="101" y="68"/>
                  <a:pt x="101" y="70"/>
                </a:cubicBezTo>
                <a:cubicBezTo>
                  <a:pt x="95" y="70"/>
                  <a:pt x="95" y="70"/>
                  <a:pt x="95" y="70"/>
                </a:cubicBezTo>
                <a:cubicBezTo>
                  <a:pt x="95" y="68"/>
                  <a:pt x="94" y="67"/>
                  <a:pt x="93" y="66"/>
                </a:cubicBezTo>
                <a:cubicBezTo>
                  <a:pt x="93" y="65"/>
                  <a:pt x="92" y="64"/>
                  <a:pt x="90" y="64"/>
                </a:cubicBezTo>
                <a:cubicBezTo>
                  <a:pt x="90" y="76"/>
                  <a:pt x="90" y="76"/>
                  <a:pt x="90" y="76"/>
                </a:cubicBezTo>
                <a:cubicBezTo>
                  <a:pt x="91" y="76"/>
                  <a:pt x="92" y="77"/>
                  <a:pt x="94" y="77"/>
                </a:cubicBezTo>
                <a:cubicBezTo>
                  <a:pt x="95" y="78"/>
                  <a:pt x="97" y="79"/>
                  <a:pt x="98" y="80"/>
                </a:cubicBezTo>
                <a:cubicBezTo>
                  <a:pt x="99" y="81"/>
                  <a:pt x="100" y="82"/>
                  <a:pt x="101" y="83"/>
                </a:cubicBezTo>
                <a:cubicBezTo>
                  <a:pt x="102" y="84"/>
                  <a:pt x="102" y="86"/>
                  <a:pt x="102" y="88"/>
                </a:cubicBezTo>
                <a:cubicBezTo>
                  <a:pt x="102" y="90"/>
                  <a:pt x="102" y="92"/>
                  <a:pt x="101" y="93"/>
                </a:cubicBezTo>
                <a:moveTo>
                  <a:pt x="94" y="85"/>
                </a:moveTo>
                <a:cubicBezTo>
                  <a:pt x="93" y="84"/>
                  <a:pt x="92" y="84"/>
                  <a:pt x="92" y="83"/>
                </a:cubicBezTo>
                <a:cubicBezTo>
                  <a:pt x="91" y="83"/>
                  <a:pt x="90" y="83"/>
                  <a:pt x="90" y="83"/>
                </a:cubicBezTo>
                <a:cubicBezTo>
                  <a:pt x="90" y="95"/>
                  <a:pt x="90" y="95"/>
                  <a:pt x="90" y="95"/>
                </a:cubicBezTo>
                <a:cubicBezTo>
                  <a:pt x="92" y="95"/>
                  <a:pt x="93" y="95"/>
                  <a:pt x="94" y="94"/>
                </a:cubicBezTo>
                <a:cubicBezTo>
                  <a:pt x="95" y="93"/>
                  <a:pt x="96" y="91"/>
                  <a:pt x="96" y="89"/>
                </a:cubicBezTo>
                <a:cubicBezTo>
                  <a:pt x="96" y="88"/>
                  <a:pt x="96" y="87"/>
                  <a:pt x="95" y="86"/>
                </a:cubicBezTo>
                <a:cubicBezTo>
                  <a:pt x="95" y="86"/>
                  <a:pt x="94" y="85"/>
                  <a:pt x="94" y="85"/>
                </a:cubicBezTo>
                <a:moveTo>
                  <a:pt x="81" y="70"/>
                </a:moveTo>
                <a:cubicBezTo>
                  <a:pt x="81" y="71"/>
                  <a:pt x="81" y="71"/>
                  <a:pt x="81" y="72"/>
                </a:cubicBezTo>
                <a:cubicBezTo>
                  <a:pt x="82" y="73"/>
                  <a:pt x="82" y="73"/>
                  <a:pt x="83" y="74"/>
                </a:cubicBezTo>
                <a:cubicBezTo>
                  <a:pt x="83" y="74"/>
                  <a:pt x="84" y="74"/>
                  <a:pt x="85" y="75"/>
                </a:cubicBezTo>
                <a:cubicBezTo>
                  <a:pt x="85" y="75"/>
                  <a:pt x="86" y="75"/>
                  <a:pt x="86" y="75"/>
                </a:cubicBezTo>
                <a:cubicBezTo>
                  <a:pt x="86" y="64"/>
                  <a:pt x="86" y="64"/>
                  <a:pt x="86" y="64"/>
                </a:cubicBezTo>
                <a:cubicBezTo>
                  <a:pt x="84" y="64"/>
                  <a:pt x="83" y="65"/>
                  <a:pt x="82" y="66"/>
                </a:cubicBezTo>
                <a:cubicBezTo>
                  <a:pt x="81" y="67"/>
                  <a:pt x="81" y="68"/>
                  <a:pt x="81" y="7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Igual 15"/>
          <p:cNvSpPr/>
          <p:nvPr/>
        </p:nvSpPr>
        <p:spPr>
          <a:xfrm>
            <a:off x="2411760" y="1779662"/>
            <a:ext cx="216024" cy="144016"/>
          </a:xfrm>
          <a:prstGeom prst="mathEqual">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17" name="Rectángulo 16"/>
          <p:cNvSpPr/>
          <p:nvPr/>
        </p:nvSpPr>
        <p:spPr>
          <a:xfrm>
            <a:off x="2843808" y="2499742"/>
            <a:ext cx="5904656" cy="1200329"/>
          </a:xfrm>
          <a:prstGeom prst="rect">
            <a:avLst/>
          </a:prstGeom>
        </p:spPr>
        <p:txBody>
          <a:bodyPr wrap="square">
            <a:spAutoFit/>
          </a:bodyPr>
          <a:lstStyle/>
          <a:p>
            <a:pPr lvl="0" algn="ctr"/>
            <a:r>
              <a:rPr lang="es-ES" dirty="0"/>
              <a:t>Valor acumulado de los procesos de responsabilidad fiscal con fallo SIN responsabilidad fiscal ejecutoriado  </a:t>
            </a:r>
          </a:p>
          <a:p>
            <a:pPr lvl="0" algn="ctr"/>
            <a:r>
              <a:rPr lang="es-ES" dirty="0"/>
              <a:t>Valor  total de los procesos de responsabilidad fiscal tramitados durante la vigencia</a:t>
            </a:r>
            <a:endParaRPr lang="es-CO" dirty="0"/>
          </a:p>
        </p:txBody>
      </p:sp>
      <p:sp>
        <p:nvSpPr>
          <p:cNvPr id="18" name="Igual 17"/>
          <p:cNvSpPr/>
          <p:nvPr/>
        </p:nvSpPr>
        <p:spPr>
          <a:xfrm>
            <a:off x="2483768" y="3003798"/>
            <a:ext cx="216024" cy="144016"/>
          </a:xfrm>
          <a:prstGeom prst="mathEqual">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tx1"/>
              </a:solidFill>
            </a:endParaRPr>
          </a:p>
        </p:txBody>
      </p:sp>
      <p:cxnSp>
        <p:nvCxnSpPr>
          <p:cNvPr id="19" name="Conector recto 18"/>
          <p:cNvCxnSpPr/>
          <p:nvPr/>
        </p:nvCxnSpPr>
        <p:spPr>
          <a:xfrm>
            <a:off x="2843808" y="3075806"/>
            <a:ext cx="568863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0" name="Rectángulo 19"/>
          <p:cNvSpPr/>
          <p:nvPr/>
        </p:nvSpPr>
        <p:spPr>
          <a:xfrm>
            <a:off x="2843808" y="3795886"/>
            <a:ext cx="5904656" cy="1200329"/>
          </a:xfrm>
          <a:prstGeom prst="rect">
            <a:avLst/>
          </a:prstGeom>
        </p:spPr>
        <p:txBody>
          <a:bodyPr wrap="square">
            <a:spAutoFit/>
          </a:bodyPr>
          <a:lstStyle/>
          <a:p>
            <a:pPr lvl="0" algn="ctr"/>
            <a:r>
              <a:rPr lang="es-ES" dirty="0"/>
              <a:t>Valor acumulado de los procesos de responsabilidad fiscal con fallo CON responsabilidad fiscal ejecutoriado  </a:t>
            </a:r>
          </a:p>
          <a:p>
            <a:pPr lvl="0" algn="ctr"/>
            <a:r>
              <a:rPr lang="es-ES" dirty="0"/>
              <a:t>Valor  total de los procesos de responsabilidad fiscal tramitados durante la vigencia</a:t>
            </a:r>
            <a:endParaRPr lang="es-CO" dirty="0"/>
          </a:p>
        </p:txBody>
      </p:sp>
      <p:sp>
        <p:nvSpPr>
          <p:cNvPr id="21" name="Igual 20"/>
          <p:cNvSpPr/>
          <p:nvPr/>
        </p:nvSpPr>
        <p:spPr>
          <a:xfrm>
            <a:off x="2555776" y="4371950"/>
            <a:ext cx="216024" cy="144016"/>
          </a:xfrm>
          <a:prstGeom prst="mathEqual">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cxnSp>
        <p:nvCxnSpPr>
          <p:cNvPr id="22" name="Conector recto 21"/>
          <p:cNvCxnSpPr/>
          <p:nvPr/>
        </p:nvCxnSpPr>
        <p:spPr>
          <a:xfrm>
            <a:off x="2843808" y="4443958"/>
            <a:ext cx="568863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3" name="Rectángulo 22"/>
          <p:cNvSpPr/>
          <p:nvPr/>
        </p:nvSpPr>
        <p:spPr>
          <a:xfrm>
            <a:off x="2843808" y="1275606"/>
            <a:ext cx="5904656" cy="1200329"/>
          </a:xfrm>
          <a:prstGeom prst="rect">
            <a:avLst/>
          </a:prstGeom>
        </p:spPr>
        <p:txBody>
          <a:bodyPr wrap="square">
            <a:spAutoFit/>
          </a:bodyPr>
          <a:lstStyle/>
          <a:p>
            <a:pPr lvl="0" algn="ctr"/>
            <a:r>
              <a:rPr lang="es-ES" dirty="0"/>
              <a:t>Número acumulado de procesos de responsabilidad fiscal con fallo SIN o CON  responsabilidad fiscal ejecutoriado  </a:t>
            </a:r>
          </a:p>
          <a:p>
            <a:pPr lvl="0" algn="ctr"/>
            <a:r>
              <a:rPr lang="es-ES" dirty="0"/>
              <a:t>Número total de procesos de responsabilidad fiscal tramitados durante la vigencia  </a:t>
            </a:r>
          </a:p>
        </p:txBody>
      </p:sp>
      <p:cxnSp>
        <p:nvCxnSpPr>
          <p:cNvPr id="27" name="Conector recto 26"/>
          <p:cNvCxnSpPr/>
          <p:nvPr/>
        </p:nvCxnSpPr>
        <p:spPr>
          <a:xfrm>
            <a:off x="2843808" y="1923678"/>
            <a:ext cx="568863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87958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7">
            <a:extLst>
              <a:ext uri="{FF2B5EF4-FFF2-40B4-BE49-F238E27FC236}">
                <a16:creationId xmlns="" xmlns:a16="http://schemas.microsoft.com/office/drawing/2014/main" id="{2DFCAE48-A0BA-A543-B64F-593E02334D4E}"/>
              </a:ext>
            </a:extLst>
          </p:cNvPr>
          <p:cNvSpPr>
            <a:spLocks noChangeArrowheads="1"/>
          </p:cNvSpPr>
          <p:nvPr/>
        </p:nvSpPr>
        <p:spPr bwMode="auto">
          <a:xfrm>
            <a:off x="467544" y="1347614"/>
            <a:ext cx="1235250" cy="1962191"/>
          </a:xfrm>
          <a:prstGeom prst="round2SameRect">
            <a:avLst>
              <a:gd name="adj1" fmla="val 50000"/>
              <a:gd name="adj2" fmla="val 11490"/>
            </a:avLst>
          </a:prstGeom>
          <a:solidFill>
            <a:schemeClr val="accent4">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9" name="Freeform 8">
            <a:extLst>
              <a:ext uri="{FF2B5EF4-FFF2-40B4-BE49-F238E27FC236}">
                <a16:creationId xmlns="" xmlns:a16="http://schemas.microsoft.com/office/drawing/2014/main" id="{C3014C8C-413D-B74E-B1E0-539D5D33CF4B}"/>
              </a:ext>
            </a:extLst>
          </p:cNvPr>
          <p:cNvSpPr>
            <a:spLocks noChangeArrowheads="1"/>
          </p:cNvSpPr>
          <p:nvPr/>
        </p:nvSpPr>
        <p:spPr bwMode="auto">
          <a:xfrm>
            <a:off x="583274" y="2554207"/>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4">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0" name="Freeform 9">
            <a:extLst>
              <a:ext uri="{FF2B5EF4-FFF2-40B4-BE49-F238E27FC236}">
                <a16:creationId xmlns="" xmlns:a16="http://schemas.microsoft.com/office/drawing/2014/main" id="{6B8D09D5-33FD-7447-92EB-968BE8ECDD5E}"/>
              </a:ext>
            </a:extLst>
          </p:cNvPr>
          <p:cNvSpPr>
            <a:spLocks noChangeArrowheads="1"/>
          </p:cNvSpPr>
          <p:nvPr/>
        </p:nvSpPr>
        <p:spPr bwMode="auto">
          <a:xfrm>
            <a:off x="708453" y="2554207"/>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4"/>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6" name="Oval 35">
            <a:extLst>
              <a:ext uri="{FF2B5EF4-FFF2-40B4-BE49-F238E27FC236}">
                <a16:creationId xmlns="" xmlns:a16="http://schemas.microsoft.com/office/drawing/2014/main" id="{B62804FA-F10B-F342-A9AB-F4D986022617}"/>
              </a:ext>
            </a:extLst>
          </p:cNvPr>
          <p:cNvSpPr/>
          <p:nvPr/>
        </p:nvSpPr>
        <p:spPr>
          <a:xfrm>
            <a:off x="606266" y="1498136"/>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47" name="1 Título"/>
          <p:cNvSpPr txBox="1">
            <a:spLocks/>
          </p:cNvSpPr>
          <p:nvPr/>
        </p:nvSpPr>
        <p:spPr>
          <a:xfrm>
            <a:off x="395536" y="267494"/>
            <a:ext cx="6275040"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administrativo sancionatorio</a:t>
            </a:r>
            <a:endParaRPr lang="es-CO" sz="2400" b="1" dirty="0">
              <a:solidFill>
                <a:srgbClr val="1F497D"/>
              </a:solidFill>
              <a:latin typeface="+mn-lt"/>
              <a:ea typeface="+mn-ea"/>
              <a:cs typeface="+mn-cs"/>
            </a:endParaRPr>
          </a:p>
        </p:txBody>
      </p:sp>
      <p:sp>
        <p:nvSpPr>
          <p:cNvPr id="50" name="Rectángulo 49"/>
          <p:cNvSpPr/>
          <p:nvPr/>
        </p:nvSpPr>
        <p:spPr>
          <a:xfrm>
            <a:off x="2555776" y="1635646"/>
            <a:ext cx="5544616" cy="369332"/>
          </a:xfrm>
          <a:prstGeom prst="rect">
            <a:avLst/>
          </a:prstGeom>
        </p:spPr>
        <p:txBody>
          <a:bodyPr wrap="square">
            <a:spAutoFit/>
          </a:bodyPr>
          <a:lstStyle/>
          <a:p>
            <a:pPr lvl="0" algn="ctr">
              <a:defRPr/>
            </a:pPr>
            <a:r>
              <a:rPr lang="es-ES" b="1" dirty="0"/>
              <a:t>EFICACIA DE LA SOLICITUD </a:t>
            </a:r>
            <a:r>
              <a:rPr lang="es-ES" b="1" dirty="0" smtClean="0"/>
              <a:t>DE </a:t>
            </a:r>
            <a:r>
              <a:rPr lang="es-ES" b="1" dirty="0"/>
              <a:t>PASF</a:t>
            </a:r>
          </a:p>
        </p:txBody>
      </p:sp>
      <p:sp>
        <p:nvSpPr>
          <p:cNvPr id="53" name="Rectángulo 52"/>
          <p:cNvSpPr/>
          <p:nvPr/>
        </p:nvSpPr>
        <p:spPr>
          <a:xfrm>
            <a:off x="2915816" y="2139702"/>
            <a:ext cx="5328592" cy="1600438"/>
          </a:xfrm>
          <a:prstGeom prst="rect">
            <a:avLst/>
          </a:prstGeom>
        </p:spPr>
        <p:txBody>
          <a:bodyPr wrap="square">
            <a:spAutoFit/>
          </a:bodyPr>
          <a:lstStyle/>
          <a:p>
            <a:pPr lvl="0" algn="ctr"/>
            <a:r>
              <a:rPr lang="es-ES" dirty="0"/>
              <a:t>Número acumulado de solicitudes de PASF recibidas que dieron origen a averiguación preliminar o proceso administrativo sancionatorio fiscal  </a:t>
            </a:r>
          </a:p>
          <a:p>
            <a:pPr lvl="0" algn="ctr"/>
            <a:endParaRPr lang="es-ES" sz="800" dirty="0" smtClean="0"/>
          </a:p>
          <a:p>
            <a:pPr lvl="0" algn="ctr"/>
            <a:r>
              <a:rPr lang="es-ES" dirty="0"/>
              <a:t>Número total de solicitudes de PASF recibidas en la vigencia</a:t>
            </a:r>
            <a:endParaRPr lang="es-CO" dirty="0"/>
          </a:p>
        </p:txBody>
      </p:sp>
      <p:cxnSp>
        <p:nvCxnSpPr>
          <p:cNvPr id="54" name="Conector recto 53"/>
          <p:cNvCxnSpPr/>
          <p:nvPr/>
        </p:nvCxnSpPr>
        <p:spPr>
          <a:xfrm>
            <a:off x="2987824" y="3075806"/>
            <a:ext cx="504056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55" name="Igual 54"/>
          <p:cNvSpPr/>
          <p:nvPr/>
        </p:nvSpPr>
        <p:spPr>
          <a:xfrm>
            <a:off x="2699792" y="3003798"/>
            <a:ext cx="216024" cy="144016"/>
          </a:xfrm>
          <a:prstGeom prst="mathEqual">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16" name="Freeform 127"/>
          <p:cNvSpPr>
            <a:spLocks noEditPoints="1"/>
          </p:cNvSpPr>
          <p:nvPr/>
        </p:nvSpPr>
        <p:spPr bwMode="auto">
          <a:xfrm>
            <a:off x="755576" y="1707654"/>
            <a:ext cx="576064" cy="432048"/>
          </a:xfrm>
          <a:custGeom>
            <a:avLst/>
            <a:gdLst>
              <a:gd name="T0" fmla="*/ 166 w 260"/>
              <a:gd name="T1" fmla="*/ 144 h 244"/>
              <a:gd name="T2" fmla="*/ 96 w 260"/>
              <a:gd name="T3" fmla="*/ 74 h 244"/>
              <a:gd name="T4" fmla="*/ 144 w 260"/>
              <a:gd name="T5" fmla="*/ 26 h 244"/>
              <a:gd name="T6" fmla="*/ 123 w 260"/>
              <a:gd name="T7" fmla="*/ 5 h 244"/>
              <a:gd name="T8" fmla="*/ 120 w 260"/>
              <a:gd name="T9" fmla="*/ 7 h 244"/>
              <a:gd name="T10" fmla="*/ 97 w 260"/>
              <a:gd name="T11" fmla="*/ 14 h 244"/>
              <a:gd name="T12" fmla="*/ 73 w 260"/>
              <a:gd name="T13" fmla="*/ 3 h 244"/>
              <a:gd name="T14" fmla="*/ 70 w 260"/>
              <a:gd name="T15" fmla="*/ 0 h 244"/>
              <a:gd name="T16" fmla="*/ 0 w 260"/>
              <a:gd name="T17" fmla="*/ 70 h 244"/>
              <a:gd name="T18" fmla="*/ 50 w 260"/>
              <a:gd name="T19" fmla="*/ 120 h 244"/>
              <a:gd name="T20" fmla="*/ 90 w 260"/>
              <a:gd name="T21" fmla="*/ 80 h 244"/>
              <a:gd name="T22" fmla="*/ 160 w 260"/>
              <a:gd name="T23" fmla="*/ 150 h 244"/>
              <a:gd name="T24" fmla="*/ 148 w 260"/>
              <a:gd name="T25" fmla="*/ 162 h 244"/>
              <a:gd name="T26" fmla="*/ 230 w 260"/>
              <a:gd name="T27" fmla="*/ 244 h 244"/>
              <a:gd name="T28" fmla="*/ 260 w 260"/>
              <a:gd name="T29" fmla="*/ 214 h 244"/>
              <a:gd name="T30" fmla="*/ 178 w 260"/>
              <a:gd name="T31" fmla="*/ 132 h 244"/>
              <a:gd name="T32" fmla="*/ 166 w 260"/>
              <a:gd name="T33" fmla="*/ 144 h 244"/>
              <a:gd name="T34" fmla="*/ 12 w 260"/>
              <a:gd name="T35" fmla="*/ 70 h 244"/>
              <a:gd name="T36" fmla="*/ 70 w 260"/>
              <a:gd name="T37" fmla="*/ 12 h 244"/>
              <a:gd name="T38" fmla="*/ 97 w 260"/>
              <a:gd name="T39" fmla="*/ 22 h 244"/>
              <a:gd name="T40" fmla="*/ 121 w 260"/>
              <a:gd name="T41" fmla="*/ 15 h 244"/>
              <a:gd name="T42" fmla="*/ 132 w 260"/>
              <a:gd name="T43" fmla="*/ 26 h 244"/>
              <a:gd name="T44" fmla="*/ 50 w 260"/>
              <a:gd name="T45" fmla="*/ 108 h 244"/>
              <a:gd name="T46" fmla="*/ 12 w 260"/>
              <a:gd name="T47" fmla="*/ 70 h 244"/>
              <a:gd name="T48" fmla="*/ 230 w 260"/>
              <a:gd name="T49" fmla="*/ 232 h 244"/>
              <a:gd name="T50" fmla="*/ 160 w 260"/>
              <a:gd name="T51" fmla="*/ 162 h 244"/>
              <a:gd name="T52" fmla="*/ 178 w 260"/>
              <a:gd name="T53" fmla="*/ 144 h 244"/>
              <a:gd name="T54" fmla="*/ 248 w 260"/>
              <a:gd name="T55" fmla="*/ 214 h 244"/>
              <a:gd name="T56" fmla="*/ 230 w 260"/>
              <a:gd name="T57" fmla="*/ 23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44">
                <a:moveTo>
                  <a:pt x="166" y="144"/>
                </a:moveTo>
                <a:cubicBezTo>
                  <a:pt x="96" y="74"/>
                  <a:pt x="96" y="74"/>
                  <a:pt x="96" y="74"/>
                </a:cubicBezTo>
                <a:cubicBezTo>
                  <a:pt x="144" y="26"/>
                  <a:pt x="144" y="26"/>
                  <a:pt x="144" y="26"/>
                </a:cubicBezTo>
                <a:cubicBezTo>
                  <a:pt x="123" y="5"/>
                  <a:pt x="123" y="5"/>
                  <a:pt x="123" y="5"/>
                </a:cubicBezTo>
                <a:cubicBezTo>
                  <a:pt x="120" y="7"/>
                  <a:pt x="120" y="7"/>
                  <a:pt x="120" y="7"/>
                </a:cubicBezTo>
                <a:cubicBezTo>
                  <a:pt x="120" y="7"/>
                  <a:pt x="110" y="14"/>
                  <a:pt x="97" y="14"/>
                </a:cubicBezTo>
                <a:cubicBezTo>
                  <a:pt x="88" y="14"/>
                  <a:pt x="80" y="10"/>
                  <a:pt x="73" y="3"/>
                </a:cubicBezTo>
                <a:cubicBezTo>
                  <a:pt x="70" y="0"/>
                  <a:pt x="70" y="0"/>
                  <a:pt x="70" y="0"/>
                </a:cubicBezTo>
                <a:cubicBezTo>
                  <a:pt x="0" y="70"/>
                  <a:pt x="0" y="70"/>
                  <a:pt x="0" y="70"/>
                </a:cubicBezTo>
                <a:cubicBezTo>
                  <a:pt x="50" y="120"/>
                  <a:pt x="50" y="120"/>
                  <a:pt x="50" y="120"/>
                </a:cubicBezTo>
                <a:cubicBezTo>
                  <a:pt x="90" y="80"/>
                  <a:pt x="90" y="80"/>
                  <a:pt x="90" y="80"/>
                </a:cubicBezTo>
                <a:cubicBezTo>
                  <a:pt x="160" y="150"/>
                  <a:pt x="160" y="150"/>
                  <a:pt x="160" y="150"/>
                </a:cubicBezTo>
                <a:cubicBezTo>
                  <a:pt x="148" y="162"/>
                  <a:pt x="148" y="162"/>
                  <a:pt x="148" y="162"/>
                </a:cubicBezTo>
                <a:cubicBezTo>
                  <a:pt x="230" y="244"/>
                  <a:pt x="230" y="244"/>
                  <a:pt x="230" y="244"/>
                </a:cubicBezTo>
                <a:cubicBezTo>
                  <a:pt x="260" y="214"/>
                  <a:pt x="260" y="214"/>
                  <a:pt x="260" y="214"/>
                </a:cubicBezTo>
                <a:cubicBezTo>
                  <a:pt x="178" y="132"/>
                  <a:pt x="178" y="132"/>
                  <a:pt x="178" y="132"/>
                </a:cubicBezTo>
                <a:lnTo>
                  <a:pt x="166" y="144"/>
                </a:lnTo>
                <a:close/>
                <a:moveTo>
                  <a:pt x="12" y="70"/>
                </a:moveTo>
                <a:cubicBezTo>
                  <a:pt x="70" y="12"/>
                  <a:pt x="70" y="12"/>
                  <a:pt x="70" y="12"/>
                </a:cubicBezTo>
                <a:cubicBezTo>
                  <a:pt x="78" y="18"/>
                  <a:pt x="87" y="22"/>
                  <a:pt x="97" y="22"/>
                </a:cubicBezTo>
                <a:cubicBezTo>
                  <a:pt x="108" y="22"/>
                  <a:pt x="117" y="18"/>
                  <a:pt x="121" y="15"/>
                </a:cubicBezTo>
                <a:cubicBezTo>
                  <a:pt x="132" y="26"/>
                  <a:pt x="132" y="26"/>
                  <a:pt x="132" y="26"/>
                </a:cubicBezTo>
                <a:cubicBezTo>
                  <a:pt x="50" y="108"/>
                  <a:pt x="50" y="108"/>
                  <a:pt x="50" y="108"/>
                </a:cubicBezTo>
                <a:lnTo>
                  <a:pt x="12" y="70"/>
                </a:lnTo>
                <a:close/>
                <a:moveTo>
                  <a:pt x="230" y="232"/>
                </a:moveTo>
                <a:cubicBezTo>
                  <a:pt x="160" y="162"/>
                  <a:pt x="160" y="162"/>
                  <a:pt x="160" y="162"/>
                </a:cubicBezTo>
                <a:cubicBezTo>
                  <a:pt x="178" y="144"/>
                  <a:pt x="178" y="144"/>
                  <a:pt x="178" y="144"/>
                </a:cubicBezTo>
                <a:cubicBezTo>
                  <a:pt x="248" y="214"/>
                  <a:pt x="248" y="214"/>
                  <a:pt x="248" y="214"/>
                </a:cubicBezTo>
                <a:lnTo>
                  <a:pt x="230" y="2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a:p>
        </p:txBody>
      </p:sp>
      <p:sp>
        <p:nvSpPr>
          <p:cNvPr id="17" name="TextBox 50">
            <a:extLst>
              <a:ext uri="{FF2B5EF4-FFF2-40B4-BE49-F238E27FC236}">
                <a16:creationId xmlns="" xmlns:a16="http://schemas.microsoft.com/office/drawing/2014/main" id="{662905B5-389C-D046-A046-4628C70EAD8A}"/>
              </a:ext>
            </a:extLst>
          </p:cNvPr>
          <p:cNvSpPr txBox="1"/>
          <p:nvPr/>
        </p:nvSpPr>
        <p:spPr>
          <a:xfrm>
            <a:off x="899592" y="2931790"/>
            <a:ext cx="1069661" cy="542456"/>
          </a:xfrm>
          <a:prstGeom prst="rect">
            <a:avLst/>
          </a:prstGeom>
          <a:noFill/>
        </p:spPr>
        <p:txBody>
          <a:bodyPr wrap="none" lIns="34290" tIns="17145" rIns="34290" bIns="17145" rtlCol="0" anchor="b" anchorCtr="0">
            <a:spAutoFit/>
          </a:bodyPr>
          <a:lstStyle/>
          <a:p>
            <a:pPr algn="ctr"/>
            <a:r>
              <a:rPr lang="es-ES" sz="1100" b="1" dirty="0" smtClean="0">
                <a:solidFill>
                  <a:schemeClr val="bg1"/>
                </a:solidFill>
                <a:latin typeface="Poppins SemiBold" pitchFamily="2" charset="77"/>
                <a:ea typeface="League Spartan" charset="0"/>
                <a:cs typeface="Poppins SemiBold" pitchFamily="2" charset="77"/>
              </a:rPr>
              <a:t>Proceso</a:t>
            </a:r>
          </a:p>
          <a:p>
            <a:pPr algn="ctr"/>
            <a:r>
              <a:rPr lang="es-ES" sz="1100" b="1" dirty="0" smtClean="0">
                <a:solidFill>
                  <a:schemeClr val="bg1"/>
                </a:solidFill>
                <a:latin typeface="Poppins SemiBold" pitchFamily="2" charset="77"/>
                <a:ea typeface="League Spartan" charset="0"/>
                <a:cs typeface="Poppins SemiBold" pitchFamily="2" charset="77"/>
              </a:rPr>
              <a:t>Administrativo </a:t>
            </a:r>
          </a:p>
          <a:p>
            <a:pPr algn="ctr"/>
            <a:r>
              <a:rPr lang="es-ES" sz="1100" b="1" dirty="0" smtClean="0">
                <a:solidFill>
                  <a:schemeClr val="bg1"/>
                </a:solidFill>
                <a:latin typeface="Poppins SemiBold" pitchFamily="2" charset="77"/>
                <a:ea typeface="League Spartan" charset="0"/>
                <a:cs typeface="Poppins SemiBold" pitchFamily="2" charset="77"/>
              </a:rPr>
              <a:t>Sancionatorio</a:t>
            </a:r>
          </a:p>
        </p:txBody>
      </p:sp>
    </p:spTree>
    <p:extLst>
      <p:ext uri="{BB962C8B-B14F-4D97-AF65-F5344CB8AC3E}">
        <p14:creationId xmlns:p14="http://schemas.microsoft.com/office/powerpoint/2010/main" val="40663249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
            <a:extLst>
              <a:ext uri="{FF2B5EF4-FFF2-40B4-BE49-F238E27FC236}">
                <a16:creationId xmlns="" xmlns:a16="http://schemas.microsoft.com/office/drawing/2014/main" id="{A9322CD9-6CCD-4219-A1B9-786496CF989C}"/>
              </a:ext>
            </a:extLst>
          </p:cNvPr>
          <p:cNvSpPr>
            <a:spLocks noChangeArrowheads="1"/>
          </p:cNvSpPr>
          <p:nvPr/>
        </p:nvSpPr>
        <p:spPr bwMode="auto">
          <a:xfrm rot="19325052">
            <a:off x="2667275" y="1450368"/>
            <a:ext cx="3045187" cy="2057297"/>
          </a:xfrm>
          <a:custGeom>
            <a:avLst/>
            <a:gdLst>
              <a:gd name="T0" fmla="*/ 977294171 w 14539"/>
              <a:gd name="T1" fmla="*/ 0 h 9826"/>
              <a:gd name="T2" fmla="*/ 0 w 14539"/>
              <a:gd name="T3" fmla="*/ 977086937 h 9826"/>
              <a:gd name="T4" fmla="*/ 45747985 w 14539"/>
              <a:gd name="T5" fmla="*/ 1273024832 h 9826"/>
              <a:gd name="T6" fmla="*/ 205411799 w 14539"/>
              <a:gd name="T7" fmla="*/ 1135939763 h 9826"/>
              <a:gd name="T8" fmla="*/ 490137290 w 14539"/>
              <a:gd name="T9" fmla="*/ 1013496356 h 9826"/>
              <a:gd name="T10" fmla="*/ 489748494 w 14539"/>
              <a:gd name="T11" fmla="*/ 1008054147 h 9826"/>
              <a:gd name="T12" fmla="*/ 488712065 w 14539"/>
              <a:gd name="T13" fmla="*/ 977086937 h 9826"/>
              <a:gd name="T14" fmla="*/ 977294171 w 14539"/>
              <a:gd name="T15" fmla="*/ 488608441 h 9826"/>
              <a:gd name="T16" fmla="*/ 1457193523 w 14539"/>
              <a:gd name="T17" fmla="*/ 886647061 h 9826"/>
              <a:gd name="T18" fmla="*/ 1706927722 w 14539"/>
              <a:gd name="T19" fmla="*/ 777937862 h 9826"/>
              <a:gd name="T20" fmla="*/ 1884087361 w 14539"/>
              <a:gd name="T21" fmla="*/ 612606867 h 9826"/>
              <a:gd name="T22" fmla="*/ 977294171 w 14539"/>
              <a:gd name="T23" fmla="*/ 0 h 98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39" h="9826">
                <a:moveTo>
                  <a:pt x="7541" y="0"/>
                </a:moveTo>
                <a:cubicBezTo>
                  <a:pt x="3377" y="0"/>
                  <a:pt x="0" y="3376"/>
                  <a:pt x="0" y="7541"/>
                </a:cubicBezTo>
                <a:cubicBezTo>
                  <a:pt x="0" y="8338"/>
                  <a:pt x="124" y="9105"/>
                  <a:pt x="353" y="9825"/>
                </a:cubicBezTo>
                <a:cubicBezTo>
                  <a:pt x="579" y="9549"/>
                  <a:pt x="968" y="9158"/>
                  <a:pt x="1585" y="8767"/>
                </a:cubicBezTo>
                <a:cubicBezTo>
                  <a:pt x="2090" y="8448"/>
                  <a:pt x="2806" y="8096"/>
                  <a:pt x="3782" y="7822"/>
                </a:cubicBezTo>
                <a:lnTo>
                  <a:pt x="3779" y="7780"/>
                </a:lnTo>
                <a:cubicBezTo>
                  <a:pt x="3774" y="7690"/>
                  <a:pt x="3771" y="7613"/>
                  <a:pt x="3771" y="7541"/>
                </a:cubicBezTo>
                <a:cubicBezTo>
                  <a:pt x="3771" y="5462"/>
                  <a:pt x="5462" y="3771"/>
                  <a:pt x="7541" y="3771"/>
                </a:cubicBezTo>
                <a:cubicBezTo>
                  <a:pt x="9357" y="3771"/>
                  <a:pt x="10911" y="5061"/>
                  <a:pt x="11244" y="6843"/>
                </a:cubicBezTo>
                <a:cubicBezTo>
                  <a:pt x="12091" y="6593"/>
                  <a:pt x="12720" y="6285"/>
                  <a:pt x="13171" y="6004"/>
                </a:cubicBezTo>
                <a:cubicBezTo>
                  <a:pt x="14093" y="5427"/>
                  <a:pt x="14466" y="4850"/>
                  <a:pt x="14538" y="4728"/>
                </a:cubicBezTo>
                <a:cubicBezTo>
                  <a:pt x="13423" y="1957"/>
                  <a:pt x="10710" y="0"/>
                  <a:pt x="7541" y="0"/>
                </a:cubicBezTo>
              </a:path>
            </a:pathLst>
          </a:custGeom>
          <a:solidFill>
            <a:schemeClr val="accent3"/>
          </a:solidFill>
          <a:ln>
            <a:noFill/>
          </a:ln>
          <a:effectLst/>
        </p:spPr>
        <p:txBody>
          <a:bodyPr wrap="none" lIns="34290" tIns="17145" rIns="34290" bIns="17145" anchor="ctr"/>
          <a:lstStyle/>
          <a:p>
            <a:endParaRPr lang="en-US"/>
          </a:p>
        </p:txBody>
      </p:sp>
      <p:sp>
        <p:nvSpPr>
          <p:cNvPr id="5" name="Freeform 2">
            <a:extLst>
              <a:ext uri="{FF2B5EF4-FFF2-40B4-BE49-F238E27FC236}">
                <a16:creationId xmlns="" xmlns:a16="http://schemas.microsoft.com/office/drawing/2014/main" id="{C6CB88D5-0539-4B0F-9079-636554A08136}"/>
              </a:ext>
            </a:extLst>
          </p:cNvPr>
          <p:cNvSpPr>
            <a:spLocks noChangeArrowheads="1"/>
          </p:cNvSpPr>
          <p:nvPr/>
        </p:nvSpPr>
        <p:spPr bwMode="auto">
          <a:xfrm rot="19325052">
            <a:off x="3426920" y="2241600"/>
            <a:ext cx="3049805" cy="2065608"/>
          </a:xfrm>
          <a:custGeom>
            <a:avLst/>
            <a:gdLst>
              <a:gd name="T0" fmla="*/ 1839764095 w 14559"/>
              <a:gd name="T1" fmla="*/ 0 h 9866"/>
              <a:gd name="T2" fmla="*/ 1673054750 w 14559"/>
              <a:gd name="T3" fmla="*/ 145886556 h 9866"/>
              <a:gd name="T4" fmla="*/ 1397064284 w 14559"/>
              <a:gd name="T5" fmla="*/ 265731300 h 9866"/>
              <a:gd name="T6" fmla="*/ 1397453135 w 14559"/>
              <a:gd name="T7" fmla="*/ 271561723 h 9866"/>
              <a:gd name="T8" fmla="*/ 1398360814 w 14559"/>
              <a:gd name="T9" fmla="*/ 301361023 h 9866"/>
              <a:gd name="T10" fmla="*/ 909770486 w 14559"/>
              <a:gd name="T11" fmla="*/ 789809225 h 9866"/>
              <a:gd name="T12" fmla="*/ 429736317 w 14559"/>
              <a:gd name="T13" fmla="*/ 392702276 h 9866"/>
              <a:gd name="T14" fmla="*/ 171116681 w 14559"/>
              <a:gd name="T15" fmla="*/ 503995757 h 9866"/>
              <a:gd name="T16" fmla="*/ 0 w 14559"/>
              <a:gd name="T17" fmla="*/ 659470224 h 9866"/>
              <a:gd name="T18" fmla="*/ 0 w 14559"/>
              <a:gd name="T19" fmla="*/ 659599805 h 9866"/>
              <a:gd name="T20" fmla="*/ 909770486 w 14559"/>
              <a:gd name="T21" fmla="*/ 1278128207 h 9866"/>
              <a:gd name="T22" fmla="*/ 1887210015 w 14559"/>
              <a:gd name="T23" fmla="*/ 301361023 h 9866"/>
              <a:gd name="T24" fmla="*/ 1839764095 w 14559"/>
              <a:gd name="T25" fmla="*/ 0 h 9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59" h="9866">
                <a:moveTo>
                  <a:pt x="14192" y="0"/>
                </a:moveTo>
                <a:cubicBezTo>
                  <a:pt x="13975" y="278"/>
                  <a:pt x="13575" y="702"/>
                  <a:pt x="12906" y="1126"/>
                </a:cubicBezTo>
                <a:cubicBezTo>
                  <a:pt x="12413" y="1438"/>
                  <a:pt x="11719" y="1781"/>
                  <a:pt x="10777" y="2051"/>
                </a:cubicBezTo>
                <a:lnTo>
                  <a:pt x="10780" y="2096"/>
                </a:lnTo>
                <a:cubicBezTo>
                  <a:pt x="10785" y="2181"/>
                  <a:pt x="10787" y="2256"/>
                  <a:pt x="10787" y="2326"/>
                </a:cubicBezTo>
                <a:cubicBezTo>
                  <a:pt x="10787" y="4405"/>
                  <a:pt x="9097" y="6096"/>
                  <a:pt x="7018" y="6096"/>
                </a:cubicBezTo>
                <a:cubicBezTo>
                  <a:pt x="5205" y="6096"/>
                  <a:pt x="3651" y="4808"/>
                  <a:pt x="3315" y="3031"/>
                </a:cubicBezTo>
                <a:cubicBezTo>
                  <a:pt x="2434" y="3284"/>
                  <a:pt x="1783" y="3600"/>
                  <a:pt x="1320" y="3890"/>
                </a:cubicBezTo>
                <a:cubicBezTo>
                  <a:pt x="525" y="4387"/>
                  <a:pt x="137" y="4885"/>
                  <a:pt x="0" y="5090"/>
                </a:cubicBezTo>
                <a:lnTo>
                  <a:pt x="0" y="5091"/>
                </a:lnTo>
                <a:cubicBezTo>
                  <a:pt x="1103" y="7888"/>
                  <a:pt x="3830" y="9865"/>
                  <a:pt x="7018" y="9865"/>
                </a:cubicBezTo>
                <a:cubicBezTo>
                  <a:pt x="11181" y="9865"/>
                  <a:pt x="14558" y="6490"/>
                  <a:pt x="14558" y="2326"/>
                </a:cubicBezTo>
                <a:cubicBezTo>
                  <a:pt x="14558" y="1514"/>
                  <a:pt x="14429" y="733"/>
                  <a:pt x="14192" y="0"/>
                </a:cubicBezTo>
              </a:path>
            </a:pathLst>
          </a:custGeom>
          <a:solidFill>
            <a:schemeClr val="accent1"/>
          </a:solidFill>
          <a:ln>
            <a:noFill/>
          </a:ln>
          <a:effectLst/>
        </p:spPr>
        <p:txBody>
          <a:bodyPr wrap="none" lIns="34290" tIns="17145" rIns="34290" bIns="17145" anchor="ctr"/>
          <a:lstStyle/>
          <a:p>
            <a:endParaRPr lang="en-US"/>
          </a:p>
        </p:txBody>
      </p:sp>
      <p:sp>
        <p:nvSpPr>
          <p:cNvPr id="6" name="Freeform 3">
            <a:extLst>
              <a:ext uri="{FF2B5EF4-FFF2-40B4-BE49-F238E27FC236}">
                <a16:creationId xmlns="" xmlns:a16="http://schemas.microsoft.com/office/drawing/2014/main" id="{A0F26573-2B86-459B-8EF9-672D8406C58C}"/>
              </a:ext>
            </a:extLst>
          </p:cNvPr>
          <p:cNvSpPr>
            <a:spLocks noChangeArrowheads="1"/>
          </p:cNvSpPr>
          <p:nvPr/>
        </p:nvSpPr>
        <p:spPr bwMode="auto">
          <a:xfrm rot="19325052">
            <a:off x="3616306" y="2207291"/>
            <a:ext cx="1480569" cy="794109"/>
          </a:xfrm>
          <a:custGeom>
            <a:avLst/>
            <a:gdLst>
              <a:gd name="T0" fmla="*/ 461736789 w 7069"/>
              <a:gd name="T1" fmla="*/ 236430617 h 3791"/>
              <a:gd name="T2" fmla="*/ 683728392 w 7069"/>
              <a:gd name="T3" fmla="*/ 422928953 h 3791"/>
              <a:gd name="T4" fmla="*/ 915957365 w 7069"/>
              <a:gd name="T5" fmla="*/ 379092940 h 3791"/>
              <a:gd name="T6" fmla="*/ 461736789 w 7069"/>
              <a:gd name="T7" fmla="*/ 0 h 3791"/>
              <a:gd name="T8" fmla="*/ 0 w 7069"/>
              <a:gd name="T9" fmla="*/ 462226257 h 3791"/>
              <a:gd name="T10" fmla="*/ 907173 w 7069"/>
              <a:gd name="T11" fmla="*/ 491536817 h 3791"/>
              <a:gd name="T12" fmla="*/ 236635240 w 7069"/>
              <a:gd name="T13" fmla="*/ 449127276 h 3791"/>
              <a:gd name="T14" fmla="*/ 461736789 w 7069"/>
              <a:gd name="T15" fmla="*/ 236430617 h 37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69" h="3791">
                <a:moveTo>
                  <a:pt x="3563" y="1823"/>
                </a:moveTo>
                <a:cubicBezTo>
                  <a:pt x="4420" y="1823"/>
                  <a:pt x="5133" y="2445"/>
                  <a:pt x="5276" y="3261"/>
                </a:cubicBezTo>
                <a:cubicBezTo>
                  <a:pt x="5955" y="3182"/>
                  <a:pt x="6549" y="3064"/>
                  <a:pt x="7068" y="2923"/>
                </a:cubicBezTo>
                <a:cubicBezTo>
                  <a:pt x="6765" y="1261"/>
                  <a:pt x="5311" y="0"/>
                  <a:pt x="3563" y="0"/>
                </a:cubicBezTo>
                <a:cubicBezTo>
                  <a:pt x="1595" y="0"/>
                  <a:pt x="0" y="1596"/>
                  <a:pt x="0" y="3564"/>
                </a:cubicBezTo>
                <a:cubicBezTo>
                  <a:pt x="0" y="3640"/>
                  <a:pt x="3" y="3715"/>
                  <a:pt x="7" y="3790"/>
                </a:cubicBezTo>
                <a:cubicBezTo>
                  <a:pt x="538" y="3652"/>
                  <a:pt x="1143" y="3538"/>
                  <a:pt x="1826" y="3463"/>
                </a:cubicBezTo>
                <a:cubicBezTo>
                  <a:pt x="1878" y="2549"/>
                  <a:pt x="2636" y="1823"/>
                  <a:pt x="3563" y="1823"/>
                </a:cubicBezTo>
              </a:path>
            </a:pathLst>
          </a:custGeom>
          <a:solidFill>
            <a:srgbClr val="25D1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endParaRPr lang="en-US"/>
          </a:p>
        </p:txBody>
      </p:sp>
      <p:sp>
        <p:nvSpPr>
          <p:cNvPr id="7" name="Freeform 4">
            <a:extLst>
              <a:ext uri="{FF2B5EF4-FFF2-40B4-BE49-F238E27FC236}">
                <a16:creationId xmlns="" xmlns:a16="http://schemas.microsoft.com/office/drawing/2014/main" id="{0413351B-2411-41CB-86CE-52822B1BE0A3}"/>
              </a:ext>
            </a:extLst>
          </p:cNvPr>
          <p:cNvSpPr>
            <a:spLocks noChangeArrowheads="1"/>
          </p:cNvSpPr>
          <p:nvPr/>
        </p:nvSpPr>
        <p:spPr bwMode="auto">
          <a:xfrm rot="19325052">
            <a:off x="3616306" y="2207291"/>
            <a:ext cx="1480569" cy="794109"/>
          </a:xfrm>
          <a:custGeom>
            <a:avLst/>
            <a:gdLst>
              <a:gd name="T0" fmla="*/ 461736789 w 7069"/>
              <a:gd name="T1" fmla="*/ 236430617 h 3791"/>
              <a:gd name="T2" fmla="*/ 683728392 w 7069"/>
              <a:gd name="T3" fmla="*/ 422928953 h 3791"/>
              <a:gd name="T4" fmla="*/ 915957365 w 7069"/>
              <a:gd name="T5" fmla="*/ 379092940 h 3791"/>
              <a:gd name="T6" fmla="*/ 461736789 w 7069"/>
              <a:gd name="T7" fmla="*/ 0 h 3791"/>
              <a:gd name="T8" fmla="*/ 0 w 7069"/>
              <a:gd name="T9" fmla="*/ 462226257 h 3791"/>
              <a:gd name="T10" fmla="*/ 907173 w 7069"/>
              <a:gd name="T11" fmla="*/ 491536817 h 3791"/>
              <a:gd name="T12" fmla="*/ 236635240 w 7069"/>
              <a:gd name="T13" fmla="*/ 449127276 h 3791"/>
              <a:gd name="T14" fmla="*/ 461736789 w 7069"/>
              <a:gd name="T15" fmla="*/ 236430617 h 37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69" h="3791">
                <a:moveTo>
                  <a:pt x="3563" y="1823"/>
                </a:moveTo>
                <a:cubicBezTo>
                  <a:pt x="4420" y="1823"/>
                  <a:pt x="5133" y="2445"/>
                  <a:pt x="5276" y="3261"/>
                </a:cubicBezTo>
                <a:cubicBezTo>
                  <a:pt x="5955" y="3182"/>
                  <a:pt x="6549" y="3064"/>
                  <a:pt x="7068" y="2923"/>
                </a:cubicBezTo>
                <a:cubicBezTo>
                  <a:pt x="6765" y="1261"/>
                  <a:pt x="5311" y="0"/>
                  <a:pt x="3563" y="0"/>
                </a:cubicBezTo>
                <a:cubicBezTo>
                  <a:pt x="1595" y="0"/>
                  <a:pt x="0" y="1596"/>
                  <a:pt x="0" y="3564"/>
                </a:cubicBezTo>
                <a:cubicBezTo>
                  <a:pt x="0" y="3640"/>
                  <a:pt x="3" y="3715"/>
                  <a:pt x="7" y="3790"/>
                </a:cubicBezTo>
                <a:cubicBezTo>
                  <a:pt x="538" y="3652"/>
                  <a:pt x="1143" y="3538"/>
                  <a:pt x="1826" y="3463"/>
                </a:cubicBezTo>
                <a:cubicBezTo>
                  <a:pt x="1878" y="2549"/>
                  <a:pt x="2636" y="1823"/>
                  <a:pt x="3563" y="1823"/>
                </a:cubicBezTo>
              </a:path>
            </a:pathLst>
          </a:custGeom>
          <a:solidFill>
            <a:schemeClr val="accent1">
              <a:lumMod val="60000"/>
              <a:lumOff val="40000"/>
            </a:schemeClr>
          </a:solidFill>
          <a:ln>
            <a:noFill/>
          </a:ln>
          <a:effectLst/>
        </p:spPr>
        <p:txBody>
          <a:bodyPr wrap="none" lIns="34290" tIns="17145" rIns="34290" bIns="17145" anchor="ctr"/>
          <a:lstStyle/>
          <a:p>
            <a:endParaRPr lang="en-US"/>
          </a:p>
        </p:txBody>
      </p:sp>
      <p:sp>
        <p:nvSpPr>
          <p:cNvPr id="8" name="Freeform 5">
            <a:extLst>
              <a:ext uri="{FF2B5EF4-FFF2-40B4-BE49-F238E27FC236}">
                <a16:creationId xmlns="" xmlns:a16="http://schemas.microsoft.com/office/drawing/2014/main" id="{797F68B1-0D71-401D-AE90-2D85A5C4E222}"/>
              </a:ext>
            </a:extLst>
          </p:cNvPr>
          <p:cNvSpPr>
            <a:spLocks noChangeArrowheads="1"/>
          </p:cNvSpPr>
          <p:nvPr/>
        </p:nvSpPr>
        <p:spPr bwMode="auto">
          <a:xfrm rot="19325052">
            <a:off x="4053810" y="2754720"/>
            <a:ext cx="1480569" cy="792263"/>
          </a:xfrm>
          <a:custGeom>
            <a:avLst/>
            <a:gdLst>
              <a:gd name="T0" fmla="*/ 454218410 w 7067"/>
              <a:gd name="T1" fmla="*/ 490417229 h 3782"/>
              <a:gd name="T2" fmla="*/ 916216586 w 7067"/>
              <a:gd name="T3" fmla="*/ 28275841 h 3782"/>
              <a:gd name="T4" fmla="*/ 915308796 w 7067"/>
              <a:gd name="T5" fmla="*/ 0 h 3782"/>
              <a:gd name="T6" fmla="*/ 679317767 w 7067"/>
              <a:gd name="T7" fmla="*/ 43840664 h 3782"/>
              <a:gd name="T8" fmla="*/ 454218410 w 7067"/>
              <a:gd name="T9" fmla="*/ 253963602 h 3782"/>
              <a:gd name="T10" fmla="*/ 232490225 w 7067"/>
              <a:gd name="T11" fmla="*/ 69911327 h 3782"/>
              <a:gd name="T12" fmla="*/ 0 w 7067"/>
              <a:gd name="T13" fmla="*/ 112454742 h 3782"/>
              <a:gd name="T14" fmla="*/ 454218410 w 7067"/>
              <a:gd name="T15" fmla="*/ 490417229 h 37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67" h="3782">
                <a:moveTo>
                  <a:pt x="3503" y="3781"/>
                </a:moveTo>
                <a:cubicBezTo>
                  <a:pt x="5471" y="3781"/>
                  <a:pt x="7066" y="2186"/>
                  <a:pt x="7066" y="218"/>
                </a:cubicBezTo>
                <a:cubicBezTo>
                  <a:pt x="7066" y="145"/>
                  <a:pt x="7063" y="73"/>
                  <a:pt x="7059" y="0"/>
                </a:cubicBezTo>
                <a:cubicBezTo>
                  <a:pt x="6528" y="142"/>
                  <a:pt x="5924" y="259"/>
                  <a:pt x="5239" y="338"/>
                </a:cubicBezTo>
                <a:cubicBezTo>
                  <a:pt x="5176" y="1243"/>
                  <a:pt x="4424" y="1958"/>
                  <a:pt x="3503" y="1958"/>
                </a:cubicBezTo>
                <a:cubicBezTo>
                  <a:pt x="2652" y="1958"/>
                  <a:pt x="1944" y="1347"/>
                  <a:pt x="1793" y="539"/>
                </a:cubicBezTo>
                <a:cubicBezTo>
                  <a:pt x="1115" y="614"/>
                  <a:pt x="520" y="729"/>
                  <a:pt x="0" y="867"/>
                </a:cubicBezTo>
                <a:cubicBezTo>
                  <a:pt x="305" y="2525"/>
                  <a:pt x="1757" y="3781"/>
                  <a:pt x="3503" y="3781"/>
                </a:cubicBezTo>
              </a:path>
            </a:pathLst>
          </a:custGeom>
          <a:solidFill>
            <a:srgbClr val="25D1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endParaRPr lang="en-US"/>
          </a:p>
        </p:txBody>
      </p:sp>
      <p:sp>
        <p:nvSpPr>
          <p:cNvPr id="9" name="Freeform 6">
            <a:extLst>
              <a:ext uri="{FF2B5EF4-FFF2-40B4-BE49-F238E27FC236}">
                <a16:creationId xmlns="" xmlns:a16="http://schemas.microsoft.com/office/drawing/2014/main" id="{9C1CF983-D1F8-4685-AFB9-90D317ABE473}"/>
              </a:ext>
            </a:extLst>
          </p:cNvPr>
          <p:cNvSpPr>
            <a:spLocks noChangeArrowheads="1"/>
          </p:cNvSpPr>
          <p:nvPr/>
        </p:nvSpPr>
        <p:spPr bwMode="auto">
          <a:xfrm rot="19325052">
            <a:off x="4053810" y="2754720"/>
            <a:ext cx="1480569" cy="792263"/>
          </a:xfrm>
          <a:custGeom>
            <a:avLst/>
            <a:gdLst>
              <a:gd name="T0" fmla="*/ 454218410 w 7067"/>
              <a:gd name="T1" fmla="*/ 490417229 h 3782"/>
              <a:gd name="T2" fmla="*/ 916216586 w 7067"/>
              <a:gd name="T3" fmla="*/ 28275841 h 3782"/>
              <a:gd name="T4" fmla="*/ 915308796 w 7067"/>
              <a:gd name="T5" fmla="*/ 0 h 3782"/>
              <a:gd name="T6" fmla="*/ 679317767 w 7067"/>
              <a:gd name="T7" fmla="*/ 43840664 h 3782"/>
              <a:gd name="T8" fmla="*/ 454218410 w 7067"/>
              <a:gd name="T9" fmla="*/ 253963602 h 3782"/>
              <a:gd name="T10" fmla="*/ 232490225 w 7067"/>
              <a:gd name="T11" fmla="*/ 69911327 h 3782"/>
              <a:gd name="T12" fmla="*/ 0 w 7067"/>
              <a:gd name="T13" fmla="*/ 112454742 h 3782"/>
              <a:gd name="T14" fmla="*/ 454218410 w 7067"/>
              <a:gd name="T15" fmla="*/ 490417229 h 37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67" h="3782">
                <a:moveTo>
                  <a:pt x="3503" y="3781"/>
                </a:moveTo>
                <a:cubicBezTo>
                  <a:pt x="5471" y="3781"/>
                  <a:pt x="7066" y="2186"/>
                  <a:pt x="7066" y="218"/>
                </a:cubicBezTo>
                <a:cubicBezTo>
                  <a:pt x="7066" y="145"/>
                  <a:pt x="7063" y="73"/>
                  <a:pt x="7059" y="0"/>
                </a:cubicBezTo>
                <a:cubicBezTo>
                  <a:pt x="6528" y="142"/>
                  <a:pt x="5924" y="259"/>
                  <a:pt x="5239" y="338"/>
                </a:cubicBezTo>
                <a:cubicBezTo>
                  <a:pt x="5176" y="1243"/>
                  <a:pt x="4424" y="1958"/>
                  <a:pt x="3503" y="1958"/>
                </a:cubicBezTo>
                <a:cubicBezTo>
                  <a:pt x="2652" y="1958"/>
                  <a:pt x="1944" y="1347"/>
                  <a:pt x="1793" y="539"/>
                </a:cubicBezTo>
                <a:cubicBezTo>
                  <a:pt x="1115" y="614"/>
                  <a:pt x="520" y="729"/>
                  <a:pt x="0" y="867"/>
                </a:cubicBezTo>
                <a:cubicBezTo>
                  <a:pt x="305" y="2525"/>
                  <a:pt x="1757" y="3781"/>
                  <a:pt x="3503" y="3781"/>
                </a:cubicBezTo>
              </a:path>
            </a:pathLst>
          </a:custGeom>
          <a:solidFill>
            <a:schemeClr val="accent3">
              <a:lumMod val="60000"/>
              <a:lumOff val="40000"/>
            </a:schemeClr>
          </a:solidFill>
          <a:ln>
            <a:noFill/>
          </a:ln>
          <a:effectLst/>
        </p:spPr>
        <p:txBody>
          <a:bodyPr wrap="none" lIns="34290" tIns="17145" rIns="34290" bIns="17145" anchor="ctr"/>
          <a:lstStyle/>
          <a:p>
            <a:endParaRPr lang="en-US"/>
          </a:p>
        </p:txBody>
      </p:sp>
      <p:sp>
        <p:nvSpPr>
          <p:cNvPr id="71" name="TextBox 2">
            <a:extLst>
              <a:ext uri="{FF2B5EF4-FFF2-40B4-BE49-F238E27FC236}">
                <a16:creationId xmlns="" xmlns:a16="http://schemas.microsoft.com/office/drawing/2014/main" id="{3FEF7A96-9199-4D38-97CE-C57C3D50846D}"/>
              </a:ext>
            </a:extLst>
          </p:cNvPr>
          <p:cNvSpPr txBox="1"/>
          <p:nvPr/>
        </p:nvSpPr>
        <p:spPr>
          <a:xfrm>
            <a:off x="3493889" y="2273855"/>
            <a:ext cx="69250" cy="557845"/>
          </a:xfrm>
          <a:prstGeom prst="rect">
            <a:avLst/>
          </a:prstGeom>
          <a:noFill/>
        </p:spPr>
        <p:txBody>
          <a:bodyPr wrap="none" lIns="34290" tIns="17145" rIns="34290" bIns="17145" rtlCol="0" anchor="ctr">
            <a:spAutoFit/>
          </a:bodyPr>
          <a:lstStyle/>
          <a:p>
            <a:pPr algn="ctr"/>
            <a:endParaRPr lang="en-US" sz="3400" b="1" dirty="0">
              <a:solidFill>
                <a:schemeClr val="bg1"/>
              </a:solidFill>
              <a:latin typeface="Poppins" pitchFamily="2" charset="77"/>
              <a:cs typeface="Poppins" pitchFamily="2" charset="77"/>
            </a:endParaRPr>
          </a:p>
        </p:txBody>
      </p:sp>
      <p:sp>
        <p:nvSpPr>
          <p:cNvPr id="78" name="Shape 2591">
            <a:extLst>
              <a:ext uri="{FF2B5EF4-FFF2-40B4-BE49-F238E27FC236}">
                <a16:creationId xmlns="" xmlns:a16="http://schemas.microsoft.com/office/drawing/2014/main" id="{CC1AE8CD-1A8A-4E3D-88F4-97A9A5B5A5EE}"/>
              </a:ext>
            </a:extLst>
          </p:cNvPr>
          <p:cNvSpPr>
            <a:spLocks noChangeAspect="1"/>
          </p:cNvSpPr>
          <p:nvPr/>
        </p:nvSpPr>
        <p:spPr>
          <a:xfrm>
            <a:off x="5414491" y="2069305"/>
            <a:ext cx="209550" cy="209496"/>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b="1" dirty="0">
              <a:latin typeface="Open Sans Semibold" charset="0"/>
              <a:ea typeface="Open Sans Semibold" charset="0"/>
              <a:cs typeface="Open Sans Semibold" charset="0"/>
            </a:endParaRPr>
          </a:p>
        </p:txBody>
      </p:sp>
      <p:sp>
        <p:nvSpPr>
          <p:cNvPr id="80" name="Shape 2591">
            <a:extLst>
              <a:ext uri="{FF2B5EF4-FFF2-40B4-BE49-F238E27FC236}">
                <a16:creationId xmlns="" xmlns:a16="http://schemas.microsoft.com/office/drawing/2014/main" id="{792EF81B-A625-4ADE-9996-89A3C4069445}"/>
              </a:ext>
            </a:extLst>
          </p:cNvPr>
          <p:cNvSpPr>
            <a:spLocks noChangeAspect="1"/>
          </p:cNvSpPr>
          <p:nvPr/>
        </p:nvSpPr>
        <p:spPr>
          <a:xfrm>
            <a:off x="3505925" y="3523913"/>
            <a:ext cx="209550" cy="209496"/>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b="1" dirty="0">
              <a:latin typeface="Open Sans Semibold" charset="0"/>
              <a:ea typeface="Open Sans Semibold" charset="0"/>
              <a:cs typeface="Open Sans Semibold" charset="0"/>
            </a:endParaRPr>
          </a:p>
        </p:txBody>
      </p:sp>
      <p:sp>
        <p:nvSpPr>
          <p:cNvPr id="10" name="CuadroTexto 9"/>
          <p:cNvSpPr txBox="1"/>
          <p:nvPr/>
        </p:nvSpPr>
        <p:spPr>
          <a:xfrm>
            <a:off x="6228184" y="2571750"/>
            <a:ext cx="2655339" cy="923330"/>
          </a:xfrm>
          <a:prstGeom prst="rect">
            <a:avLst/>
          </a:prstGeom>
          <a:noFill/>
        </p:spPr>
        <p:txBody>
          <a:bodyPr wrap="square" rtlCol="0">
            <a:spAutoFit/>
          </a:bodyPr>
          <a:lstStyle/>
          <a:p>
            <a:pPr lvl="0" algn="ctr"/>
            <a:r>
              <a:rPr lang="es-ES" b="1" dirty="0" smtClean="0"/>
              <a:t>Equipo base de </a:t>
            </a:r>
            <a:r>
              <a:rPr lang="es-ES" b="1" dirty="0"/>
              <a:t>la Oficina de Estudios Especiales y Apoyo Técnico</a:t>
            </a:r>
          </a:p>
        </p:txBody>
      </p:sp>
      <p:sp>
        <p:nvSpPr>
          <p:cNvPr id="11" name="Rectángulo 10"/>
          <p:cNvSpPr/>
          <p:nvPr/>
        </p:nvSpPr>
        <p:spPr>
          <a:xfrm>
            <a:off x="21156" y="1059582"/>
            <a:ext cx="2959983" cy="923330"/>
          </a:xfrm>
          <a:prstGeom prst="rect">
            <a:avLst/>
          </a:prstGeom>
        </p:spPr>
        <p:txBody>
          <a:bodyPr wrap="square">
            <a:spAutoFit/>
          </a:bodyPr>
          <a:lstStyle/>
          <a:p>
            <a:pPr lvl="0" algn="ctr">
              <a:defRPr/>
            </a:pPr>
            <a:r>
              <a:rPr lang="es-ES" b="1" dirty="0"/>
              <a:t>Equipo de apoyo de la Auditoría Delegada para la Vigilancia de la Gestión Fiscal</a:t>
            </a:r>
            <a:endParaRPr lang="es-CO" dirty="0"/>
          </a:p>
        </p:txBody>
      </p:sp>
      <p:sp>
        <p:nvSpPr>
          <p:cNvPr id="70" name="Rectángulo 69">
            <a:extLst>
              <a:ext uri="{FF2B5EF4-FFF2-40B4-BE49-F238E27FC236}">
                <a16:creationId xmlns="" xmlns:a16="http://schemas.microsoft.com/office/drawing/2014/main" id="{1C28F100-D0EA-4F33-ADAE-5D06D4865096}"/>
              </a:ext>
            </a:extLst>
          </p:cNvPr>
          <p:cNvSpPr/>
          <p:nvPr/>
        </p:nvSpPr>
        <p:spPr>
          <a:xfrm>
            <a:off x="395536" y="267494"/>
            <a:ext cx="4923443" cy="523220"/>
          </a:xfrm>
          <a:prstGeom prst="rect">
            <a:avLst/>
          </a:prstGeom>
        </p:spPr>
        <p:txBody>
          <a:bodyPr wrap="none">
            <a:spAutoFit/>
          </a:bodyPr>
          <a:lstStyle/>
          <a:p>
            <a:r>
              <a:rPr lang="es-ES" sz="2800" b="1" dirty="0" smtClean="0">
                <a:solidFill>
                  <a:srgbClr val="1F497D"/>
                </a:solidFill>
              </a:rPr>
              <a:t>Introducción- Equipo </a:t>
            </a:r>
            <a:r>
              <a:rPr lang="es-ES" sz="2800" b="1" dirty="0">
                <a:solidFill>
                  <a:srgbClr val="1F497D"/>
                </a:solidFill>
              </a:rPr>
              <a:t>de </a:t>
            </a:r>
            <a:r>
              <a:rPr lang="es-ES" sz="2800" b="1" dirty="0" smtClean="0">
                <a:solidFill>
                  <a:srgbClr val="1F497D"/>
                </a:solidFill>
              </a:rPr>
              <a:t>trabajo</a:t>
            </a:r>
            <a:endParaRPr lang="es-CO" sz="2800" b="1" dirty="0">
              <a:solidFill>
                <a:srgbClr val="1F497D"/>
              </a:solidFill>
            </a:endParaRPr>
          </a:p>
        </p:txBody>
      </p:sp>
      <p:sp>
        <p:nvSpPr>
          <p:cNvPr id="33" name="CuadroTexto 32"/>
          <p:cNvSpPr txBox="1"/>
          <p:nvPr/>
        </p:nvSpPr>
        <p:spPr>
          <a:xfrm>
            <a:off x="36001" y="1981742"/>
            <a:ext cx="3173965" cy="2585323"/>
          </a:xfrm>
          <a:prstGeom prst="rect">
            <a:avLst/>
          </a:prstGeom>
          <a:noFill/>
        </p:spPr>
        <p:txBody>
          <a:bodyPr wrap="square" rtlCol="0">
            <a:spAutoFit/>
          </a:bodyPr>
          <a:lstStyle/>
          <a:p>
            <a:pPr fontAlgn="t"/>
            <a:r>
              <a:rPr lang="es-ES" dirty="0"/>
              <a:t>-Luz Jimena Duque Botero</a:t>
            </a:r>
          </a:p>
          <a:p>
            <a:r>
              <a:rPr lang="es-ES" dirty="0"/>
              <a:t>-Tatiana Ordóñez Vásquez</a:t>
            </a:r>
          </a:p>
          <a:p>
            <a:r>
              <a:rPr lang="es-ES" dirty="0"/>
              <a:t>-Omar Hugo Rivas Jiménez</a:t>
            </a:r>
          </a:p>
          <a:p>
            <a:pPr fontAlgn="t"/>
            <a:r>
              <a:rPr lang="es-ES" dirty="0"/>
              <a:t>-Juan Diego Doncel Ramírez</a:t>
            </a:r>
          </a:p>
          <a:p>
            <a:r>
              <a:rPr lang="es-ES" dirty="0"/>
              <a:t>-Andrés Castro Franco</a:t>
            </a:r>
          </a:p>
          <a:p>
            <a:r>
              <a:rPr lang="es-ES" dirty="0"/>
              <a:t>-Elizabeth Chaves Benavides</a:t>
            </a:r>
          </a:p>
          <a:p>
            <a:r>
              <a:rPr lang="es-ES" dirty="0"/>
              <a:t>-Sandra Patricia Silva Mejía</a:t>
            </a:r>
          </a:p>
          <a:p>
            <a:r>
              <a:rPr lang="es-ES" dirty="0"/>
              <a:t>-Tatiana Bedoya Díaz</a:t>
            </a:r>
          </a:p>
          <a:p>
            <a:endParaRPr lang="es-ES" dirty="0"/>
          </a:p>
        </p:txBody>
      </p:sp>
      <p:sp>
        <p:nvSpPr>
          <p:cNvPr id="38" name="CuadroTexto 37"/>
          <p:cNvSpPr txBox="1"/>
          <p:nvPr/>
        </p:nvSpPr>
        <p:spPr>
          <a:xfrm>
            <a:off x="5868144" y="3389173"/>
            <a:ext cx="3361993" cy="1754327"/>
          </a:xfrm>
          <a:prstGeom prst="rect">
            <a:avLst/>
          </a:prstGeom>
          <a:noFill/>
        </p:spPr>
        <p:txBody>
          <a:bodyPr wrap="none" rtlCol="0">
            <a:spAutoFit/>
          </a:bodyPr>
          <a:lstStyle/>
          <a:p>
            <a:r>
              <a:rPr lang="es-ES" dirty="0"/>
              <a:t>-Liliana Patricia Ortiz </a:t>
            </a:r>
            <a:r>
              <a:rPr lang="es-ES" dirty="0" smtClean="0"/>
              <a:t>Ospino</a:t>
            </a:r>
          </a:p>
          <a:p>
            <a:r>
              <a:rPr lang="es-ES" dirty="0" smtClean="0"/>
              <a:t>-</a:t>
            </a:r>
            <a:r>
              <a:rPr lang="es-ES" dirty="0"/>
              <a:t>Jhonny Marlon Cárdenas </a:t>
            </a:r>
            <a:r>
              <a:rPr lang="es-ES" dirty="0" smtClean="0"/>
              <a:t>Arévalo</a:t>
            </a:r>
            <a:endParaRPr lang="es-ES" dirty="0"/>
          </a:p>
          <a:p>
            <a:r>
              <a:rPr lang="es-ES" dirty="0"/>
              <a:t>-Isaac de León Beltrán Pacheco</a:t>
            </a:r>
          </a:p>
          <a:p>
            <a:r>
              <a:rPr lang="es-ES" dirty="0" smtClean="0"/>
              <a:t>-Luis </a:t>
            </a:r>
            <a:r>
              <a:rPr lang="es-ES" dirty="0"/>
              <a:t>Ricardo Martínez Ramírez</a:t>
            </a:r>
          </a:p>
          <a:p>
            <a:r>
              <a:rPr lang="es-ES" dirty="0"/>
              <a:t>-Diego Andrés Buesaquillo Salazar</a:t>
            </a:r>
          </a:p>
          <a:p>
            <a:endParaRPr lang="es-ES" dirty="0"/>
          </a:p>
        </p:txBody>
      </p:sp>
      <p:sp>
        <p:nvSpPr>
          <p:cNvPr id="16" name="Freeform 130"/>
          <p:cNvSpPr>
            <a:spLocks noEditPoints="1"/>
          </p:cNvSpPr>
          <p:nvPr/>
        </p:nvSpPr>
        <p:spPr bwMode="auto">
          <a:xfrm>
            <a:off x="4355976" y="2643758"/>
            <a:ext cx="432048" cy="432048"/>
          </a:xfrm>
          <a:custGeom>
            <a:avLst/>
            <a:gdLst>
              <a:gd name="T0" fmla="*/ 0 w 176"/>
              <a:gd name="T1" fmla="*/ 16 h 176"/>
              <a:gd name="T2" fmla="*/ 160 w 176"/>
              <a:gd name="T3" fmla="*/ 176 h 176"/>
              <a:gd name="T4" fmla="*/ 160 w 176"/>
              <a:gd name="T5" fmla="*/ 0 h 176"/>
              <a:gd name="T6" fmla="*/ 36 w 176"/>
              <a:gd name="T7" fmla="*/ 8 h 176"/>
              <a:gd name="T8" fmla="*/ 8 w 176"/>
              <a:gd name="T9" fmla="*/ 44 h 176"/>
              <a:gd name="T10" fmla="*/ 84 w 176"/>
              <a:gd name="T11" fmla="*/ 14 h 176"/>
              <a:gd name="T12" fmla="*/ 70 w 176"/>
              <a:gd name="T13" fmla="*/ 22 h 176"/>
              <a:gd name="T14" fmla="*/ 68 w 176"/>
              <a:gd name="T15" fmla="*/ 54 h 176"/>
              <a:gd name="T16" fmla="*/ 46 w 176"/>
              <a:gd name="T17" fmla="*/ 63 h 176"/>
              <a:gd name="T18" fmla="*/ 22 w 176"/>
              <a:gd name="T19" fmla="*/ 70 h 176"/>
              <a:gd name="T20" fmla="*/ 14 w 176"/>
              <a:gd name="T21" fmla="*/ 84 h 176"/>
              <a:gd name="T22" fmla="*/ 140 w 176"/>
              <a:gd name="T23" fmla="*/ 168 h 176"/>
              <a:gd name="T24" fmla="*/ 107 w 176"/>
              <a:gd name="T25" fmla="*/ 128 h 176"/>
              <a:gd name="T26" fmla="*/ 140 w 176"/>
              <a:gd name="T27" fmla="*/ 159 h 176"/>
              <a:gd name="T28" fmla="*/ 144 w 176"/>
              <a:gd name="T29" fmla="*/ 136 h 176"/>
              <a:gd name="T30" fmla="*/ 136 w 176"/>
              <a:gd name="T31" fmla="*/ 144 h 176"/>
              <a:gd name="T32" fmla="*/ 148 w 176"/>
              <a:gd name="T33" fmla="*/ 168 h 176"/>
              <a:gd name="T34" fmla="*/ 159 w 176"/>
              <a:gd name="T35" fmla="*/ 140 h 176"/>
              <a:gd name="T36" fmla="*/ 168 w 176"/>
              <a:gd name="T37" fmla="*/ 126 h 176"/>
              <a:gd name="T38" fmla="*/ 132 w 176"/>
              <a:gd name="T39" fmla="*/ 133 h 176"/>
              <a:gd name="T40" fmla="*/ 168 w 176"/>
              <a:gd name="T41" fmla="*/ 112 h 176"/>
              <a:gd name="T42" fmla="*/ 144 w 176"/>
              <a:gd name="T43" fmla="*/ 96 h 176"/>
              <a:gd name="T44" fmla="*/ 68 w 176"/>
              <a:gd name="T45" fmla="*/ 168 h 176"/>
              <a:gd name="T46" fmla="*/ 76 w 176"/>
              <a:gd name="T47" fmla="*/ 144 h 176"/>
              <a:gd name="T48" fmla="*/ 70 w 176"/>
              <a:gd name="T49" fmla="*/ 113 h 176"/>
              <a:gd name="T50" fmla="*/ 88 w 176"/>
              <a:gd name="T51" fmla="*/ 98 h 176"/>
              <a:gd name="T52" fmla="*/ 114 w 176"/>
              <a:gd name="T53" fmla="*/ 78 h 176"/>
              <a:gd name="T54" fmla="*/ 133 w 176"/>
              <a:gd name="T55" fmla="*/ 64 h 176"/>
              <a:gd name="T56" fmla="*/ 144 w 176"/>
              <a:gd name="T57" fmla="*/ 76 h 176"/>
              <a:gd name="T58" fmla="*/ 168 w 176"/>
              <a:gd name="T59" fmla="*/ 103 h 176"/>
              <a:gd name="T60" fmla="*/ 144 w 176"/>
              <a:gd name="T61" fmla="*/ 68 h 176"/>
              <a:gd name="T62" fmla="*/ 133 w 176"/>
              <a:gd name="T63" fmla="*/ 56 h 176"/>
              <a:gd name="T64" fmla="*/ 106 w 176"/>
              <a:gd name="T65" fmla="*/ 78 h 176"/>
              <a:gd name="T66" fmla="*/ 74 w 176"/>
              <a:gd name="T67" fmla="*/ 90 h 176"/>
              <a:gd name="T68" fmla="*/ 70 w 176"/>
              <a:gd name="T69" fmla="*/ 124 h 176"/>
              <a:gd name="T70" fmla="*/ 56 w 176"/>
              <a:gd name="T71" fmla="*/ 155 h 176"/>
              <a:gd name="T72" fmla="*/ 8 w 176"/>
              <a:gd name="T73" fmla="*/ 160 h 176"/>
              <a:gd name="T74" fmla="*/ 22 w 176"/>
              <a:gd name="T75" fmla="*/ 86 h 176"/>
              <a:gd name="T76" fmla="*/ 50 w 176"/>
              <a:gd name="T77" fmla="*/ 75 h 176"/>
              <a:gd name="T78" fmla="*/ 75 w 176"/>
              <a:gd name="T79" fmla="*/ 58 h 176"/>
              <a:gd name="T80" fmla="*/ 78 w 176"/>
              <a:gd name="T81" fmla="*/ 24 h 176"/>
              <a:gd name="T82" fmla="*/ 92 w 176"/>
              <a:gd name="T83" fmla="*/ 8 h 176"/>
              <a:gd name="T84" fmla="*/ 168 w 176"/>
              <a:gd name="T85" fmla="*/ 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8" y="16"/>
                </a:moveTo>
                <a:cubicBezTo>
                  <a:pt x="8" y="12"/>
                  <a:pt x="12" y="8"/>
                  <a:pt x="16" y="8"/>
                </a:cubicBezTo>
                <a:cubicBezTo>
                  <a:pt x="36" y="8"/>
                  <a:pt x="36" y="8"/>
                  <a:pt x="36" y="8"/>
                </a:cubicBezTo>
                <a:cubicBezTo>
                  <a:pt x="34" y="22"/>
                  <a:pt x="22" y="34"/>
                  <a:pt x="8" y="36"/>
                </a:cubicBezTo>
                <a:lnTo>
                  <a:pt x="8" y="16"/>
                </a:lnTo>
                <a:close/>
                <a:moveTo>
                  <a:pt x="8" y="44"/>
                </a:moveTo>
                <a:cubicBezTo>
                  <a:pt x="27" y="42"/>
                  <a:pt x="42" y="27"/>
                  <a:pt x="44" y="8"/>
                </a:cubicBezTo>
                <a:cubicBezTo>
                  <a:pt x="84" y="8"/>
                  <a:pt x="84" y="8"/>
                  <a:pt x="84" y="8"/>
                </a:cubicBezTo>
                <a:cubicBezTo>
                  <a:pt x="84" y="14"/>
                  <a:pt x="84" y="14"/>
                  <a:pt x="84" y="14"/>
                </a:cubicBezTo>
                <a:cubicBezTo>
                  <a:pt x="84" y="14"/>
                  <a:pt x="84" y="14"/>
                  <a:pt x="84" y="14"/>
                </a:cubicBezTo>
                <a:cubicBezTo>
                  <a:pt x="76" y="16"/>
                  <a:pt x="76" y="16"/>
                  <a:pt x="76" y="16"/>
                </a:cubicBezTo>
                <a:cubicBezTo>
                  <a:pt x="73" y="17"/>
                  <a:pt x="71" y="19"/>
                  <a:pt x="70" y="22"/>
                </a:cubicBezTo>
                <a:cubicBezTo>
                  <a:pt x="68" y="27"/>
                  <a:pt x="66" y="33"/>
                  <a:pt x="63" y="38"/>
                </a:cubicBezTo>
                <a:cubicBezTo>
                  <a:pt x="62" y="41"/>
                  <a:pt x="62" y="44"/>
                  <a:pt x="63" y="46"/>
                </a:cubicBezTo>
                <a:cubicBezTo>
                  <a:pt x="68" y="54"/>
                  <a:pt x="68" y="54"/>
                  <a:pt x="68" y="54"/>
                </a:cubicBezTo>
                <a:cubicBezTo>
                  <a:pt x="54" y="68"/>
                  <a:pt x="54" y="68"/>
                  <a:pt x="54" y="68"/>
                </a:cubicBezTo>
                <a:cubicBezTo>
                  <a:pt x="54" y="68"/>
                  <a:pt x="54" y="68"/>
                  <a:pt x="54" y="68"/>
                </a:cubicBezTo>
                <a:cubicBezTo>
                  <a:pt x="46" y="63"/>
                  <a:pt x="46" y="63"/>
                  <a:pt x="46" y="63"/>
                </a:cubicBezTo>
                <a:cubicBezTo>
                  <a:pt x="45" y="62"/>
                  <a:pt x="44" y="62"/>
                  <a:pt x="42" y="62"/>
                </a:cubicBezTo>
                <a:cubicBezTo>
                  <a:pt x="41" y="62"/>
                  <a:pt x="39" y="62"/>
                  <a:pt x="38" y="63"/>
                </a:cubicBezTo>
                <a:cubicBezTo>
                  <a:pt x="33" y="66"/>
                  <a:pt x="27" y="68"/>
                  <a:pt x="22" y="70"/>
                </a:cubicBezTo>
                <a:cubicBezTo>
                  <a:pt x="19" y="71"/>
                  <a:pt x="17" y="73"/>
                  <a:pt x="16" y="76"/>
                </a:cubicBezTo>
                <a:cubicBezTo>
                  <a:pt x="14" y="84"/>
                  <a:pt x="14" y="84"/>
                  <a:pt x="14" y="84"/>
                </a:cubicBezTo>
                <a:cubicBezTo>
                  <a:pt x="14" y="84"/>
                  <a:pt x="14" y="84"/>
                  <a:pt x="14" y="84"/>
                </a:cubicBezTo>
                <a:cubicBezTo>
                  <a:pt x="8" y="84"/>
                  <a:pt x="8" y="84"/>
                  <a:pt x="8" y="84"/>
                </a:cubicBezTo>
                <a:lnTo>
                  <a:pt x="8" y="44"/>
                </a:lnTo>
                <a:close/>
                <a:moveTo>
                  <a:pt x="140" y="168"/>
                </a:moveTo>
                <a:cubicBezTo>
                  <a:pt x="112" y="168"/>
                  <a:pt x="112" y="168"/>
                  <a:pt x="112" y="168"/>
                </a:cubicBezTo>
                <a:cubicBezTo>
                  <a:pt x="107" y="161"/>
                  <a:pt x="104" y="153"/>
                  <a:pt x="104" y="144"/>
                </a:cubicBezTo>
                <a:cubicBezTo>
                  <a:pt x="104" y="138"/>
                  <a:pt x="105" y="133"/>
                  <a:pt x="107" y="128"/>
                </a:cubicBezTo>
                <a:cubicBezTo>
                  <a:pt x="129" y="140"/>
                  <a:pt x="129" y="140"/>
                  <a:pt x="129" y="140"/>
                </a:cubicBezTo>
                <a:cubicBezTo>
                  <a:pt x="128" y="141"/>
                  <a:pt x="128" y="143"/>
                  <a:pt x="128" y="144"/>
                </a:cubicBezTo>
                <a:cubicBezTo>
                  <a:pt x="128" y="151"/>
                  <a:pt x="133" y="158"/>
                  <a:pt x="140" y="159"/>
                </a:cubicBezTo>
                <a:lnTo>
                  <a:pt x="140" y="168"/>
                </a:lnTo>
                <a:close/>
                <a:moveTo>
                  <a:pt x="136" y="144"/>
                </a:moveTo>
                <a:cubicBezTo>
                  <a:pt x="136" y="140"/>
                  <a:pt x="140" y="136"/>
                  <a:pt x="144" y="136"/>
                </a:cubicBezTo>
                <a:cubicBezTo>
                  <a:pt x="148" y="136"/>
                  <a:pt x="152" y="140"/>
                  <a:pt x="152" y="144"/>
                </a:cubicBezTo>
                <a:cubicBezTo>
                  <a:pt x="152" y="148"/>
                  <a:pt x="148" y="152"/>
                  <a:pt x="144" y="152"/>
                </a:cubicBezTo>
                <a:cubicBezTo>
                  <a:pt x="140" y="152"/>
                  <a:pt x="136" y="148"/>
                  <a:pt x="136" y="144"/>
                </a:cubicBezTo>
                <a:moveTo>
                  <a:pt x="168" y="160"/>
                </a:moveTo>
                <a:cubicBezTo>
                  <a:pt x="168" y="164"/>
                  <a:pt x="164" y="168"/>
                  <a:pt x="160" y="168"/>
                </a:cubicBezTo>
                <a:cubicBezTo>
                  <a:pt x="148" y="168"/>
                  <a:pt x="148" y="168"/>
                  <a:pt x="148" y="168"/>
                </a:cubicBezTo>
                <a:cubicBezTo>
                  <a:pt x="148" y="159"/>
                  <a:pt x="148" y="159"/>
                  <a:pt x="148" y="159"/>
                </a:cubicBezTo>
                <a:cubicBezTo>
                  <a:pt x="155" y="158"/>
                  <a:pt x="160" y="151"/>
                  <a:pt x="160" y="144"/>
                </a:cubicBezTo>
                <a:cubicBezTo>
                  <a:pt x="160" y="143"/>
                  <a:pt x="160" y="141"/>
                  <a:pt x="159" y="140"/>
                </a:cubicBezTo>
                <a:cubicBezTo>
                  <a:pt x="168" y="135"/>
                  <a:pt x="168" y="135"/>
                  <a:pt x="168" y="135"/>
                </a:cubicBezTo>
                <a:lnTo>
                  <a:pt x="168" y="160"/>
                </a:lnTo>
                <a:close/>
                <a:moveTo>
                  <a:pt x="168" y="126"/>
                </a:moveTo>
                <a:cubicBezTo>
                  <a:pt x="156" y="133"/>
                  <a:pt x="156" y="133"/>
                  <a:pt x="156" y="133"/>
                </a:cubicBezTo>
                <a:cubicBezTo>
                  <a:pt x="153" y="130"/>
                  <a:pt x="149" y="128"/>
                  <a:pt x="144" y="128"/>
                </a:cubicBezTo>
                <a:cubicBezTo>
                  <a:pt x="139" y="128"/>
                  <a:pt x="135" y="130"/>
                  <a:pt x="132" y="133"/>
                </a:cubicBezTo>
                <a:cubicBezTo>
                  <a:pt x="111" y="121"/>
                  <a:pt x="111" y="121"/>
                  <a:pt x="111" y="121"/>
                </a:cubicBezTo>
                <a:cubicBezTo>
                  <a:pt x="118" y="111"/>
                  <a:pt x="130" y="104"/>
                  <a:pt x="144" y="104"/>
                </a:cubicBezTo>
                <a:cubicBezTo>
                  <a:pt x="153" y="104"/>
                  <a:pt x="161" y="107"/>
                  <a:pt x="168" y="112"/>
                </a:cubicBezTo>
                <a:lnTo>
                  <a:pt x="168" y="126"/>
                </a:lnTo>
                <a:close/>
                <a:moveTo>
                  <a:pt x="168" y="103"/>
                </a:moveTo>
                <a:cubicBezTo>
                  <a:pt x="161" y="98"/>
                  <a:pt x="153" y="96"/>
                  <a:pt x="144" y="96"/>
                </a:cubicBezTo>
                <a:cubicBezTo>
                  <a:pt x="117" y="96"/>
                  <a:pt x="96" y="117"/>
                  <a:pt x="96" y="144"/>
                </a:cubicBezTo>
                <a:cubicBezTo>
                  <a:pt x="96" y="153"/>
                  <a:pt x="98" y="161"/>
                  <a:pt x="103" y="168"/>
                </a:cubicBezTo>
                <a:cubicBezTo>
                  <a:pt x="68" y="168"/>
                  <a:pt x="68" y="168"/>
                  <a:pt x="68" y="168"/>
                </a:cubicBezTo>
                <a:cubicBezTo>
                  <a:pt x="64" y="155"/>
                  <a:pt x="64" y="155"/>
                  <a:pt x="64" y="155"/>
                </a:cubicBezTo>
                <a:cubicBezTo>
                  <a:pt x="72" y="151"/>
                  <a:pt x="72" y="151"/>
                  <a:pt x="72" y="151"/>
                </a:cubicBezTo>
                <a:cubicBezTo>
                  <a:pt x="74" y="150"/>
                  <a:pt x="76" y="147"/>
                  <a:pt x="76" y="144"/>
                </a:cubicBezTo>
                <a:cubicBezTo>
                  <a:pt x="76" y="138"/>
                  <a:pt x="77" y="132"/>
                  <a:pt x="78" y="126"/>
                </a:cubicBezTo>
                <a:cubicBezTo>
                  <a:pt x="79" y="124"/>
                  <a:pt x="78" y="121"/>
                  <a:pt x="76" y="118"/>
                </a:cubicBezTo>
                <a:cubicBezTo>
                  <a:pt x="70" y="113"/>
                  <a:pt x="70" y="113"/>
                  <a:pt x="70" y="113"/>
                </a:cubicBezTo>
                <a:cubicBezTo>
                  <a:pt x="70" y="113"/>
                  <a:pt x="70" y="113"/>
                  <a:pt x="70" y="113"/>
                </a:cubicBezTo>
                <a:cubicBezTo>
                  <a:pt x="80" y="95"/>
                  <a:pt x="80" y="95"/>
                  <a:pt x="80" y="95"/>
                </a:cubicBezTo>
                <a:cubicBezTo>
                  <a:pt x="88" y="98"/>
                  <a:pt x="88" y="98"/>
                  <a:pt x="88" y="98"/>
                </a:cubicBezTo>
                <a:cubicBezTo>
                  <a:pt x="91" y="99"/>
                  <a:pt x="94" y="98"/>
                  <a:pt x="96" y="96"/>
                </a:cubicBezTo>
                <a:cubicBezTo>
                  <a:pt x="100" y="92"/>
                  <a:pt x="105" y="88"/>
                  <a:pt x="110" y="85"/>
                </a:cubicBezTo>
                <a:cubicBezTo>
                  <a:pt x="112" y="83"/>
                  <a:pt x="114" y="81"/>
                  <a:pt x="114" y="78"/>
                </a:cubicBezTo>
                <a:cubicBezTo>
                  <a:pt x="114" y="69"/>
                  <a:pt x="114" y="69"/>
                  <a:pt x="114" y="69"/>
                </a:cubicBezTo>
                <a:cubicBezTo>
                  <a:pt x="114" y="69"/>
                  <a:pt x="114" y="69"/>
                  <a:pt x="114" y="69"/>
                </a:cubicBezTo>
                <a:cubicBezTo>
                  <a:pt x="133" y="64"/>
                  <a:pt x="133" y="64"/>
                  <a:pt x="133" y="64"/>
                </a:cubicBezTo>
                <a:cubicBezTo>
                  <a:pt x="137" y="72"/>
                  <a:pt x="137" y="72"/>
                  <a:pt x="137" y="72"/>
                </a:cubicBezTo>
                <a:cubicBezTo>
                  <a:pt x="138" y="73"/>
                  <a:pt x="139" y="74"/>
                  <a:pt x="140" y="75"/>
                </a:cubicBezTo>
                <a:cubicBezTo>
                  <a:pt x="141" y="75"/>
                  <a:pt x="143" y="76"/>
                  <a:pt x="144" y="76"/>
                </a:cubicBezTo>
                <a:cubicBezTo>
                  <a:pt x="150" y="76"/>
                  <a:pt x="156" y="77"/>
                  <a:pt x="162" y="78"/>
                </a:cubicBezTo>
                <a:cubicBezTo>
                  <a:pt x="164" y="79"/>
                  <a:pt x="166" y="78"/>
                  <a:pt x="168" y="77"/>
                </a:cubicBezTo>
                <a:lnTo>
                  <a:pt x="168" y="103"/>
                </a:lnTo>
                <a:close/>
                <a:moveTo>
                  <a:pt x="168" y="66"/>
                </a:moveTo>
                <a:cubicBezTo>
                  <a:pt x="164" y="70"/>
                  <a:pt x="164" y="70"/>
                  <a:pt x="164" y="70"/>
                </a:cubicBezTo>
                <a:cubicBezTo>
                  <a:pt x="157" y="69"/>
                  <a:pt x="151" y="68"/>
                  <a:pt x="144" y="68"/>
                </a:cubicBezTo>
                <a:cubicBezTo>
                  <a:pt x="140" y="60"/>
                  <a:pt x="140" y="60"/>
                  <a:pt x="140" y="60"/>
                </a:cubicBezTo>
                <a:cubicBezTo>
                  <a:pt x="139" y="59"/>
                  <a:pt x="138" y="57"/>
                  <a:pt x="136" y="57"/>
                </a:cubicBezTo>
                <a:cubicBezTo>
                  <a:pt x="135" y="56"/>
                  <a:pt x="134" y="56"/>
                  <a:pt x="133" y="56"/>
                </a:cubicBezTo>
                <a:cubicBezTo>
                  <a:pt x="110" y="62"/>
                  <a:pt x="110" y="62"/>
                  <a:pt x="110" y="62"/>
                </a:cubicBezTo>
                <a:cubicBezTo>
                  <a:pt x="107" y="63"/>
                  <a:pt x="106" y="66"/>
                  <a:pt x="106" y="69"/>
                </a:cubicBezTo>
                <a:cubicBezTo>
                  <a:pt x="106" y="78"/>
                  <a:pt x="106" y="78"/>
                  <a:pt x="106" y="78"/>
                </a:cubicBezTo>
                <a:cubicBezTo>
                  <a:pt x="100" y="81"/>
                  <a:pt x="95" y="85"/>
                  <a:pt x="90" y="90"/>
                </a:cubicBezTo>
                <a:cubicBezTo>
                  <a:pt x="82" y="88"/>
                  <a:pt x="82" y="88"/>
                  <a:pt x="82" y="88"/>
                </a:cubicBezTo>
                <a:cubicBezTo>
                  <a:pt x="79" y="87"/>
                  <a:pt x="75" y="87"/>
                  <a:pt x="74" y="90"/>
                </a:cubicBezTo>
                <a:cubicBezTo>
                  <a:pt x="62" y="110"/>
                  <a:pt x="62" y="110"/>
                  <a:pt x="62" y="110"/>
                </a:cubicBezTo>
                <a:cubicBezTo>
                  <a:pt x="60" y="113"/>
                  <a:pt x="62" y="116"/>
                  <a:pt x="64" y="118"/>
                </a:cubicBezTo>
                <a:cubicBezTo>
                  <a:pt x="70" y="124"/>
                  <a:pt x="70" y="124"/>
                  <a:pt x="70" y="124"/>
                </a:cubicBezTo>
                <a:cubicBezTo>
                  <a:pt x="69" y="131"/>
                  <a:pt x="68" y="137"/>
                  <a:pt x="68" y="144"/>
                </a:cubicBezTo>
                <a:cubicBezTo>
                  <a:pt x="60" y="148"/>
                  <a:pt x="60" y="148"/>
                  <a:pt x="60" y="148"/>
                </a:cubicBezTo>
                <a:cubicBezTo>
                  <a:pt x="58" y="150"/>
                  <a:pt x="55" y="152"/>
                  <a:pt x="56" y="155"/>
                </a:cubicBezTo>
                <a:cubicBezTo>
                  <a:pt x="59" y="168"/>
                  <a:pt x="59" y="168"/>
                  <a:pt x="59" y="168"/>
                </a:cubicBezTo>
                <a:cubicBezTo>
                  <a:pt x="16" y="168"/>
                  <a:pt x="16" y="168"/>
                  <a:pt x="16" y="168"/>
                </a:cubicBezTo>
                <a:cubicBezTo>
                  <a:pt x="12" y="168"/>
                  <a:pt x="8" y="164"/>
                  <a:pt x="8" y="160"/>
                </a:cubicBezTo>
                <a:cubicBezTo>
                  <a:pt x="8" y="92"/>
                  <a:pt x="8" y="92"/>
                  <a:pt x="8" y="92"/>
                </a:cubicBezTo>
                <a:cubicBezTo>
                  <a:pt x="16" y="92"/>
                  <a:pt x="16" y="92"/>
                  <a:pt x="16" y="92"/>
                </a:cubicBezTo>
                <a:cubicBezTo>
                  <a:pt x="19" y="92"/>
                  <a:pt x="21" y="89"/>
                  <a:pt x="22" y="86"/>
                </a:cubicBezTo>
                <a:cubicBezTo>
                  <a:pt x="24" y="78"/>
                  <a:pt x="24" y="78"/>
                  <a:pt x="24" y="78"/>
                </a:cubicBezTo>
                <a:cubicBezTo>
                  <a:pt x="30" y="76"/>
                  <a:pt x="36" y="73"/>
                  <a:pt x="42" y="70"/>
                </a:cubicBezTo>
                <a:cubicBezTo>
                  <a:pt x="50" y="75"/>
                  <a:pt x="50" y="75"/>
                  <a:pt x="50" y="75"/>
                </a:cubicBezTo>
                <a:cubicBezTo>
                  <a:pt x="51" y="75"/>
                  <a:pt x="53" y="76"/>
                  <a:pt x="54" y="76"/>
                </a:cubicBezTo>
                <a:cubicBezTo>
                  <a:pt x="56" y="76"/>
                  <a:pt x="57" y="76"/>
                  <a:pt x="58" y="75"/>
                </a:cubicBezTo>
                <a:cubicBezTo>
                  <a:pt x="75" y="58"/>
                  <a:pt x="75" y="58"/>
                  <a:pt x="75" y="58"/>
                </a:cubicBezTo>
                <a:cubicBezTo>
                  <a:pt x="77" y="56"/>
                  <a:pt x="76" y="52"/>
                  <a:pt x="75" y="50"/>
                </a:cubicBezTo>
                <a:cubicBezTo>
                  <a:pt x="70" y="42"/>
                  <a:pt x="70" y="42"/>
                  <a:pt x="70" y="42"/>
                </a:cubicBezTo>
                <a:cubicBezTo>
                  <a:pt x="73" y="36"/>
                  <a:pt x="76" y="30"/>
                  <a:pt x="78" y="24"/>
                </a:cubicBezTo>
                <a:cubicBezTo>
                  <a:pt x="86" y="22"/>
                  <a:pt x="86" y="22"/>
                  <a:pt x="86" y="22"/>
                </a:cubicBezTo>
                <a:cubicBezTo>
                  <a:pt x="89" y="21"/>
                  <a:pt x="92" y="19"/>
                  <a:pt x="92" y="16"/>
                </a:cubicBezTo>
                <a:cubicBezTo>
                  <a:pt x="92" y="8"/>
                  <a:pt x="92" y="8"/>
                  <a:pt x="92" y="8"/>
                </a:cubicBezTo>
                <a:cubicBezTo>
                  <a:pt x="160" y="8"/>
                  <a:pt x="160" y="8"/>
                  <a:pt x="160" y="8"/>
                </a:cubicBezTo>
                <a:cubicBezTo>
                  <a:pt x="164" y="8"/>
                  <a:pt x="168" y="12"/>
                  <a:pt x="168" y="16"/>
                </a:cubicBezTo>
                <a:lnTo>
                  <a:pt x="168" y="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4323773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7">
            <a:extLst>
              <a:ext uri="{FF2B5EF4-FFF2-40B4-BE49-F238E27FC236}">
                <a16:creationId xmlns="" xmlns:a16="http://schemas.microsoft.com/office/drawing/2014/main" id="{2DFCAE48-A0BA-A543-B64F-593E02334D4E}"/>
              </a:ext>
            </a:extLst>
          </p:cNvPr>
          <p:cNvSpPr>
            <a:spLocks noChangeArrowheads="1"/>
          </p:cNvSpPr>
          <p:nvPr/>
        </p:nvSpPr>
        <p:spPr bwMode="auto">
          <a:xfrm>
            <a:off x="467544" y="1347614"/>
            <a:ext cx="1235250" cy="1962191"/>
          </a:xfrm>
          <a:prstGeom prst="round2SameRect">
            <a:avLst>
              <a:gd name="adj1" fmla="val 50000"/>
              <a:gd name="adj2" fmla="val 11490"/>
            </a:avLst>
          </a:prstGeom>
          <a:solidFill>
            <a:schemeClr val="accent4">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9" name="Freeform 8">
            <a:extLst>
              <a:ext uri="{FF2B5EF4-FFF2-40B4-BE49-F238E27FC236}">
                <a16:creationId xmlns="" xmlns:a16="http://schemas.microsoft.com/office/drawing/2014/main" id="{C3014C8C-413D-B74E-B1E0-539D5D33CF4B}"/>
              </a:ext>
            </a:extLst>
          </p:cNvPr>
          <p:cNvSpPr>
            <a:spLocks noChangeArrowheads="1"/>
          </p:cNvSpPr>
          <p:nvPr/>
        </p:nvSpPr>
        <p:spPr bwMode="auto">
          <a:xfrm>
            <a:off x="583274" y="2554207"/>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4">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0" name="Freeform 9">
            <a:extLst>
              <a:ext uri="{FF2B5EF4-FFF2-40B4-BE49-F238E27FC236}">
                <a16:creationId xmlns="" xmlns:a16="http://schemas.microsoft.com/office/drawing/2014/main" id="{6B8D09D5-33FD-7447-92EB-968BE8ECDD5E}"/>
              </a:ext>
            </a:extLst>
          </p:cNvPr>
          <p:cNvSpPr>
            <a:spLocks noChangeArrowheads="1"/>
          </p:cNvSpPr>
          <p:nvPr/>
        </p:nvSpPr>
        <p:spPr bwMode="auto">
          <a:xfrm>
            <a:off x="708453" y="2554207"/>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4"/>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6" name="Oval 35">
            <a:extLst>
              <a:ext uri="{FF2B5EF4-FFF2-40B4-BE49-F238E27FC236}">
                <a16:creationId xmlns="" xmlns:a16="http://schemas.microsoft.com/office/drawing/2014/main" id="{B62804FA-F10B-F342-A9AB-F4D986022617}"/>
              </a:ext>
            </a:extLst>
          </p:cNvPr>
          <p:cNvSpPr/>
          <p:nvPr/>
        </p:nvSpPr>
        <p:spPr>
          <a:xfrm>
            <a:off x="606266" y="1498136"/>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44" name="TextBox 50">
            <a:extLst>
              <a:ext uri="{FF2B5EF4-FFF2-40B4-BE49-F238E27FC236}">
                <a16:creationId xmlns="" xmlns:a16="http://schemas.microsoft.com/office/drawing/2014/main" id="{662905B5-389C-D046-A046-4628C70EAD8A}"/>
              </a:ext>
            </a:extLst>
          </p:cNvPr>
          <p:cNvSpPr txBox="1"/>
          <p:nvPr/>
        </p:nvSpPr>
        <p:spPr>
          <a:xfrm>
            <a:off x="899592" y="2931790"/>
            <a:ext cx="1069661" cy="542456"/>
          </a:xfrm>
          <a:prstGeom prst="rect">
            <a:avLst/>
          </a:prstGeom>
          <a:noFill/>
        </p:spPr>
        <p:txBody>
          <a:bodyPr wrap="none" lIns="34290" tIns="17145" rIns="34290" bIns="17145" rtlCol="0" anchor="b" anchorCtr="0">
            <a:spAutoFit/>
          </a:bodyPr>
          <a:lstStyle/>
          <a:p>
            <a:pPr algn="ctr"/>
            <a:r>
              <a:rPr lang="es-ES" sz="1100" b="1" dirty="0" smtClean="0">
                <a:solidFill>
                  <a:schemeClr val="bg1"/>
                </a:solidFill>
                <a:latin typeface="Poppins SemiBold" pitchFamily="2" charset="77"/>
                <a:ea typeface="League Spartan" charset="0"/>
                <a:cs typeface="Poppins SemiBold" pitchFamily="2" charset="77"/>
              </a:rPr>
              <a:t>Proceso</a:t>
            </a:r>
          </a:p>
          <a:p>
            <a:pPr algn="ctr"/>
            <a:r>
              <a:rPr lang="es-ES" sz="1100" b="1" dirty="0" smtClean="0">
                <a:solidFill>
                  <a:schemeClr val="bg1"/>
                </a:solidFill>
                <a:latin typeface="Poppins SemiBold" pitchFamily="2" charset="77"/>
                <a:ea typeface="League Spartan" charset="0"/>
                <a:cs typeface="Poppins SemiBold" pitchFamily="2" charset="77"/>
              </a:rPr>
              <a:t>Administrativo </a:t>
            </a:r>
          </a:p>
          <a:p>
            <a:pPr algn="ctr"/>
            <a:r>
              <a:rPr lang="es-ES" sz="1100" b="1" dirty="0" smtClean="0">
                <a:solidFill>
                  <a:schemeClr val="bg1"/>
                </a:solidFill>
                <a:latin typeface="Poppins SemiBold" pitchFamily="2" charset="77"/>
                <a:ea typeface="League Spartan" charset="0"/>
                <a:cs typeface="Poppins SemiBold" pitchFamily="2" charset="77"/>
              </a:rPr>
              <a:t>Sancionatorio</a:t>
            </a:r>
          </a:p>
        </p:txBody>
      </p:sp>
      <p:sp>
        <p:nvSpPr>
          <p:cNvPr id="47" name="1 Título"/>
          <p:cNvSpPr txBox="1">
            <a:spLocks/>
          </p:cNvSpPr>
          <p:nvPr/>
        </p:nvSpPr>
        <p:spPr>
          <a:xfrm>
            <a:off x="395536" y="267494"/>
            <a:ext cx="6275040"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administrativo sancionatorio</a:t>
            </a:r>
            <a:endParaRPr lang="es-CO" sz="2400" b="1" dirty="0">
              <a:solidFill>
                <a:srgbClr val="1F497D"/>
              </a:solidFill>
              <a:latin typeface="+mn-lt"/>
              <a:ea typeface="+mn-ea"/>
              <a:cs typeface="+mn-cs"/>
            </a:endParaRPr>
          </a:p>
        </p:txBody>
      </p:sp>
      <p:sp>
        <p:nvSpPr>
          <p:cNvPr id="50" name="Rectángulo 49"/>
          <p:cNvSpPr/>
          <p:nvPr/>
        </p:nvSpPr>
        <p:spPr>
          <a:xfrm>
            <a:off x="2555776" y="987574"/>
            <a:ext cx="5400600" cy="369332"/>
          </a:xfrm>
          <a:prstGeom prst="rect">
            <a:avLst/>
          </a:prstGeom>
        </p:spPr>
        <p:txBody>
          <a:bodyPr wrap="square">
            <a:spAutoFit/>
          </a:bodyPr>
          <a:lstStyle/>
          <a:p>
            <a:pPr lvl="0" algn="ctr">
              <a:defRPr/>
            </a:pPr>
            <a:r>
              <a:rPr lang="es-ES" b="1" dirty="0"/>
              <a:t>ÍNDICE DE DECISIONES SANCIONATORIAS</a:t>
            </a:r>
          </a:p>
        </p:txBody>
      </p:sp>
      <p:sp>
        <p:nvSpPr>
          <p:cNvPr id="53" name="Rectángulo 52"/>
          <p:cNvSpPr/>
          <p:nvPr/>
        </p:nvSpPr>
        <p:spPr>
          <a:xfrm>
            <a:off x="2843808" y="1491630"/>
            <a:ext cx="5328592" cy="1323439"/>
          </a:xfrm>
          <a:prstGeom prst="rect">
            <a:avLst/>
          </a:prstGeom>
        </p:spPr>
        <p:txBody>
          <a:bodyPr wrap="square">
            <a:spAutoFit/>
          </a:bodyPr>
          <a:lstStyle/>
          <a:p>
            <a:pPr lvl="0" algn="ctr"/>
            <a:r>
              <a:rPr lang="es-CO" dirty="0"/>
              <a:t>Número acumulado de procesos administrativos sancionatorios fiscales con archivo por no mérito  </a:t>
            </a:r>
            <a:endParaRPr lang="es-ES" dirty="0"/>
          </a:p>
          <a:p>
            <a:pPr lvl="0" algn="ctr"/>
            <a:endParaRPr lang="es-ES" sz="800" dirty="0" smtClean="0"/>
          </a:p>
          <a:p>
            <a:pPr lvl="0" algn="ctr"/>
            <a:r>
              <a:rPr lang="es-CO" dirty="0"/>
              <a:t>Número total de procesos administrativos sancionatorios fiscales  tramitados durante la vigencia </a:t>
            </a:r>
            <a:endParaRPr lang="es-ES" dirty="0"/>
          </a:p>
        </p:txBody>
      </p:sp>
      <p:cxnSp>
        <p:nvCxnSpPr>
          <p:cNvPr id="54" name="Conector recto 53"/>
          <p:cNvCxnSpPr/>
          <p:nvPr/>
        </p:nvCxnSpPr>
        <p:spPr>
          <a:xfrm>
            <a:off x="2915816" y="2139702"/>
            <a:ext cx="504056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55" name="Igual 54"/>
          <p:cNvSpPr/>
          <p:nvPr/>
        </p:nvSpPr>
        <p:spPr>
          <a:xfrm>
            <a:off x="2555776" y="2067694"/>
            <a:ext cx="216024" cy="144016"/>
          </a:xfrm>
          <a:prstGeom prst="mathEqual">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60" name="Rectángulo 59"/>
          <p:cNvSpPr/>
          <p:nvPr/>
        </p:nvSpPr>
        <p:spPr>
          <a:xfrm>
            <a:off x="2843808" y="3075806"/>
            <a:ext cx="5832648" cy="1615827"/>
          </a:xfrm>
          <a:prstGeom prst="rect">
            <a:avLst/>
          </a:prstGeom>
        </p:spPr>
        <p:txBody>
          <a:bodyPr wrap="square">
            <a:spAutoFit/>
          </a:bodyPr>
          <a:lstStyle/>
          <a:p>
            <a:pPr lvl="0" algn="ctr"/>
            <a:r>
              <a:rPr lang="es-CO" dirty="0"/>
              <a:t>Número acumulado de procesos administrativos sancionatorios fiscales  con resolución sancionatoria notificada </a:t>
            </a:r>
            <a:endParaRPr lang="es-ES" dirty="0"/>
          </a:p>
          <a:p>
            <a:pPr lvl="0" algn="ctr"/>
            <a:endParaRPr lang="es-ES" sz="900" dirty="0" smtClean="0"/>
          </a:p>
          <a:p>
            <a:pPr lvl="0" algn="ctr"/>
            <a:r>
              <a:rPr lang="es-CO" dirty="0"/>
              <a:t>Número total de procesos administrativos sancionatorios fiscales tramitados durante la vigencia</a:t>
            </a:r>
          </a:p>
        </p:txBody>
      </p:sp>
      <p:cxnSp>
        <p:nvCxnSpPr>
          <p:cNvPr id="61" name="Conector recto 60"/>
          <p:cNvCxnSpPr/>
          <p:nvPr/>
        </p:nvCxnSpPr>
        <p:spPr>
          <a:xfrm>
            <a:off x="2915816" y="4011910"/>
            <a:ext cx="5688632"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62" name="Igual 61"/>
          <p:cNvSpPr/>
          <p:nvPr/>
        </p:nvSpPr>
        <p:spPr>
          <a:xfrm>
            <a:off x="2555776" y="3939902"/>
            <a:ext cx="216024" cy="144016"/>
          </a:xfrm>
          <a:prstGeom prst="mathEqual">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16" name="Freeform 127"/>
          <p:cNvSpPr>
            <a:spLocks noEditPoints="1"/>
          </p:cNvSpPr>
          <p:nvPr/>
        </p:nvSpPr>
        <p:spPr bwMode="auto">
          <a:xfrm>
            <a:off x="755576" y="1707654"/>
            <a:ext cx="576064" cy="432048"/>
          </a:xfrm>
          <a:custGeom>
            <a:avLst/>
            <a:gdLst>
              <a:gd name="T0" fmla="*/ 166 w 260"/>
              <a:gd name="T1" fmla="*/ 144 h 244"/>
              <a:gd name="T2" fmla="*/ 96 w 260"/>
              <a:gd name="T3" fmla="*/ 74 h 244"/>
              <a:gd name="T4" fmla="*/ 144 w 260"/>
              <a:gd name="T5" fmla="*/ 26 h 244"/>
              <a:gd name="T6" fmla="*/ 123 w 260"/>
              <a:gd name="T7" fmla="*/ 5 h 244"/>
              <a:gd name="T8" fmla="*/ 120 w 260"/>
              <a:gd name="T9" fmla="*/ 7 h 244"/>
              <a:gd name="T10" fmla="*/ 97 w 260"/>
              <a:gd name="T11" fmla="*/ 14 h 244"/>
              <a:gd name="T12" fmla="*/ 73 w 260"/>
              <a:gd name="T13" fmla="*/ 3 h 244"/>
              <a:gd name="T14" fmla="*/ 70 w 260"/>
              <a:gd name="T15" fmla="*/ 0 h 244"/>
              <a:gd name="T16" fmla="*/ 0 w 260"/>
              <a:gd name="T17" fmla="*/ 70 h 244"/>
              <a:gd name="T18" fmla="*/ 50 w 260"/>
              <a:gd name="T19" fmla="*/ 120 h 244"/>
              <a:gd name="T20" fmla="*/ 90 w 260"/>
              <a:gd name="T21" fmla="*/ 80 h 244"/>
              <a:gd name="T22" fmla="*/ 160 w 260"/>
              <a:gd name="T23" fmla="*/ 150 h 244"/>
              <a:gd name="T24" fmla="*/ 148 w 260"/>
              <a:gd name="T25" fmla="*/ 162 h 244"/>
              <a:gd name="T26" fmla="*/ 230 w 260"/>
              <a:gd name="T27" fmla="*/ 244 h 244"/>
              <a:gd name="T28" fmla="*/ 260 w 260"/>
              <a:gd name="T29" fmla="*/ 214 h 244"/>
              <a:gd name="T30" fmla="*/ 178 w 260"/>
              <a:gd name="T31" fmla="*/ 132 h 244"/>
              <a:gd name="T32" fmla="*/ 166 w 260"/>
              <a:gd name="T33" fmla="*/ 144 h 244"/>
              <a:gd name="T34" fmla="*/ 12 w 260"/>
              <a:gd name="T35" fmla="*/ 70 h 244"/>
              <a:gd name="T36" fmla="*/ 70 w 260"/>
              <a:gd name="T37" fmla="*/ 12 h 244"/>
              <a:gd name="T38" fmla="*/ 97 w 260"/>
              <a:gd name="T39" fmla="*/ 22 h 244"/>
              <a:gd name="T40" fmla="*/ 121 w 260"/>
              <a:gd name="T41" fmla="*/ 15 h 244"/>
              <a:gd name="T42" fmla="*/ 132 w 260"/>
              <a:gd name="T43" fmla="*/ 26 h 244"/>
              <a:gd name="T44" fmla="*/ 50 w 260"/>
              <a:gd name="T45" fmla="*/ 108 h 244"/>
              <a:gd name="T46" fmla="*/ 12 w 260"/>
              <a:gd name="T47" fmla="*/ 70 h 244"/>
              <a:gd name="T48" fmla="*/ 230 w 260"/>
              <a:gd name="T49" fmla="*/ 232 h 244"/>
              <a:gd name="T50" fmla="*/ 160 w 260"/>
              <a:gd name="T51" fmla="*/ 162 h 244"/>
              <a:gd name="T52" fmla="*/ 178 w 260"/>
              <a:gd name="T53" fmla="*/ 144 h 244"/>
              <a:gd name="T54" fmla="*/ 248 w 260"/>
              <a:gd name="T55" fmla="*/ 214 h 244"/>
              <a:gd name="T56" fmla="*/ 230 w 260"/>
              <a:gd name="T57" fmla="*/ 23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44">
                <a:moveTo>
                  <a:pt x="166" y="144"/>
                </a:moveTo>
                <a:cubicBezTo>
                  <a:pt x="96" y="74"/>
                  <a:pt x="96" y="74"/>
                  <a:pt x="96" y="74"/>
                </a:cubicBezTo>
                <a:cubicBezTo>
                  <a:pt x="144" y="26"/>
                  <a:pt x="144" y="26"/>
                  <a:pt x="144" y="26"/>
                </a:cubicBezTo>
                <a:cubicBezTo>
                  <a:pt x="123" y="5"/>
                  <a:pt x="123" y="5"/>
                  <a:pt x="123" y="5"/>
                </a:cubicBezTo>
                <a:cubicBezTo>
                  <a:pt x="120" y="7"/>
                  <a:pt x="120" y="7"/>
                  <a:pt x="120" y="7"/>
                </a:cubicBezTo>
                <a:cubicBezTo>
                  <a:pt x="120" y="7"/>
                  <a:pt x="110" y="14"/>
                  <a:pt x="97" y="14"/>
                </a:cubicBezTo>
                <a:cubicBezTo>
                  <a:pt x="88" y="14"/>
                  <a:pt x="80" y="10"/>
                  <a:pt x="73" y="3"/>
                </a:cubicBezTo>
                <a:cubicBezTo>
                  <a:pt x="70" y="0"/>
                  <a:pt x="70" y="0"/>
                  <a:pt x="70" y="0"/>
                </a:cubicBezTo>
                <a:cubicBezTo>
                  <a:pt x="0" y="70"/>
                  <a:pt x="0" y="70"/>
                  <a:pt x="0" y="70"/>
                </a:cubicBezTo>
                <a:cubicBezTo>
                  <a:pt x="50" y="120"/>
                  <a:pt x="50" y="120"/>
                  <a:pt x="50" y="120"/>
                </a:cubicBezTo>
                <a:cubicBezTo>
                  <a:pt x="90" y="80"/>
                  <a:pt x="90" y="80"/>
                  <a:pt x="90" y="80"/>
                </a:cubicBezTo>
                <a:cubicBezTo>
                  <a:pt x="160" y="150"/>
                  <a:pt x="160" y="150"/>
                  <a:pt x="160" y="150"/>
                </a:cubicBezTo>
                <a:cubicBezTo>
                  <a:pt x="148" y="162"/>
                  <a:pt x="148" y="162"/>
                  <a:pt x="148" y="162"/>
                </a:cubicBezTo>
                <a:cubicBezTo>
                  <a:pt x="230" y="244"/>
                  <a:pt x="230" y="244"/>
                  <a:pt x="230" y="244"/>
                </a:cubicBezTo>
                <a:cubicBezTo>
                  <a:pt x="260" y="214"/>
                  <a:pt x="260" y="214"/>
                  <a:pt x="260" y="214"/>
                </a:cubicBezTo>
                <a:cubicBezTo>
                  <a:pt x="178" y="132"/>
                  <a:pt x="178" y="132"/>
                  <a:pt x="178" y="132"/>
                </a:cubicBezTo>
                <a:lnTo>
                  <a:pt x="166" y="144"/>
                </a:lnTo>
                <a:close/>
                <a:moveTo>
                  <a:pt x="12" y="70"/>
                </a:moveTo>
                <a:cubicBezTo>
                  <a:pt x="70" y="12"/>
                  <a:pt x="70" y="12"/>
                  <a:pt x="70" y="12"/>
                </a:cubicBezTo>
                <a:cubicBezTo>
                  <a:pt x="78" y="18"/>
                  <a:pt x="87" y="22"/>
                  <a:pt x="97" y="22"/>
                </a:cubicBezTo>
                <a:cubicBezTo>
                  <a:pt x="108" y="22"/>
                  <a:pt x="117" y="18"/>
                  <a:pt x="121" y="15"/>
                </a:cubicBezTo>
                <a:cubicBezTo>
                  <a:pt x="132" y="26"/>
                  <a:pt x="132" y="26"/>
                  <a:pt x="132" y="26"/>
                </a:cubicBezTo>
                <a:cubicBezTo>
                  <a:pt x="50" y="108"/>
                  <a:pt x="50" y="108"/>
                  <a:pt x="50" y="108"/>
                </a:cubicBezTo>
                <a:lnTo>
                  <a:pt x="12" y="70"/>
                </a:lnTo>
                <a:close/>
                <a:moveTo>
                  <a:pt x="230" y="232"/>
                </a:moveTo>
                <a:cubicBezTo>
                  <a:pt x="160" y="162"/>
                  <a:pt x="160" y="162"/>
                  <a:pt x="160" y="162"/>
                </a:cubicBezTo>
                <a:cubicBezTo>
                  <a:pt x="178" y="144"/>
                  <a:pt x="178" y="144"/>
                  <a:pt x="178" y="144"/>
                </a:cubicBezTo>
                <a:cubicBezTo>
                  <a:pt x="248" y="214"/>
                  <a:pt x="248" y="214"/>
                  <a:pt x="248" y="214"/>
                </a:cubicBezTo>
                <a:lnTo>
                  <a:pt x="230" y="2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70737985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7">
            <a:extLst>
              <a:ext uri="{FF2B5EF4-FFF2-40B4-BE49-F238E27FC236}">
                <a16:creationId xmlns="" xmlns:a16="http://schemas.microsoft.com/office/drawing/2014/main" id="{2DFCAE48-A0BA-A543-B64F-593E02334D4E}"/>
              </a:ext>
            </a:extLst>
          </p:cNvPr>
          <p:cNvSpPr>
            <a:spLocks noChangeArrowheads="1"/>
          </p:cNvSpPr>
          <p:nvPr/>
        </p:nvSpPr>
        <p:spPr bwMode="auto">
          <a:xfrm>
            <a:off x="467544" y="1347614"/>
            <a:ext cx="1235250" cy="1962191"/>
          </a:xfrm>
          <a:prstGeom prst="round2SameRect">
            <a:avLst>
              <a:gd name="adj1" fmla="val 50000"/>
              <a:gd name="adj2" fmla="val 11490"/>
            </a:avLst>
          </a:prstGeom>
          <a:solidFill>
            <a:schemeClr val="accent4">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9" name="Freeform 8">
            <a:extLst>
              <a:ext uri="{FF2B5EF4-FFF2-40B4-BE49-F238E27FC236}">
                <a16:creationId xmlns="" xmlns:a16="http://schemas.microsoft.com/office/drawing/2014/main" id="{C3014C8C-413D-B74E-B1E0-539D5D33CF4B}"/>
              </a:ext>
            </a:extLst>
          </p:cNvPr>
          <p:cNvSpPr>
            <a:spLocks noChangeArrowheads="1"/>
          </p:cNvSpPr>
          <p:nvPr/>
        </p:nvSpPr>
        <p:spPr bwMode="auto">
          <a:xfrm>
            <a:off x="583274" y="2554207"/>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4">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0" name="Freeform 9">
            <a:extLst>
              <a:ext uri="{FF2B5EF4-FFF2-40B4-BE49-F238E27FC236}">
                <a16:creationId xmlns="" xmlns:a16="http://schemas.microsoft.com/office/drawing/2014/main" id="{6B8D09D5-33FD-7447-92EB-968BE8ECDD5E}"/>
              </a:ext>
            </a:extLst>
          </p:cNvPr>
          <p:cNvSpPr>
            <a:spLocks noChangeArrowheads="1"/>
          </p:cNvSpPr>
          <p:nvPr/>
        </p:nvSpPr>
        <p:spPr bwMode="auto">
          <a:xfrm>
            <a:off x="708453" y="2554207"/>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4"/>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6" name="Oval 35">
            <a:extLst>
              <a:ext uri="{FF2B5EF4-FFF2-40B4-BE49-F238E27FC236}">
                <a16:creationId xmlns="" xmlns:a16="http://schemas.microsoft.com/office/drawing/2014/main" id="{B62804FA-F10B-F342-A9AB-F4D986022617}"/>
              </a:ext>
            </a:extLst>
          </p:cNvPr>
          <p:cNvSpPr/>
          <p:nvPr/>
        </p:nvSpPr>
        <p:spPr>
          <a:xfrm>
            <a:off x="606266" y="1498136"/>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47" name="1 Título"/>
          <p:cNvSpPr txBox="1">
            <a:spLocks/>
          </p:cNvSpPr>
          <p:nvPr/>
        </p:nvSpPr>
        <p:spPr>
          <a:xfrm>
            <a:off x="395536" y="267494"/>
            <a:ext cx="6275040"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administrativo sancionatorio</a:t>
            </a:r>
            <a:endParaRPr lang="es-CO" sz="2400" b="1" dirty="0">
              <a:solidFill>
                <a:srgbClr val="1F497D"/>
              </a:solidFill>
              <a:latin typeface="+mn-lt"/>
              <a:ea typeface="+mn-ea"/>
              <a:cs typeface="+mn-cs"/>
            </a:endParaRPr>
          </a:p>
        </p:txBody>
      </p:sp>
      <p:sp>
        <p:nvSpPr>
          <p:cNvPr id="50" name="Rectángulo 49"/>
          <p:cNvSpPr/>
          <p:nvPr/>
        </p:nvSpPr>
        <p:spPr>
          <a:xfrm>
            <a:off x="2555776" y="1635646"/>
            <a:ext cx="5544616" cy="369332"/>
          </a:xfrm>
          <a:prstGeom prst="rect">
            <a:avLst/>
          </a:prstGeom>
        </p:spPr>
        <p:txBody>
          <a:bodyPr wrap="square">
            <a:spAutoFit/>
          </a:bodyPr>
          <a:lstStyle/>
          <a:p>
            <a:pPr lvl="0" algn="ctr">
              <a:defRPr/>
            </a:pPr>
            <a:r>
              <a:rPr lang="es-ES" b="1" dirty="0"/>
              <a:t>ÍNDICE DE RECAUDO EN PASF</a:t>
            </a:r>
          </a:p>
        </p:txBody>
      </p:sp>
      <p:sp>
        <p:nvSpPr>
          <p:cNvPr id="53" name="Rectángulo 52"/>
          <p:cNvSpPr/>
          <p:nvPr/>
        </p:nvSpPr>
        <p:spPr>
          <a:xfrm>
            <a:off x="2915816" y="2139702"/>
            <a:ext cx="5328592" cy="2154436"/>
          </a:xfrm>
          <a:prstGeom prst="rect">
            <a:avLst/>
          </a:prstGeom>
        </p:spPr>
        <p:txBody>
          <a:bodyPr wrap="square">
            <a:spAutoFit/>
          </a:bodyPr>
          <a:lstStyle/>
          <a:p>
            <a:pPr lvl="0" algn="ctr"/>
            <a:r>
              <a:rPr lang="es-ES" dirty="0"/>
              <a:t>Valor de las multas pagadas en los procesos administrativos sancionatorio fiscales  durante la vigencia, antes de llegar a cobro coactivo  </a:t>
            </a:r>
          </a:p>
          <a:p>
            <a:pPr lvl="0" algn="ctr"/>
            <a:endParaRPr lang="es-ES" sz="800" dirty="0" smtClean="0"/>
          </a:p>
          <a:p>
            <a:pPr lvl="0" algn="ctr"/>
            <a:r>
              <a:rPr lang="es-ES" dirty="0"/>
              <a:t>Valor total de los procesos administrativos sancionatorio fiscales con sanción de multa durante la vigencia</a:t>
            </a:r>
            <a:endParaRPr lang="es-CO" dirty="0"/>
          </a:p>
          <a:p>
            <a:pPr lvl="0"/>
            <a:endParaRPr lang="es-CO" dirty="0"/>
          </a:p>
        </p:txBody>
      </p:sp>
      <p:cxnSp>
        <p:nvCxnSpPr>
          <p:cNvPr id="54" name="Conector recto 53"/>
          <p:cNvCxnSpPr/>
          <p:nvPr/>
        </p:nvCxnSpPr>
        <p:spPr>
          <a:xfrm>
            <a:off x="2987824" y="3075806"/>
            <a:ext cx="504056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55" name="Igual 54"/>
          <p:cNvSpPr/>
          <p:nvPr/>
        </p:nvSpPr>
        <p:spPr>
          <a:xfrm>
            <a:off x="2699792" y="3003798"/>
            <a:ext cx="216024" cy="144016"/>
          </a:xfrm>
          <a:prstGeom prst="mathEqual">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16" name="Freeform 127"/>
          <p:cNvSpPr>
            <a:spLocks noEditPoints="1"/>
          </p:cNvSpPr>
          <p:nvPr/>
        </p:nvSpPr>
        <p:spPr bwMode="auto">
          <a:xfrm>
            <a:off x="755576" y="1707654"/>
            <a:ext cx="576064" cy="432048"/>
          </a:xfrm>
          <a:custGeom>
            <a:avLst/>
            <a:gdLst>
              <a:gd name="T0" fmla="*/ 166 w 260"/>
              <a:gd name="T1" fmla="*/ 144 h 244"/>
              <a:gd name="T2" fmla="*/ 96 w 260"/>
              <a:gd name="T3" fmla="*/ 74 h 244"/>
              <a:gd name="T4" fmla="*/ 144 w 260"/>
              <a:gd name="T5" fmla="*/ 26 h 244"/>
              <a:gd name="T6" fmla="*/ 123 w 260"/>
              <a:gd name="T7" fmla="*/ 5 h 244"/>
              <a:gd name="T8" fmla="*/ 120 w 260"/>
              <a:gd name="T9" fmla="*/ 7 h 244"/>
              <a:gd name="T10" fmla="*/ 97 w 260"/>
              <a:gd name="T11" fmla="*/ 14 h 244"/>
              <a:gd name="T12" fmla="*/ 73 w 260"/>
              <a:gd name="T13" fmla="*/ 3 h 244"/>
              <a:gd name="T14" fmla="*/ 70 w 260"/>
              <a:gd name="T15" fmla="*/ 0 h 244"/>
              <a:gd name="T16" fmla="*/ 0 w 260"/>
              <a:gd name="T17" fmla="*/ 70 h 244"/>
              <a:gd name="T18" fmla="*/ 50 w 260"/>
              <a:gd name="T19" fmla="*/ 120 h 244"/>
              <a:gd name="T20" fmla="*/ 90 w 260"/>
              <a:gd name="T21" fmla="*/ 80 h 244"/>
              <a:gd name="T22" fmla="*/ 160 w 260"/>
              <a:gd name="T23" fmla="*/ 150 h 244"/>
              <a:gd name="T24" fmla="*/ 148 w 260"/>
              <a:gd name="T25" fmla="*/ 162 h 244"/>
              <a:gd name="T26" fmla="*/ 230 w 260"/>
              <a:gd name="T27" fmla="*/ 244 h 244"/>
              <a:gd name="T28" fmla="*/ 260 w 260"/>
              <a:gd name="T29" fmla="*/ 214 h 244"/>
              <a:gd name="T30" fmla="*/ 178 w 260"/>
              <a:gd name="T31" fmla="*/ 132 h 244"/>
              <a:gd name="T32" fmla="*/ 166 w 260"/>
              <a:gd name="T33" fmla="*/ 144 h 244"/>
              <a:gd name="T34" fmla="*/ 12 w 260"/>
              <a:gd name="T35" fmla="*/ 70 h 244"/>
              <a:gd name="T36" fmla="*/ 70 w 260"/>
              <a:gd name="T37" fmla="*/ 12 h 244"/>
              <a:gd name="T38" fmla="*/ 97 w 260"/>
              <a:gd name="T39" fmla="*/ 22 h 244"/>
              <a:gd name="T40" fmla="*/ 121 w 260"/>
              <a:gd name="T41" fmla="*/ 15 h 244"/>
              <a:gd name="T42" fmla="*/ 132 w 260"/>
              <a:gd name="T43" fmla="*/ 26 h 244"/>
              <a:gd name="T44" fmla="*/ 50 w 260"/>
              <a:gd name="T45" fmla="*/ 108 h 244"/>
              <a:gd name="T46" fmla="*/ 12 w 260"/>
              <a:gd name="T47" fmla="*/ 70 h 244"/>
              <a:gd name="T48" fmla="*/ 230 w 260"/>
              <a:gd name="T49" fmla="*/ 232 h 244"/>
              <a:gd name="T50" fmla="*/ 160 w 260"/>
              <a:gd name="T51" fmla="*/ 162 h 244"/>
              <a:gd name="T52" fmla="*/ 178 w 260"/>
              <a:gd name="T53" fmla="*/ 144 h 244"/>
              <a:gd name="T54" fmla="*/ 248 w 260"/>
              <a:gd name="T55" fmla="*/ 214 h 244"/>
              <a:gd name="T56" fmla="*/ 230 w 260"/>
              <a:gd name="T57" fmla="*/ 23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44">
                <a:moveTo>
                  <a:pt x="166" y="144"/>
                </a:moveTo>
                <a:cubicBezTo>
                  <a:pt x="96" y="74"/>
                  <a:pt x="96" y="74"/>
                  <a:pt x="96" y="74"/>
                </a:cubicBezTo>
                <a:cubicBezTo>
                  <a:pt x="144" y="26"/>
                  <a:pt x="144" y="26"/>
                  <a:pt x="144" y="26"/>
                </a:cubicBezTo>
                <a:cubicBezTo>
                  <a:pt x="123" y="5"/>
                  <a:pt x="123" y="5"/>
                  <a:pt x="123" y="5"/>
                </a:cubicBezTo>
                <a:cubicBezTo>
                  <a:pt x="120" y="7"/>
                  <a:pt x="120" y="7"/>
                  <a:pt x="120" y="7"/>
                </a:cubicBezTo>
                <a:cubicBezTo>
                  <a:pt x="120" y="7"/>
                  <a:pt x="110" y="14"/>
                  <a:pt x="97" y="14"/>
                </a:cubicBezTo>
                <a:cubicBezTo>
                  <a:pt x="88" y="14"/>
                  <a:pt x="80" y="10"/>
                  <a:pt x="73" y="3"/>
                </a:cubicBezTo>
                <a:cubicBezTo>
                  <a:pt x="70" y="0"/>
                  <a:pt x="70" y="0"/>
                  <a:pt x="70" y="0"/>
                </a:cubicBezTo>
                <a:cubicBezTo>
                  <a:pt x="0" y="70"/>
                  <a:pt x="0" y="70"/>
                  <a:pt x="0" y="70"/>
                </a:cubicBezTo>
                <a:cubicBezTo>
                  <a:pt x="50" y="120"/>
                  <a:pt x="50" y="120"/>
                  <a:pt x="50" y="120"/>
                </a:cubicBezTo>
                <a:cubicBezTo>
                  <a:pt x="90" y="80"/>
                  <a:pt x="90" y="80"/>
                  <a:pt x="90" y="80"/>
                </a:cubicBezTo>
                <a:cubicBezTo>
                  <a:pt x="160" y="150"/>
                  <a:pt x="160" y="150"/>
                  <a:pt x="160" y="150"/>
                </a:cubicBezTo>
                <a:cubicBezTo>
                  <a:pt x="148" y="162"/>
                  <a:pt x="148" y="162"/>
                  <a:pt x="148" y="162"/>
                </a:cubicBezTo>
                <a:cubicBezTo>
                  <a:pt x="230" y="244"/>
                  <a:pt x="230" y="244"/>
                  <a:pt x="230" y="244"/>
                </a:cubicBezTo>
                <a:cubicBezTo>
                  <a:pt x="260" y="214"/>
                  <a:pt x="260" y="214"/>
                  <a:pt x="260" y="214"/>
                </a:cubicBezTo>
                <a:cubicBezTo>
                  <a:pt x="178" y="132"/>
                  <a:pt x="178" y="132"/>
                  <a:pt x="178" y="132"/>
                </a:cubicBezTo>
                <a:lnTo>
                  <a:pt x="166" y="144"/>
                </a:lnTo>
                <a:close/>
                <a:moveTo>
                  <a:pt x="12" y="70"/>
                </a:moveTo>
                <a:cubicBezTo>
                  <a:pt x="70" y="12"/>
                  <a:pt x="70" y="12"/>
                  <a:pt x="70" y="12"/>
                </a:cubicBezTo>
                <a:cubicBezTo>
                  <a:pt x="78" y="18"/>
                  <a:pt x="87" y="22"/>
                  <a:pt x="97" y="22"/>
                </a:cubicBezTo>
                <a:cubicBezTo>
                  <a:pt x="108" y="22"/>
                  <a:pt x="117" y="18"/>
                  <a:pt x="121" y="15"/>
                </a:cubicBezTo>
                <a:cubicBezTo>
                  <a:pt x="132" y="26"/>
                  <a:pt x="132" y="26"/>
                  <a:pt x="132" y="26"/>
                </a:cubicBezTo>
                <a:cubicBezTo>
                  <a:pt x="50" y="108"/>
                  <a:pt x="50" y="108"/>
                  <a:pt x="50" y="108"/>
                </a:cubicBezTo>
                <a:lnTo>
                  <a:pt x="12" y="70"/>
                </a:lnTo>
                <a:close/>
                <a:moveTo>
                  <a:pt x="230" y="232"/>
                </a:moveTo>
                <a:cubicBezTo>
                  <a:pt x="160" y="162"/>
                  <a:pt x="160" y="162"/>
                  <a:pt x="160" y="162"/>
                </a:cubicBezTo>
                <a:cubicBezTo>
                  <a:pt x="178" y="144"/>
                  <a:pt x="178" y="144"/>
                  <a:pt x="178" y="144"/>
                </a:cubicBezTo>
                <a:cubicBezTo>
                  <a:pt x="248" y="214"/>
                  <a:pt x="248" y="214"/>
                  <a:pt x="248" y="214"/>
                </a:cubicBezTo>
                <a:lnTo>
                  <a:pt x="230" y="2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a:p>
        </p:txBody>
      </p:sp>
      <p:sp>
        <p:nvSpPr>
          <p:cNvPr id="13" name="TextBox 50">
            <a:extLst>
              <a:ext uri="{FF2B5EF4-FFF2-40B4-BE49-F238E27FC236}">
                <a16:creationId xmlns="" xmlns:a16="http://schemas.microsoft.com/office/drawing/2014/main" id="{662905B5-389C-D046-A046-4628C70EAD8A}"/>
              </a:ext>
            </a:extLst>
          </p:cNvPr>
          <p:cNvSpPr txBox="1"/>
          <p:nvPr/>
        </p:nvSpPr>
        <p:spPr>
          <a:xfrm>
            <a:off x="899592" y="2931790"/>
            <a:ext cx="1069661" cy="542456"/>
          </a:xfrm>
          <a:prstGeom prst="rect">
            <a:avLst/>
          </a:prstGeom>
          <a:noFill/>
        </p:spPr>
        <p:txBody>
          <a:bodyPr wrap="none" lIns="34290" tIns="17145" rIns="34290" bIns="17145" rtlCol="0" anchor="b" anchorCtr="0">
            <a:spAutoFit/>
          </a:bodyPr>
          <a:lstStyle/>
          <a:p>
            <a:pPr algn="ctr"/>
            <a:r>
              <a:rPr lang="es-ES" sz="1100" b="1" dirty="0" smtClean="0">
                <a:solidFill>
                  <a:schemeClr val="bg1"/>
                </a:solidFill>
                <a:latin typeface="Poppins SemiBold" pitchFamily="2" charset="77"/>
                <a:ea typeface="League Spartan" charset="0"/>
                <a:cs typeface="Poppins SemiBold" pitchFamily="2" charset="77"/>
              </a:rPr>
              <a:t>Proceso</a:t>
            </a:r>
          </a:p>
          <a:p>
            <a:pPr algn="ctr"/>
            <a:r>
              <a:rPr lang="es-ES" sz="1100" b="1" dirty="0" smtClean="0">
                <a:solidFill>
                  <a:schemeClr val="bg1"/>
                </a:solidFill>
                <a:latin typeface="Poppins SemiBold" pitchFamily="2" charset="77"/>
                <a:ea typeface="League Spartan" charset="0"/>
                <a:cs typeface="Poppins SemiBold" pitchFamily="2" charset="77"/>
              </a:rPr>
              <a:t>Administrativo </a:t>
            </a:r>
          </a:p>
          <a:p>
            <a:pPr algn="ctr"/>
            <a:r>
              <a:rPr lang="es-ES" sz="1100" b="1" dirty="0" smtClean="0">
                <a:solidFill>
                  <a:schemeClr val="bg1"/>
                </a:solidFill>
                <a:latin typeface="Poppins SemiBold" pitchFamily="2" charset="77"/>
                <a:ea typeface="League Spartan" charset="0"/>
                <a:cs typeface="Poppins SemiBold" pitchFamily="2" charset="77"/>
              </a:rPr>
              <a:t>Sancionatorio</a:t>
            </a:r>
          </a:p>
        </p:txBody>
      </p:sp>
    </p:spTree>
    <p:extLst>
      <p:ext uri="{BB962C8B-B14F-4D97-AF65-F5344CB8AC3E}">
        <p14:creationId xmlns:p14="http://schemas.microsoft.com/office/powerpoint/2010/main" val="95447977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7">
            <a:extLst>
              <a:ext uri="{FF2B5EF4-FFF2-40B4-BE49-F238E27FC236}">
                <a16:creationId xmlns="" xmlns:a16="http://schemas.microsoft.com/office/drawing/2014/main" id="{2DFCAE48-A0BA-A543-B64F-593E02334D4E}"/>
              </a:ext>
            </a:extLst>
          </p:cNvPr>
          <p:cNvSpPr>
            <a:spLocks noChangeArrowheads="1"/>
          </p:cNvSpPr>
          <p:nvPr/>
        </p:nvSpPr>
        <p:spPr bwMode="auto">
          <a:xfrm>
            <a:off x="467544" y="1347614"/>
            <a:ext cx="1235250" cy="1962191"/>
          </a:xfrm>
          <a:prstGeom prst="round2SameRect">
            <a:avLst>
              <a:gd name="adj1" fmla="val 50000"/>
              <a:gd name="adj2" fmla="val 11490"/>
            </a:avLst>
          </a:prstGeom>
          <a:solidFill>
            <a:schemeClr val="accent4">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9" name="Freeform 8">
            <a:extLst>
              <a:ext uri="{FF2B5EF4-FFF2-40B4-BE49-F238E27FC236}">
                <a16:creationId xmlns="" xmlns:a16="http://schemas.microsoft.com/office/drawing/2014/main" id="{C3014C8C-413D-B74E-B1E0-539D5D33CF4B}"/>
              </a:ext>
            </a:extLst>
          </p:cNvPr>
          <p:cNvSpPr>
            <a:spLocks noChangeArrowheads="1"/>
          </p:cNvSpPr>
          <p:nvPr/>
        </p:nvSpPr>
        <p:spPr bwMode="auto">
          <a:xfrm>
            <a:off x="583274" y="2554207"/>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4">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0" name="Freeform 9">
            <a:extLst>
              <a:ext uri="{FF2B5EF4-FFF2-40B4-BE49-F238E27FC236}">
                <a16:creationId xmlns="" xmlns:a16="http://schemas.microsoft.com/office/drawing/2014/main" id="{6B8D09D5-33FD-7447-92EB-968BE8ECDD5E}"/>
              </a:ext>
            </a:extLst>
          </p:cNvPr>
          <p:cNvSpPr>
            <a:spLocks noChangeArrowheads="1"/>
          </p:cNvSpPr>
          <p:nvPr/>
        </p:nvSpPr>
        <p:spPr bwMode="auto">
          <a:xfrm>
            <a:off x="708453" y="2554207"/>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4"/>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6" name="Oval 35">
            <a:extLst>
              <a:ext uri="{FF2B5EF4-FFF2-40B4-BE49-F238E27FC236}">
                <a16:creationId xmlns="" xmlns:a16="http://schemas.microsoft.com/office/drawing/2014/main" id="{B62804FA-F10B-F342-A9AB-F4D986022617}"/>
              </a:ext>
            </a:extLst>
          </p:cNvPr>
          <p:cNvSpPr/>
          <p:nvPr/>
        </p:nvSpPr>
        <p:spPr>
          <a:xfrm>
            <a:off x="606266" y="1498136"/>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47" name="1 Título"/>
          <p:cNvSpPr txBox="1">
            <a:spLocks/>
          </p:cNvSpPr>
          <p:nvPr/>
        </p:nvSpPr>
        <p:spPr>
          <a:xfrm>
            <a:off x="395536" y="267494"/>
            <a:ext cx="6275040"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administrativo sancionatorio</a:t>
            </a:r>
            <a:endParaRPr lang="es-CO" sz="2400" b="1" dirty="0">
              <a:solidFill>
                <a:srgbClr val="1F497D"/>
              </a:solidFill>
              <a:latin typeface="+mn-lt"/>
              <a:ea typeface="+mn-ea"/>
              <a:cs typeface="+mn-cs"/>
            </a:endParaRPr>
          </a:p>
        </p:txBody>
      </p:sp>
      <p:sp>
        <p:nvSpPr>
          <p:cNvPr id="50" name="Rectángulo 49"/>
          <p:cNvSpPr/>
          <p:nvPr/>
        </p:nvSpPr>
        <p:spPr>
          <a:xfrm>
            <a:off x="2555776" y="987574"/>
            <a:ext cx="5400600" cy="369332"/>
          </a:xfrm>
          <a:prstGeom prst="rect">
            <a:avLst/>
          </a:prstGeom>
        </p:spPr>
        <p:txBody>
          <a:bodyPr wrap="square">
            <a:spAutoFit/>
          </a:bodyPr>
          <a:lstStyle/>
          <a:p>
            <a:pPr lvl="0" algn="ctr">
              <a:defRPr/>
            </a:pPr>
            <a:r>
              <a:rPr lang="es-ES" b="1" dirty="0"/>
              <a:t>OPORTUNIDAD EN LA GESTIÓN PROCESAL  </a:t>
            </a:r>
            <a:r>
              <a:rPr lang="es-ES" b="1" dirty="0" smtClean="0"/>
              <a:t>PASF</a:t>
            </a:r>
            <a:endParaRPr lang="es-ES" b="1" dirty="0"/>
          </a:p>
        </p:txBody>
      </p:sp>
      <p:sp>
        <p:nvSpPr>
          <p:cNvPr id="53" name="Rectángulo 52"/>
          <p:cNvSpPr/>
          <p:nvPr/>
        </p:nvSpPr>
        <p:spPr>
          <a:xfrm>
            <a:off x="2843808" y="1491630"/>
            <a:ext cx="5832648" cy="1600438"/>
          </a:xfrm>
          <a:prstGeom prst="rect">
            <a:avLst/>
          </a:prstGeom>
        </p:spPr>
        <p:txBody>
          <a:bodyPr wrap="square">
            <a:spAutoFit/>
          </a:bodyPr>
          <a:lstStyle/>
          <a:p>
            <a:pPr lvl="0" algn="ctr"/>
            <a:r>
              <a:rPr lang="es-CO" dirty="0"/>
              <a:t>Número acumulado de procesos administrativos sancionatorios fiscales con archivo por caducidad de la facultad sancionatoria </a:t>
            </a:r>
            <a:endParaRPr lang="es-ES" dirty="0"/>
          </a:p>
          <a:p>
            <a:pPr lvl="0" algn="ctr"/>
            <a:endParaRPr lang="es-ES" sz="800" dirty="0" smtClean="0"/>
          </a:p>
          <a:p>
            <a:pPr lvl="0" algn="ctr"/>
            <a:r>
              <a:rPr lang="es-CO" dirty="0"/>
              <a:t>Número total de procesos administrativos sancionatorios fiscales tramitados durante la vigencia</a:t>
            </a:r>
          </a:p>
        </p:txBody>
      </p:sp>
      <p:cxnSp>
        <p:nvCxnSpPr>
          <p:cNvPr id="54" name="Conector recto 53"/>
          <p:cNvCxnSpPr/>
          <p:nvPr/>
        </p:nvCxnSpPr>
        <p:spPr>
          <a:xfrm>
            <a:off x="2915816" y="2427734"/>
            <a:ext cx="5688632"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55" name="Igual 54"/>
          <p:cNvSpPr/>
          <p:nvPr/>
        </p:nvSpPr>
        <p:spPr>
          <a:xfrm>
            <a:off x="2555776" y="2355726"/>
            <a:ext cx="216024" cy="144016"/>
          </a:xfrm>
          <a:prstGeom prst="mathEqual">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60" name="Rectángulo 59"/>
          <p:cNvSpPr/>
          <p:nvPr/>
        </p:nvSpPr>
        <p:spPr>
          <a:xfrm>
            <a:off x="2843808" y="3219822"/>
            <a:ext cx="5832648" cy="1892826"/>
          </a:xfrm>
          <a:prstGeom prst="rect">
            <a:avLst/>
          </a:prstGeom>
        </p:spPr>
        <p:txBody>
          <a:bodyPr wrap="square">
            <a:spAutoFit/>
          </a:bodyPr>
          <a:lstStyle/>
          <a:p>
            <a:pPr lvl="0" algn="ctr"/>
            <a:r>
              <a:rPr lang="es-ES" dirty="0"/>
              <a:t>Número acumulado de procesos administrativos sancionatorios fiscales en riesgo de caducidad (más de dos años desde la ocurrencia de los hechos hasta la decisión de primera instancia) </a:t>
            </a:r>
          </a:p>
          <a:p>
            <a:pPr lvl="0" algn="ctr"/>
            <a:endParaRPr lang="es-ES" sz="900" dirty="0" smtClean="0"/>
          </a:p>
          <a:p>
            <a:pPr lvl="0" algn="ctr"/>
            <a:r>
              <a:rPr lang="es-ES" dirty="0"/>
              <a:t>Número total de procesos administrativos sancionatorios fiscales tramitados durante la vigencia</a:t>
            </a:r>
            <a:endParaRPr lang="es-CO" dirty="0"/>
          </a:p>
        </p:txBody>
      </p:sp>
      <p:cxnSp>
        <p:nvCxnSpPr>
          <p:cNvPr id="61" name="Conector recto 60"/>
          <p:cNvCxnSpPr/>
          <p:nvPr/>
        </p:nvCxnSpPr>
        <p:spPr>
          <a:xfrm>
            <a:off x="2915816" y="4443958"/>
            <a:ext cx="5688632"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62" name="Igual 61"/>
          <p:cNvSpPr/>
          <p:nvPr/>
        </p:nvSpPr>
        <p:spPr>
          <a:xfrm>
            <a:off x="2555776" y="4371950"/>
            <a:ext cx="216024" cy="144016"/>
          </a:xfrm>
          <a:prstGeom prst="mathEqual">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16" name="Freeform 127"/>
          <p:cNvSpPr>
            <a:spLocks noEditPoints="1"/>
          </p:cNvSpPr>
          <p:nvPr/>
        </p:nvSpPr>
        <p:spPr bwMode="auto">
          <a:xfrm>
            <a:off x="755576" y="1707654"/>
            <a:ext cx="576064" cy="432048"/>
          </a:xfrm>
          <a:custGeom>
            <a:avLst/>
            <a:gdLst>
              <a:gd name="T0" fmla="*/ 166 w 260"/>
              <a:gd name="T1" fmla="*/ 144 h 244"/>
              <a:gd name="T2" fmla="*/ 96 w 260"/>
              <a:gd name="T3" fmla="*/ 74 h 244"/>
              <a:gd name="T4" fmla="*/ 144 w 260"/>
              <a:gd name="T5" fmla="*/ 26 h 244"/>
              <a:gd name="T6" fmla="*/ 123 w 260"/>
              <a:gd name="T7" fmla="*/ 5 h 244"/>
              <a:gd name="T8" fmla="*/ 120 w 260"/>
              <a:gd name="T9" fmla="*/ 7 h 244"/>
              <a:gd name="T10" fmla="*/ 97 w 260"/>
              <a:gd name="T11" fmla="*/ 14 h 244"/>
              <a:gd name="T12" fmla="*/ 73 w 260"/>
              <a:gd name="T13" fmla="*/ 3 h 244"/>
              <a:gd name="T14" fmla="*/ 70 w 260"/>
              <a:gd name="T15" fmla="*/ 0 h 244"/>
              <a:gd name="T16" fmla="*/ 0 w 260"/>
              <a:gd name="T17" fmla="*/ 70 h 244"/>
              <a:gd name="T18" fmla="*/ 50 w 260"/>
              <a:gd name="T19" fmla="*/ 120 h 244"/>
              <a:gd name="T20" fmla="*/ 90 w 260"/>
              <a:gd name="T21" fmla="*/ 80 h 244"/>
              <a:gd name="T22" fmla="*/ 160 w 260"/>
              <a:gd name="T23" fmla="*/ 150 h 244"/>
              <a:gd name="T24" fmla="*/ 148 w 260"/>
              <a:gd name="T25" fmla="*/ 162 h 244"/>
              <a:gd name="T26" fmla="*/ 230 w 260"/>
              <a:gd name="T27" fmla="*/ 244 h 244"/>
              <a:gd name="T28" fmla="*/ 260 w 260"/>
              <a:gd name="T29" fmla="*/ 214 h 244"/>
              <a:gd name="T30" fmla="*/ 178 w 260"/>
              <a:gd name="T31" fmla="*/ 132 h 244"/>
              <a:gd name="T32" fmla="*/ 166 w 260"/>
              <a:gd name="T33" fmla="*/ 144 h 244"/>
              <a:gd name="T34" fmla="*/ 12 w 260"/>
              <a:gd name="T35" fmla="*/ 70 h 244"/>
              <a:gd name="T36" fmla="*/ 70 w 260"/>
              <a:gd name="T37" fmla="*/ 12 h 244"/>
              <a:gd name="T38" fmla="*/ 97 w 260"/>
              <a:gd name="T39" fmla="*/ 22 h 244"/>
              <a:gd name="T40" fmla="*/ 121 w 260"/>
              <a:gd name="T41" fmla="*/ 15 h 244"/>
              <a:gd name="T42" fmla="*/ 132 w 260"/>
              <a:gd name="T43" fmla="*/ 26 h 244"/>
              <a:gd name="T44" fmla="*/ 50 w 260"/>
              <a:gd name="T45" fmla="*/ 108 h 244"/>
              <a:gd name="T46" fmla="*/ 12 w 260"/>
              <a:gd name="T47" fmla="*/ 70 h 244"/>
              <a:gd name="T48" fmla="*/ 230 w 260"/>
              <a:gd name="T49" fmla="*/ 232 h 244"/>
              <a:gd name="T50" fmla="*/ 160 w 260"/>
              <a:gd name="T51" fmla="*/ 162 h 244"/>
              <a:gd name="T52" fmla="*/ 178 w 260"/>
              <a:gd name="T53" fmla="*/ 144 h 244"/>
              <a:gd name="T54" fmla="*/ 248 w 260"/>
              <a:gd name="T55" fmla="*/ 214 h 244"/>
              <a:gd name="T56" fmla="*/ 230 w 260"/>
              <a:gd name="T57" fmla="*/ 23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44">
                <a:moveTo>
                  <a:pt x="166" y="144"/>
                </a:moveTo>
                <a:cubicBezTo>
                  <a:pt x="96" y="74"/>
                  <a:pt x="96" y="74"/>
                  <a:pt x="96" y="74"/>
                </a:cubicBezTo>
                <a:cubicBezTo>
                  <a:pt x="144" y="26"/>
                  <a:pt x="144" y="26"/>
                  <a:pt x="144" y="26"/>
                </a:cubicBezTo>
                <a:cubicBezTo>
                  <a:pt x="123" y="5"/>
                  <a:pt x="123" y="5"/>
                  <a:pt x="123" y="5"/>
                </a:cubicBezTo>
                <a:cubicBezTo>
                  <a:pt x="120" y="7"/>
                  <a:pt x="120" y="7"/>
                  <a:pt x="120" y="7"/>
                </a:cubicBezTo>
                <a:cubicBezTo>
                  <a:pt x="120" y="7"/>
                  <a:pt x="110" y="14"/>
                  <a:pt x="97" y="14"/>
                </a:cubicBezTo>
                <a:cubicBezTo>
                  <a:pt x="88" y="14"/>
                  <a:pt x="80" y="10"/>
                  <a:pt x="73" y="3"/>
                </a:cubicBezTo>
                <a:cubicBezTo>
                  <a:pt x="70" y="0"/>
                  <a:pt x="70" y="0"/>
                  <a:pt x="70" y="0"/>
                </a:cubicBezTo>
                <a:cubicBezTo>
                  <a:pt x="0" y="70"/>
                  <a:pt x="0" y="70"/>
                  <a:pt x="0" y="70"/>
                </a:cubicBezTo>
                <a:cubicBezTo>
                  <a:pt x="50" y="120"/>
                  <a:pt x="50" y="120"/>
                  <a:pt x="50" y="120"/>
                </a:cubicBezTo>
                <a:cubicBezTo>
                  <a:pt x="90" y="80"/>
                  <a:pt x="90" y="80"/>
                  <a:pt x="90" y="80"/>
                </a:cubicBezTo>
                <a:cubicBezTo>
                  <a:pt x="160" y="150"/>
                  <a:pt x="160" y="150"/>
                  <a:pt x="160" y="150"/>
                </a:cubicBezTo>
                <a:cubicBezTo>
                  <a:pt x="148" y="162"/>
                  <a:pt x="148" y="162"/>
                  <a:pt x="148" y="162"/>
                </a:cubicBezTo>
                <a:cubicBezTo>
                  <a:pt x="230" y="244"/>
                  <a:pt x="230" y="244"/>
                  <a:pt x="230" y="244"/>
                </a:cubicBezTo>
                <a:cubicBezTo>
                  <a:pt x="260" y="214"/>
                  <a:pt x="260" y="214"/>
                  <a:pt x="260" y="214"/>
                </a:cubicBezTo>
                <a:cubicBezTo>
                  <a:pt x="178" y="132"/>
                  <a:pt x="178" y="132"/>
                  <a:pt x="178" y="132"/>
                </a:cubicBezTo>
                <a:lnTo>
                  <a:pt x="166" y="144"/>
                </a:lnTo>
                <a:close/>
                <a:moveTo>
                  <a:pt x="12" y="70"/>
                </a:moveTo>
                <a:cubicBezTo>
                  <a:pt x="70" y="12"/>
                  <a:pt x="70" y="12"/>
                  <a:pt x="70" y="12"/>
                </a:cubicBezTo>
                <a:cubicBezTo>
                  <a:pt x="78" y="18"/>
                  <a:pt x="87" y="22"/>
                  <a:pt x="97" y="22"/>
                </a:cubicBezTo>
                <a:cubicBezTo>
                  <a:pt x="108" y="22"/>
                  <a:pt x="117" y="18"/>
                  <a:pt x="121" y="15"/>
                </a:cubicBezTo>
                <a:cubicBezTo>
                  <a:pt x="132" y="26"/>
                  <a:pt x="132" y="26"/>
                  <a:pt x="132" y="26"/>
                </a:cubicBezTo>
                <a:cubicBezTo>
                  <a:pt x="50" y="108"/>
                  <a:pt x="50" y="108"/>
                  <a:pt x="50" y="108"/>
                </a:cubicBezTo>
                <a:lnTo>
                  <a:pt x="12" y="70"/>
                </a:lnTo>
                <a:close/>
                <a:moveTo>
                  <a:pt x="230" y="232"/>
                </a:moveTo>
                <a:cubicBezTo>
                  <a:pt x="160" y="162"/>
                  <a:pt x="160" y="162"/>
                  <a:pt x="160" y="162"/>
                </a:cubicBezTo>
                <a:cubicBezTo>
                  <a:pt x="178" y="144"/>
                  <a:pt x="178" y="144"/>
                  <a:pt x="178" y="144"/>
                </a:cubicBezTo>
                <a:cubicBezTo>
                  <a:pt x="248" y="214"/>
                  <a:pt x="248" y="214"/>
                  <a:pt x="248" y="214"/>
                </a:cubicBezTo>
                <a:lnTo>
                  <a:pt x="230" y="2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a:p>
        </p:txBody>
      </p:sp>
      <p:sp>
        <p:nvSpPr>
          <p:cNvPr id="18" name="TextBox 50">
            <a:extLst>
              <a:ext uri="{FF2B5EF4-FFF2-40B4-BE49-F238E27FC236}">
                <a16:creationId xmlns="" xmlns:a16="http://schemas.microsoft.com/office/drawing/2014/main" id="{662905B5-389C-D046-A046-4628C70EAD8A}"/>
              </a:ext>
            </a:extLst>
          </p:cNvPr>
          <p:cNvSpPr txBox="1"/>
          <p:nvPr/>
        </p:nvSpPr>
        <p:spPr>
          <a:xfrm>
            <a:off x="899592" y="2931790"/>
            <a:ext cx="1069661" cy="542456"/>
          </a:xfrm>
          <a:prstGeom prst="rect">
            <a:avLst/>
          </a:prstGeom>
          <a:noFill/>
        </p:spPr>
        <p:txBody>
          <a:bodyPr wrap="none" lIns="34290" tIns="17145" rIns="34290" bIns="17145" rtlCol="0" anchor="b" anchorCtr="0">
            <a:spAutoFit/>
          </a:bodyPr>
          <a:lstStyle/>
          <a:p>
            <a:pPr algn="ctr"/>
            <a:r>
              <a:rPr lang="es-ES" sz="1100" b="1" dirty="0" smtClean="0">
                <a:solidFill>
                  <a:schemeClr val="bg1"/>
                </a:solidFill>
                <a:latin typeface="Poppins SemiBold" pitchFamily="2" charset="77"/>
                <a:ea typeface="League Spartan" charset="0"/>
                <a:cs typeface="Poppins SemiBold" pitchFamily="2" charset="77"/>
              </a:rPr>
              <a:t>Proceso</a:t>
            </a:r>
          </a:p>
          <a:p>
            <a:pPr algn="ctr"/>
            <a:r>
              <a:rPr lang="es-ES" sz="1100" b="1" dirty="0" smtClean="0">
                <a:solidFill>
                  <a:schemeClr val="bg1"/>
                </a:solidFill>
                <a:latin typeface="Poppins SemiBold" pitchFamily="2" charset="77"/>
                <a:ea typeface="League Spartan" charset="0"/>
                <a:cs typeface="Poppins SemiBold" pitchFamily="2" charset="77"/>
              </a:rPr>
              <a:t>Administrativo </a:t>
            </a:r>
          </a:p>
          <a:p>
            <a:pPr algn="ctr"/>
            <a:r>
              <a:rPr lang="es-ES" sz="1100" b="1" dirty="0" smtClean="0">
                <a:solidFill>
                  <a:schemeClr val="bg1"/>
                </a:solidFill>
                <a:latin typeface="Poppins SemiBold" pitchFamily="2" charset="77"/>
                <a:ea typeface="League Spartan" charset="0"/>
                <a:cs typeface="Poppins SemiBold" pitchFamily="2" charset="77"/>
              </a:rPr>
              <a:t>Sancionatorio</a:t>
            </a:r>
          </a:p>
        </p:txBody>
      </p:sp>
    </p:spTree>
    <p:extLst>
      <p:ext uri="{BB962C8B-B14F-4D97-AF65-F5344CB8AC3E}">
        <p14:creationId xmlns:p14="http://schemas.microsoft.com/office/powerpoint/2010/main" val="13503194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7">
            <a:extLst>
              <a:ext uri="{FF2B5EF4-FFF2-40B4-BE49-F238E27FC236}">
                <a16:creationId xmlns="" xmlns:a16="http://schemas.microsoft.com/office/drawing/2014/main" id="{F24A1B23-5447-2A4A-9F38-0DE2C66552FD}"/>
              </a:ext>
            </a:extLst>
          </p:cNvPr>
          <p:cNvSpPr>
            <a:spLocks noChangeArrowheads="1"/>
          </p:cNvSpPr>
          <p:nvPr/>
        </p:nvSpPr>
        <p:spPr bwMode="auto">
          <a:xfrm>
            <a:off x="605056" y="1477031"/>
            <a:ext cx="1235250" cy="1962191"/>
          </a:xfrm>
          <a:prstGeom prst="round2SameRect">
            <a:avLst>
              <a:gd name="adj1" fmla="val 50000"/>
              <a:gd name="adj2" fmla="val 11490"/>
            </a:avLst>
          </a:prstGeom>
          <a:solidFill>
            <a:schemeClr val="accent1">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10" name="Freeform 8">
            <a:extLst>
              <a:ext uri="{FF2B5EF4-FFF2-40B4-BE49-F238E27FC236}">
                <a16:creationId xmlns="" xmlns:a16="http://schemas.microsoft.com/office/drawing/2014/main" id="{64F6F35E-64E1-044C-B0AF-F63D4F199AEC}"/>
              </a:ext>
            </a:extLst>
          </p:cNvPr>
          <p:cNvSpPr>
            <a:spLocks noChangeArrowheads="1"/>
          </p:cNvSpPr>
          <p:nvPr/>
        </p:nvSpPr>
        <p:spPr bwMode="auto">
          <a:xfrm>
            <a:off x="720786" y="2683624"/>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1">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11" name="Freeform 9">
            <a:extLst>
              <a:ext uri="{FF2B5EF4-FFF2-40B4-BE49-F238E27FC236}">
                <a16:creationId xmlns="" xmlns:a16="http://schemas.microsoft.com/office/drawing/2014/main" id="{8EC83907-386C-A24F-A52A-C3CB5D17253C}"/>
              </a:ext>
            </a:extLst>
          </p:cNvPr>
          <p:cNvSpPr>
            <a:spLocks noChangeArrowheads="1"/>
          </p:cNvSpPr>
          <p:nvPr/>
        </p:nvSpPr>
        <p:spPr bwMode="auto">
          <a:xfrm>
            <a:off x="845965" y="2683624"/>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1"/>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3" name="Oval 32">
            <a:extLst>
              <a:ext uri="{FF2B5EF4-FFF2-40B4-BE49-F238E27FC236}">
                <a16:creationId xmlns="" xmlns:a16="http://schemas.microsoft.com/office/drawing/2014/main" id="{E9BE7602-AACD-5F4F-A902-983D33047064}"/>
              </a:ext>
            </a:extLst>
          </p:cNvPr>
          <p:cNvSpPr/>
          <p:nvPr/>
        </p:nvSpPr>
        <p:spPr>
          <a:xfrm>
            <a:off x="743777" y="1627553"/>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51" name="TextBox 50">
            <a:extLst>
              <a:ext uri="{FF2B5EF4-FFF2-40B4-BE49-F238E27FC236}">
                <a16:creationId xmlns="" xmlns:a16="http://schemas.microsoft.com/office/drawing/2014/main" id="{662905B5-389C-D046-A046-4628C70EAD8A}"/>
              </a:ext>
            </a:extLst>
          </p:cNvPr>
          <p:cNvSpPr txBox="1"/>
          <p:nvPr/>
        </p:nvSpPr>
        <p:spPr>
          <a:xfrm>
            <a:off x="1043608" y="2931790"/>
            <a:ext cx="1126831" cy="680956"/>
          </a:xfrm>
          <a:prstGeom prst="rect">
            <a:avLst/>
          </a:prstGeom>
          <a:noFill/>
        </p:spPr>
        <p:txBody>
          <a:bodyPr wrap="none" lIns="34290" tIns="17145" rIns="34290" bIns="17145" rtlCol="0" anchor="b" anchorCtr="0">
            <a:spAutoFit/>
          </a:bodyPr>
          <a:lstStyle/>
          <a:p>
            <a:pPr algn="ctr"/>
            <a:r>
              <a:rPr lang="es-ES" sz="1400" b="1" dirty="0" smtClean="0">
                <a:solidFill>
                  <a:schemeClr val="bg1"/>
                </a:solidFill>
                <a:latin typeface="Poppins SemiBold" pitchFamily="2" charset="77"/>
                <a:ea typeface="League Spartan" charset="0"/>
                <a:cs typeface="Poppins SemiBold" pitchFamily="2" charset="77"/>
              </a:rPr>
              <a:t>Proceso</a:t>
            </a:r>
          </a:p>
          <a:p>
            <a:pPr algn="ctr"/>
            <a:r>
              <a:rPr lang="es-ES" sz="1400" b="1" dirty="0" smtClean="0">
                <a:solidFill>
                  <a:schemeClr val="bg1"/>
                </a:solidFill>
                <a:latin typeface="Poppins SemiBold" pitchFamily="2" charset="77"/>
                <a:ea typeface="League Spartan" charset="0"/>
                <a:cs typeface="Poppins SemiBold" pitchFamily="2" charset="77"/>
              </a:rPr>
              <a:t>Jurisdicción </a:t>
            </a:r>
          </a:p>
          <a:p>
            <a:pPr algn="ctr"/>
            <a:r>
              <a:rPr lang="es-ES" sz="1400" b="1" dirty="0" smtClean="0">
                <a:solidFill>
                  <a:schemeClr val="bg1"/>
                </a:solidFill>
                <a:latin typeface="Poppins SemiBold" pitchFamily="2" charset="77"/>
                <a:ea typeface="League Spartan" charset="0"/>
                <a:cs typeface="Poppins SemiBold" pitchFamily="2" charset="77"/>
              </a:rPr>
              <a:t>Coactiva</a:t>
            </a:r>
          </a:p>
        </p:txBody>
      </p:sp>
      <p:sp>
        <p:nvSpPr>
          <p:cNvPr id="2" name="Rectángulo 1"/>
          <p:cNvSpPr/>
          <p:nvPr/>
        </p:nvSpPr>
        <p:spPr>
          <a:xfrm>
            <a:off x="3131840" y="2499742"/>
            <a:ext cx="5328592" cy="1200329"/>
          </a:xfrm>
          <a:prstGeom prst="rect">
            <a:avLst/>
          </a:prstGeom>
        </p:spPr>
        <p:txBody>
          <a:bodyPr wrap="square">
            <a:spAutoFit/>
          </a:bodyPr>
          <a:lstStyle/>
          <a:p>
            <a:pPr lvl="0" algn="ctr"/>
            <a:r>
              <a:rPr lang="es-ES" dirty="0"/>
              <a:t>Valor recaudado en procesos de cobro coactivo durante la vigencia  </a:t>
            </a:r>
          </a:p>
          <a:p>
            <a:pPr lvl="0" algn="ctr"/>
            <a:r>
              <a:rPr lang="es-ES" dirty="0" smtClean="0"/>
              <a:t>   Valor </a:t>
            </a:r>
            <a:r>
              <a:rPr lang="es-ES" dirty="0"/>
              <a:t>total de los procesos de cobro coactivo tramitados durante la vigencia</a:t>
            </a:r>
            <a:endParaRPr lang="es-CO" dirty="0"/>
          </a:p>
        </p:txBody>
      </p:sp>
      <p:cxnSp>
        <p:nvCxnSpPr>
          <p:cNvPr id="4" name="Conector recto 3"/>
          <p:cNvCxnSpPr/>
          <p:nvPr/>
        </p:nvCxnSpPr>
        <p:spPr>
          <a:xfrm flipV="1">
            <a:off x="3131840" y="3075806"/>
            <a:ext cx="5040560" cy="13618"/>
          </a:xfrm>
          <a:prstGeom prst="line">
            <a:avLst/>
          </a:prstGeom>
        </p:spPr>
        <p:style>
          <a:lnRef idx="2">
            <a:schemeClr val="accent1"/>
          </a:lnRef>
          <a:fillRef idx="0">
            <a:schemeClr val="accent1"/>
          </a:fillRef>
          <a:effectRef idx="1">
            <a:schemeClr val="accent1"/>
          </a:effectRef>
          <a:fontRef idx="minor">
            <a:schemeClr val="tx1"/>
          </a:fontRef>
        </p:style>
      </p:cxnSp>
      <p:sp>
        <p:nvSpPr>
          <p:cNvPr id="44" name="1 Título"/>
          <p:cNvSpPr txBox="1">
            <a:spLocks/>
          </p:cNvSpPr>
          <p:nvPr/>
        </p:nvSpPr>
        <p:spPr>
          <a:xfrm>
            <a:off x="395536" y="267494"/>
            <a:ext cx="6275040" cy="565572"/>
          </a:xfrm>
          <a:prstGeom prst="rect">
            <a:avLst/>
          </a:prstGeom>
        </p:spPr>
        <p:txBody>
          <a:bodyP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jurisdicción coactiva </a:t>
            </a:r>
            <a:endParaRPr lang="es-CO" sz="2400" b="1" dirty="0">
              <a:solidFill>
                <a:srgbClr val="1F497D"/>
              </a:solidFill>
              <a:latin typeface="+mn-lt"/>
              <a:ea typeface="+mn-ea"/>
              <a:cs typeface="+mn-cs"/>
            </a:endParaRPr>
          </a:p>
        </p:txBody>
      </p:sp>
      <p:sp>
        <p:nvSpPr>
          <p:cNvPr id="5" name="Igual 4"/>
          <p:cNvSpPr/>
          <p:nvPr/>
        </p:nvSpPr>
        <p:spPr>
          <a:xfrm>
            <a:off x="2771800" y="3003798"/>
            <a:ext cx="360040" cy="216024"/>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6" name="Rectángulo 5"/>
          <p:cNvSpPr/>
          <p:nvPr/>
        </p:nvSpPr>
        <p:spPr>
          <a:xfrm>
            <a:off x="3059832" y="1563638"/>
            <a:ext cx="5040560" cy="646331"/>
          </a:xfrm>
          <a:prstGeom prst="rect">
            <a:avLst/>
          </a:prstGeom>
        </p:spPr>
        <p:txBody>
          <a:bodyPr wrap="square">
            <a:spAutoFit/>
          </a:bodyPr>
          <a:lstStyle/>
          <a:p>
            <a:pPr lvl="0" algn="ctr">
              <a:defRPr/>
            </a:pPr>
            <a:r>
              <a:rPr lang="es-ES" b="1" dirty="0"/>
              <a:t>ÍNDICE DE RECAUDO EN </a:t>
            </a:r>
            <a:r>
              <a:rPr lang="es-ES" b="1" dirty="0" smtClean="0"/>
              <a:t>PROCESO DE JURISDICCIÓN COACTIVA</a:t>
            </a:r>
            <a:endParaRPr lang="es-ES" b="1" dirty="0"/>
          </a:p>
        </p:txBody>
      </p:sp>
      <p:sp>
        <p:nvSpPr>
          <p:cNvPr id="13" name="Freeform 271"/>
          <p:cNvSpPr>
            <a:spLocks noEditPoints="1"/>
          </p:cNvSpPr>
          <p:nvPr/>
        </p:nvSpPr>
        <p:spPr bwMode="auto">
          <a:xfrm>
            <a:off x="971600" y="1851670"/>
            <a:ext cx="504056" cy="432048"/>
          </a:xfrm>
          <a:custGeom>
            <a:avLst/>
            <a:gdLst>
              <a:gd name="T0" fmla="*/ 88 w 176"/>
              <a:gd name="T1" fmla="*/ 56 h 160"/>
              <a:gd name="T2" fmla="*/ 107 w 176"/>
              <a:gd name="T3" fmla="*/ 39 h 160"/>
              <a:gd name="T4" fmla="*/ 104 w 176"/>
              <a:gd name="T5" fmla="*/ 32 h 160"/>
              <a:gd name="T6" fmla="*/ 92 w 176"/>
              <a:gd name="T7" fmla="*/ 42 h 160"/>
              <a:gd name="T8" fmla="*/ 88 w 176"/>
              <a:gd name="T9" fmla="*/ 0 h 160"/>
              <a:gd name="T10" fmla="*/ 84 w 176"/>
              <a:gd name="T11" fmla="*/ 42 h 160"/>
              <a:gd name="T12" fmla="*/ 72 w 176"/>
              <a:gd name="T13" fmla="*/ 32 h 160"/>
              <a:gd name="T14" fmla="*/ 69 w 176"/>
              <a:gd name="T15" fmla="*/ 39 h 160"/>
              <a:gd name="T16" fmla="*/ 168 w 176"/>
              <a:gd name="T17" fmla="*/ 64 h 160"/>
              <a:gd name="T18" fmla="*/ 0 w 176"/>
              <a:gd name="T19" fmla="*/ 72 h 160"/>
              <a:gd name="T20" fmla="*/ 8 w 176"/>
              <a:gd name="T21" fmla="*/ 88 h 160"/>
              <a:gd name="T22" fmla="*/ 24 w 176"/>
              <a:gd name="T23" fmla="*/ 157 h 160"/>
              <a:gd name="T24" fmla="*/ 28 w 176"/>
              <a:gd name="T25" fmla="*/ 160 h 160"/>
              <a:gd name="T26" fmla="*/ 152 w 176"/>
              <a:gd name="T27" fmla="*/ 157 h 160"/>
              <a:gd name="T28" fmla="*/ 166 w 176"/>
              <a:gd name="T29" fmla="*/ 88 h 160"/>
              <a:gd name="T30" fmla="*/ 176 w 176"/>
              <a:gd name="T31" fmla="*/ 80 h 160"/>
              <a:gd name="T32" fmla="*/ 168 w 176"/>
              <a:gd name="T33" fmla="*/ 64 h 160"/>
              <a:gd name="T34" fmla="*/ 45 w 176"/>
              <a:gd name="T35" fmla="*/ 88 h 160"/>
              <a:gd name="T36" fmla="*/ 21 w 176"/>
              <a:gd name="T37" fmla="*/ 104 h 160"/>
              <a:gd name="T38" fmla="*/ 23 w 176"/>
              <a:gd name="T39" fmla="*/ 112 h 160"/>
              <a:gd name="T40" fmla="*/ 52 w 176"/>
              <a:gd name="T41" fmla="*/ 128 h 160"/>
              <a:gd name="T42" fmla="*/ 23 w 176"/>
              <a:gd name="T43" fmla="*/ 112 h 160"/>
              <a:gd name="T44" fmla="*/ 28 w 176"/>
              <a:gd name="T45" fmla="*/ 136 h 160"/>
              <a:gd name="T46" fmla="*/ 55 w 176"/>
              <a:gd name="T47" fmla="*/ 152 h 160"/>
              <a:gd name="T48" fmla="*/ 84 w 176"/>
              <a:gd name="T49" fmla="*/ 152 h 160"/>
              <a:gd name="T50" fmla="*/ 61 w 176"/>
              <a:gd name="T51" fmla="*/ 136 h 160"/>
              <a:gd name="T52" fmla="*/ 84 w 176"/>
              <a:gd name="T53" fmla="*/ 152 h 160"/>
              <a:gd name="T54" fmla="*/ 60 w 176"/>
              <a:gd name="T55" fmla="*/ 128 h 160"/>
              <a:gd name="T56" fmla="*/ 84 w 176"/>
              <a:gd name="T57" fmla="*/ 112 h 160"/>
              <a:gd name="T58" fmla="*/ 84 w 176"/>
              <a:gd name="T59" fmla="*/ 104 h 160"/>
              <a:gd name="T60" fmla="*/ 53 w 176"/>
              <a:gd name="T61" fmla="*/ 88 h 160"/>
              <a:gd name="T62" fmla="*/ 84 w 176"/>
              <a:gd name="T63" fmla="*/ 104 h 160"/>
              <a:gd name="T64" fmla="*/ 92 w 176"/>
              <a:gd name="T65" fmla="*/ 152 h 160"/>
              <a:gd name="T66" fmla="*/ 115 w 176"/>
              <a:gd name="T67" fmla="*/ 136 h 160"/>
              <a:gd name="T68" fmla="*/ 116 w 176"/>
              <a:gd name="T69" fmla="*/ 128 h 160"/>
              <a:gd name="T70" fmla="*/ 92 w 176"/>
              <a:gd name="T71" fmla="*/ 112 h 160"/>
              <a:gd name="T72" fmla="*/ 116 w 176"/>
              <a:gd name="T73" fmla="*/ 128 h 160"/>
              <a:gd name="T74" fmla="*/ 92 w 176"/>
              <a:gd name="T75" fmla="*/ 88 h 160"/>
              <a:gd name="T76" fmla="*/ 120 w 176"/>
              <a:gd name="T77" fmla="*/ 104 h 160"/>
              <a:gd name="T78" fmla="*/ 145 w 176"/>
              <a:gd name="T79" fmla="*/ 152 h 160"/>
              <a:gd name="T80" fmla="*/ 123 w 176"/>
              <a:gd name="T81" fmla="*/ 136 h 160"/>
              <a:gd name="T82" fmla="*/ 145 w 176"/>
              <a:gd name="T83" fmla="*/ 152 h 160"/>
              <a:gd name="T84" fmla="*/ 124 w 176"/>
              <a:gd name="T85" fmla="*/ 128 h 160"/>
              <a:gd name="T86" fmla="*/ 153 w 176"/>
              <a:gd name="T87" fmla="*/ 112 h 160"/>
              <a:gd name="T88" fmla="*/ 155 w 176"/>
              <a:gd name="T89" fmla="*/ 104 h 160"/>
              <a:gd name="T90" fmla="*/ 131 w 176"/>
              <a:gd name="T91" fmla="*/ 88 h 160"/>
              <a:gd name="T92" fmla="*/ 155 w 176"/>
              <a:gd name="T93" fmla="*/ 104 h 160"/>
              <a:gd name="T94" fmla="*/ 8 w 176"/>
              <a:gd name="T95" fmla="*/ 80 h 160"/>
              <a:gd name="T96" fmla="*/ 168 w 176"/>
              <a:gd name="T97" fmla="*/ 7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160">
                <a:moveTo>
                  <a:pt x="85" y="55"/>
                </a:moveTo>
                <a:cubicBezTo>
                  <a:pt x="86" y="56"/>
                  <a:pt x="87" y="56"/>
                  <a:pt x="88" y="56"/>
                </a:cubicBezTo>
                <a:cubicBezTo>
                  <a:pt x="89" y="56"/>
                  <a:pt x="90" y="56"/>
                  <a:pt x="91" y="55"/>
                </a:cubicBezTo>
                <a:cubicBezTo>
                  <a:pt x="107" y="39"/>
                  <a:pt x="107" y="39"/>
                  <a:pt x="107" y="39"/>
                </a:cubicBezTo>
                <a:cubicBezTo>
                  <a:pt x="108" y="38"/>
                  <a:pt x="108" y="37"/>
                  <a:pt x="108" y="36"/>
                </a:cubicBezTo>
                <a:cubicBezTo>
                  <a:pt x="108" y="34"/>
                  <a:pt x="106" y="32"/>
                  <a:pt x="104" y="32"/>
                </a:cubicBezTo>
                <a:cubicBezTo>
                  <a:pt x="103" y="32"/>
                  <a:pt x="102" y="32"/>
                  <a:pt x="101" y="33"/>
                </a:cubicBezTo>
                <a:cubicBezTo>
                  <a:pt x="92" y="42"/>
                  <a:pt x="92" y="42"/>
                  <a:pt x="92" y="42"/>
                </a:cubicBezTo>
                <a:cubicBezTo>
                  <a:pt x="92" y="4"/>
                  <a:pt x="92" y="4"/>
                  <a:pt x="92" y="4"/>
                </a:cubicBezTo>
                <a:cubicBezTo>
                  <a:pt x="92" y="2"/>
                  <a:pt x="90" y="0"/>
                  <a:pt x="88" y="0"/>
                </a:cubicBezTo>
                <a:cubicBezTo>
                  <a:pt x="86" y="0"/>
                  <a:pt x="84" y="2"/>
                  <a:pt x="84" y="4"/>
                </a:cubicBezTo>
                <a:cubicBezTo>
                  <a:pt x="84" y="42"/>
                  <a:pt x="84" y="42"/>
                  <a:pt x="84" y="42"/>
                </a:cubicBezTo>
                <a:cubicBezTo>
                  <a:pt x="75" y="33"/>
                  <a:pt x="75" y="33"/>
                  <a:pt x="75" y="33"/>
                </a:cubicBezTo>
                <a:cubicBezTo>
                  <a:pt x="74" y="32"/>
                  <a:pt x="73" y="32"/>
                  <a:pt x="72" y="32"/>
                </a:cubicBezTo>
                <a:cubicBezTo>
                  <a:pt x="70" y="32"/>
                  <a:pt x="68" y="34"/>
                  <a:pt x="68" y="36"/>
                </a:cubicBezTo>
                <a:cubicBezTo>
                  <a:pt x="68" y="37"/>
                  <a:pt x="68" y="38"/>
                  <a:pt x="69" y="39"/>
                </a:cubicBezTo>
                <a:lnTo>
                  <a:pt x="85" y="55"/>
                </a:lnTo>
                <a:close/>
                <a:moveTo>
                  <a:pt x="168" y="64"/>
                </a:moveTo>
                <a:cubicBezTo>
                  <a:pt x="8" y="64"/>
                  <a:pt x="8" y="64"/>
                  <a:pt x="8" y="64"/>
                </a:cubicBezTo>
                <a:cubicBezTo>
                  <a:pt x="4" y="64"/>
                  <a:pt x="0" y="68"/>
                  <a:pt x="0" y="72"/>
                </a:cubicBezTo>
                <a:cubicBezTo>
                  <a:pt x="0" y="80"/>
                  <a:pt x="0" y="80"/>
                  <a:pt x="0" y="80"/>
                </a:cubicBezTo>
                <a:cubicBezTo>
                  <a:pt x="0" y="84"/>
                  <a:pt x="4" y="88"/>
                  <a:pt x="8" y="88"/>
                </a:cubicBezTo>
                <a:cubicBezTo>
                  <a:pt x="10" y="88"/>
                  <a:pt x="10" y="88"/>
                  <a:pt x="10" y="88"/>
                </a:cubicBezTo>
                <a:cubicBezTo>
                  <a:pt x="24" y="157"/>
                  <a:pt x="24" y="157"/>
                  <a:pt x="24" y="157"/>
                </a:cubicBezTo>
                <a:cubicBezTo>
                  <a:pt x="24" y="157"/>
                  <a:pt x="24" y="157"/>
                  <a:pt x="24" y="157"/>
                </a:cubicBezTo>
                <a:cubicBezTo>
                  <a:pt x="25" y="159"/>
                  <a:pt x="26" y="160"/>
                  <a:pt x="28" y="160"/>
                </a:cubicBezTo>
                <a:cubicBezTo>
                  <a:pt x="148" y="160"/>
                  <a:pt x="148" y="160"/>
                  <a:pt x="148" y="160"/>
                </a:cubicBezTo>
                <a:cubicBezTo>
                  <a:pt x="150" y="160"/>
                  <a:pt x="151" y="159"/>
                  <a:pt x="152" y="157"/>
                </a:cubicBezTo>
                <a:cubicBezTo>
                  <a:pt x="152" y="157"/>
                  <a:pt x="152" y="157"/>
                  <a:pt x="152" y="157"/>
                </a:cubicBezTo>
                <a:cubicBezTo>
                  <a:pt x="166" y="88"/>
                  <a:pt x="166" y="88"/>
                  <a:pt x="166" y="88"/>
                </a:cubicBezTo>
                <a:cubicBezTo>
                  <a:pt x="168" y="88"/>
                  <a:pt x="168" y="88"/>
                  <a:pt x="168" y="88"/>
                </a:cubicBezTo>
                <a:cubicBezTo>
                  <a:pt x="172" y="88"/>
                  <a:pt x="176" y="84"/>
                  <a:pt x="176" y="80"/>
                </a:cubicBezTo>
                <a:cubicBezTo>
                  <a:pt x="176" y="72"/>
                  <a:pt x="176" y="72"/>
                  <a:pt x="176" y="72"/>
                </a:cubicBezTo>
                <a:cubicBezTo>
                  <a:pt x="176" y="68"/>
                  <a:pt x="172" y="64"/>
                  <a:pt x="168" y="64"/>
                </a:cubicBezTo>
                <a:moveTo>
                  <a:pt x="18" y="88"/>
                </a:moveTo>
                <a:cubicBezTo>
                  <a:pt x="45" y="88"/>
                  <a:pt x="45" y="88"/>
                  <a:pt x="45" y="88"/>
                </a:cubicBezTo>
                <a:cubicBezTo>
                  <a:pt x="48" y="104"/>
                  <a:pt x="48" y="104"/>
                  <a:pt x="48" y="104"/>
                </a:cubicBezTo>
                <a:cubicBezTo>
                  <a:pt x="21" y="104"/>
                  <a:pt x="21" y="104"/>
                  <a:pt x="21" y="104"/>
                </a:cubicBezTo>
                <a:lnTo>
                  <a:pt x="18" y="88"/>
                </a:lnTo>
                <a:close/>
                <a:moveTo>
                  <a:pt x="23" y="112"/>
                </a:moveTo>
                <a:cubicBezTo>
                  <a:pt x="49" y="112"/>
                  <a:pt x="49" y="112"/>
                  <a:pt x="49" y="112"/>
                </a:cubicBezTo>
                <a:cubicBezTo>
                  <a:pt x="52" y="128"/>
                  <a:pt x="52" y="128"/>
                  <a:pt x="52" y="128"/>
                </a:cubicBezTo>
                <a:cubicBezTo>
                  <a:pt x="26" y="128"/>
                  <a:pt x="26" y="128"/>
                  <a:pt x="26" y="128"/>
                </a:cubicBezTo>
                <a:lnTo>
                  <a:pt x="23" y="112"/>
                </a:lnTo>
                <a:close/>
                <a:moveTo>
                  <a:pt x="31" y="152"/>
                </a:moveTo>
                <a:cubicBezTo>
                  <a:pt x="28" y="136"/>
                  <a:pt x="28" y="136"/>
                  <a:pt x="28" y="136"/>
                </a:cubicBezTo>
                <a:cubicBezTo>
                  <a:pt x="53" y="136"/>
                  <a:pt x="53" y="136"/>
                  <a:pt x="53" y="136"/>
                </a:cubicBezTo>
                <a:cubicBezTo>
                  <a:pt x="55" y="152"/>
                  <a:pt x="55" y="152"/>
                  <a:pt x="55" y="152"/>
                </a:cubicBezTo>
                <a:lnTo>
                  <a:pt x="31" y="152"/>
                </a:lnTo>
                <a:close/>
                <a:moveTo>
                  <a:pt x="84" y="152"/>
                </a:moveTo>
                <a:cubicBezTo>
                  <a:pt x="63" y="152"/>
                  <a:pt x="63" y="152"/>
                  <a:pt x="63" y="152"/>
                </a:cubicBezTo>
                <a:cubicBezTo>
                  <a:pt x="61" y="136"/>
                  <a:pt x="61" y="136"/>
                  <a:pt x="61" y="136"/>
                </a:cubicBezTo>
                <a:cubicBezTo>
                  <a:pt x="84" y="136"/>
                  <a:pt x="84" y="136"/>
                  <a:pt x="84" y="136"/>
                </a:cubicBezTo>
                <a:lnTo>
                  <a:pt x="84" y="152"/>
                </a:lnTo>
                <a:close/>
                <a:moveTo>
                  <a:pt x="84" y="128"/>
                </a:moveTo>
                <a:cubicBezTo>
                  <a:pt x="60" y="128"/>
                  <a:pt x="60" y="128"/>
                  <a:pt x="60" y="128"/>
                </a:cubicBezTo>
                <a:cubicBezTo>
                  <a:pt x="57" y="112"/>
                  <a:pt x="57" y="112"/>
                  <a:pt x="57" y="112"/>
                </a:cubicBezTo>
                <a:cubicBezTo>
                  <a:pt x="84" y="112"/>
                  <a:pt x="84" y="112"/>
                  <a:pt x="84" y="112"/>
                </a:cubicBezTo>
                <a:lnTo>
                  <a:pt x="84" y="128"/>
                </a:lnTo>
                <a:close/>
                <a:moveTo>
                  <a:pt x="84" y="104"/>
                </a:moveTo>
                <a:cubicBezTo>
                  <a:pt x="56" y="104"/>
                  <a:pt x="56" y="104"/>
                  <a:pt x="56" y="104"/>
                </a:cubicBezTo>
                <a:cubicBezTo>
                  <a:pt x="53" y="88"/>
                  <a:pt x="53" y="88"/>
                  <a:pt x="53" y="88"/>
                </a:cubicBezTo>
                <a:cubicBezTo>
                  <a:pt x="84" y="88"/>
                  <a:pt x="84" y="88"/>
                  <a:pt x="84" y="88"/>
                </a:cubicBezTo>
                <a:lnTo>
                  <a:pt x="84" y="104"/>
                </a:lnTo>
                <a:close/>
                <a:moveTo>
                  <a:pt x="113" y="152"/>
                </a:moveTo>
                <a:cubicBezTo>
                  <a:pt x="92" y="152"/>
                  <a:pt x="92" y="152"/>
                  <a:pt x="92" y="152"/>
                </a:cubicBezTo>
                <a:cubicBezTo>
                  <a:pt x="92" y="136"/>
                  <a:pt x="92" y="136"/>
                  <a:pt x="92" y="136"/>
                </a:cubicBezTo>
                <a:cubicBezTo>
                  <a:pt x="115" y="136"/>
                  <a:pt x="115" y="136"/>
                  <a:pt x="115" y="136"/>
                </a:cubicBezTo>
                <a:lnTo>
                  <a:pt x="113" y="152"/>
                </a:lnTo>
                <a:close/>
                <a:moveTo>
                  <a:pt x="116" y="128"/>
                </a:moveTo>
                <a:cubicBezTo>
                  <a:pt x="92" y="128"/>
                  <a:pt x="92" y="128"/>
                  <a:pt x="92" y="128"/>
                </a:cubicBezTo>
                <a:cubicBezTo>
                  <a:pt x="92" y="112"/>
                  <a:pt x="92" y="112"/>
                  <a:pt x="92" y="112"/>
                </a:cubicBezTo>
                <a:cubicBezTo>
                  <a:pt x="119" y="112"/>
                  <a:pt x="119" y="112"/>
                  <a:pt x="119" y="112"/>
                </a:cubicBezTo>
                <a:lnTo>
                  <a:pt x="116" y="128"/>
                </a:lnTo>
                <a:close/>
                <a:moveTo>
                  <a:pt x="92" y="104"/>
                </a:moveTo>
                <a:cubicBezTo>
                  <a:pt x="92" y="88"/>
                  <a:pt x="92" y="88"/>
                  <a:pt x="92" y="88"/>
                </a:cubicBezTo>
                <a:cubicBezTo>
                  <a:pt x="123" y="88"/>
                  <a:pt x="123" y="88"/>
                  <a:pt x="123" y="88"/>
                </a:cubicBezTo>
                <a:cubicBezTo>
                  <a:pt x="120" y="104"/>
                  <a:pt x="120" y="104"/>
                  <a:pt x="120" y="104"/>
                </a:cubicBezTo>
                <a:lnTo>
                  <a:pt x="92" y="104"/>
                </a:lnTo>
                <a:close/>
                <a:moveTo>
                  <a:pt x="145" y="152"/>
                </a:moveTo>
                <a:cubicBezTo>
                  <a:pt x="121" y="152"/>
                  <a:pt x="121" y="152"/>
                  <a:pt x="121" y="152"/>
                </a:cubicBezTo>
                <a:cubicBezTo>
                  <a:pt x="123" y="136"/>
                  <a:pt x="123" y="136"/>
                  <a:pt x="123" y="136"/>
                </a:cubicBezTo>
                <a:cubicBezTo>
                  <a:pt x="148" y="136"/>
                  <a:pt x="148" y="136"/>
                  <a:pt x="148" y="136"/>
                </a:cubicBezTo>
                <a:lnTo>
                  <a:pt x="145" y="152"/>
                </a:lnTo>
                <a:close/>
                <a:moveTo>
                  <a:pt x="150" y="128"/>
                </a:moveTo>
                <a:cubicBezTo>
                  <a:pt x="124" y="128"/>
                  <a:pt x="124" y="128"/>
                  <a:pt x="124" y="128"/>
                </a:cubicBezTo>
                <a:cubicBezTo>
                  <a:pt x="127" y="112"/>
                  <a:pt x="127" y="112"/>
                  <a:pt x="127" y="112"/>
                </a:cubicBezTo>
                <a:cubicBezTo>
                  <a:pt x="153" y="112"/>
                  <a:pt x="153" y="112"/>
                  <a:pt x="153" y="112"/>
                </a:cubicBezTo>
                <a:lnTo>
                  <a:pt x="150" y="128"/>
                </a:lnTo>
                <a:close/>
                <a:moveTo>
                  <a:pt x="155" y="104"/>
                </a:moveTo>
                <a:cubicBezTo>
                  <a:pt x="128" y="104"/>
                  <a:pt x="128" y="104"/>
                  <a:pt x="128" y="104"/>
                </a:cubicBezTo>
                <a:cubicBezTo>
                  <a:pt x="131" y="88"/>
                  <a:pt x="131" y="88"/>
                  <a:pt x="131" y="88"/>
                </a:cubicBezTo>
                <a:cubicBezTo>
                  <a:pt x="158" y="88"/>
                  <a:pt x="158" y="88"/>
                  <a:pt x="158" y="88"/>
                </a:cubicBezTo>
                <a:lnTo>
                  <a:pt x="155" y="104"/>
                </a:lnTo>
                <a:close/>
                <a:moveTo>
                  <a:pt x="168" y="80"/>
                </a:moveTo>
                <a:cubicBezTo>
                  <a:pt x="8" y="80"/>
                  <a:pt x="8" y="80"/>
                  <a:pt x="8" y="80"/>
                </a:cubicBezTo>
                <a:cubicBezTo>
                  <a:pt x="8" y="72"/>
                  <a:pt x="8" y="72"/>
                  <a:pt x="8" y="72"/>
                </a:cubicBezTo>
                <a:cubicBezTo>
                  <a:pt x="168" y="72"/>
                  <a:pt x="168" y="72"/>
                  <a:pt x="168" y="72"/>
                </a:cubicBezTo>
                <a:lnTo>
                  <a:pt x="168" y="8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6001131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7">
            <a:extLst>
              <a:ext uri="{FF2B5EF4-FFF2-40B4-BE49-F238E27FC236}">
                <a16:creationId xmlns="" xmlns:a16="http://schemas.microsoft.com/office/drawing/2014/main" id="{F24A1B23-5447-2A4A-9F38-0DE2C66552FD}"/>
              </a:ext>
            </a:extLst>
          </p:cNvPr>
          <p:cNvSpPr>
            <a:spLocks noChangeArrowheads="1"/>
          </p:cNvSpPr>
          <p:nvPr/>
        </p:nvSpPr>
        <p:spPr bwMode="auto">
          <a:xfrm>
            <a:off x="605056" y="1477031"/>
            <a:ext cx="1235250" cy="1962191"/>
          </a:xfrm>
          <a:prstGeom prst="round2SameRect">
            <a:avLst>
              <a:gd name="adj1" fmla="val 50000"/>
              <a:gd name="adj2" fmla="val 11490"/>
            </a:avLst>
          </a:prstGeom>
          <a:solidFill>
            <a:schemeClr val="accent1">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10" name="Freeform 8">
            <a:extLst>
              <a:ext uri="{FF2B5EF4-FFF2-40B4-BE49-F238E27FC236}">
                <a16:creationId xmlns="" xmlns:a16="http://schemas.microsoft.com/office/drawing/2014/main" id="{64F6F35E-64E1-044C-B0AF-F63D4F199AEC}"/>
              </a:ext>
            </a:extLst>
          </p:cNvPr>
          <p:cNvSpPr>
            <a:spLocks noChangeArrowheads="1"/>
          </p:cNvSpPr>
          <p:nvPr/>
        </p:nvSpPr>
        <p:spPr bwMode="auto">
          <a:xfrm>
            <a:off x="720786" y="2683624"/>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1">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11" name="Freeform 9">
            <a:extLst>
              <a:ext uri="{FF2B5EF4-FFF2-40B4-BE49-F238E27FC236}">
                <a16:creationId xmlns="" xmlns:a16="http://schemas.microsoft.com/office/drawing/2014/main" id="{8EC83907-386C-A24F-A52A-C3CB5D17253C}"/>
              </a:ext>
            </a:extLst>
          </p:cNvPr>
          <p:cNvSpPr>
            <a:spLocks noChangeArrowheads="1"/>
          </p:cNvSpPr>
          <p:nvPr/>
        </p:nvSpPr>
        <p:spPr bwMode="auto">
          <a:xfrm>
            <a:off x="845965" y="2683624"/>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1"/>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3" name="Oval 32">
            <a:extLst>
              <a:ext uri="{FF2B5EF4-FFF2-40B4-BE49-F238E27FC236}">
                <a16:creationId xmlns="" xmlns:a16="http://schemas.microsoft.com/office/drawing/2014/main" id="{E9BE7602-AACD-5F4F-A902-983D33047064}"/>
              </a:ext>
            </a:extLst>
          </p:cNvPr>
          <p:cNvSpPr/>
          <p:nvPr/>
        </p:nvSpPr>
        <p:spPr>
          <a:xfrm>
            <a:off x="743777" y="1627553"/>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51" name="TextBox 50">
            <a:extLst>
              <a:ext uri="{FF2B5EF4-FFF2-40B4-BE49-F238E27FC236}">
                <a16:creationId xmlns="" xmlns:a16="http://schemas.microsoft.com/office/drawing/2014/main" id="{662905B5-389C-D046-A046-4628C70EAD8A}"/>
              </a:ext>
            </a:extLst>
          </p:cNvPr>
          <p:cNvSpPr txBox="1"/>
          <p:nvPr/>
        </p:nvSpPr>
        <p:spPr>
          <a:xfrm>
            <a:off x="1043608" y="2931790"/>
            <a:ext cx="1126831" cy="680956"/>
          </a:xfrm>
          <a:prstGeom prst="rect">
            <a:avLst/>
          </a:prstGeom>
          <a:noFill/>
        </p:spPr>
        <p:txBody>
          <a:bodyPr wrap="none" lIns="34290" tIns="17145" rIns="34290" bIns="17145" rtlCol="0" anchor="b" anchorCtr="0">
            <a:spAutoFit/>
          </a:bodyPr>
          <a:lstStyle/>
          <a:p>
            <a:pPr algn="ctr"/>
            <a:r>
              <a:rPr lang="es-ES" sz="1400" b="1" dirty="0" smtClean="0">
                <a:solidFill>
                  <a:schemeClr val="bg1"/>
                </a:solidFill>
                <a:latin typeface="Poppins SemiBold" pitchFamily="2" charset="77"/>
                <a:ea typeface="League Spartan" charset="0"/>
                <a:cs typeface="Poppins SemiBold" pitchFamily="2" charset="77"/>
              </a:rPr>
              <a:t>Proceso</a:t>
            </a:r>
          </a:p>
          <a:p>
            <a:pPr algn="ctr"/>
            <a:r>
              <a:rPr lang="es-ES" sz="1400" b="1" dirty="0" smtClean="0">
                <a:solidFill>
                  <a:schemeClr val="bg1"/>
                </a:solidFill>
                <a:latin typeface="Poppins SemiBold" pitchFamily="2" charset="77"/>
                <a:ea typeface="League Spartan" charset="0"/>
                <a:cs typeface="Poppins SemiBold" pitchFamily="2" charset="77"/>
              </a:rPr>
              <a:t>Jurisdicción </a:t>
            </a:r>
          </a:p>
          <a:p>
            <a:pPr algn="ctr"/>
            <a:r>
              <a:rPr lang="es-ES" sz="1400" b="1" dirty="0" smtClean="0">
                <a:solidFill>
                  <a:schemeClr val="bg1"/>
                </a:solidFill>
                <a:latin typeface="Poppins SemiBold" pitchFamily="2" charset="77"/>
                <a:ea typeface="League Spartan" charset="0"/>
                <a:cs typeface="Poppins SemiBold" pitchFamily="2" charset="77"/>
              </a:rPr>
              <a:t>Coactiva</a:t>
            </a:r>
          </a:p>
        </p:txBody>
      </p:sp>
      <p:sp>
        <p:nvSpPr>
          <p:cNvPr id="2" name="Rectángulo 1"/>
          <p:cNvSpPr/>
          <p:nvPr/>
        </p:nvSpPr>
        <p:spPr>
          <a:xfrm>
            <a:off x="2843808" y="1923678"/>
            <a:ext cx="5688632" cy="1200329"/>
          </a:xfrm>
          <a:prstGeom prst="rect">
            <a:avLst/>
          </a:prstGeom>
        </p:spPr>
        <p:txBody>
          <a:bodyPr wrap="square">
            <a:spAutoFit/>
          </a:bodyPr>
          <a:lstStyle/>
          <a:p>
            <a:pPr lvl="0" algn="ctr"/>
            <a:r>
              <a:rPr lang="es-CO" dirty="0"/>
              <a:t>Número acumulado de procesos de cobro coactivo con medidas cautelares decretadas pendientes de ejecución  </a:t>
            </a:r>
            <a:r>
              <a:rPr lang="es-CO" dirty="0" smtClean="0"/>
              <a:t>Número </a:t>
            </a:r>
            <a:r>
              <a:rPr lang="es-CO" dirty="0"/>
              <a:t>total de procesos de cobro coactivo tramitados durante la vigencia</a:t>
            </a:r>
          </a:p>
        </p:txBody>
      </p:sp>
      <p:cxnSp>
        <p:nvCxnSpPr>
          <p:cNvPr id="4" name="Conector recto 3"/>
          <p:cNvCxnSpPr/>
          <p:nvPr/>
        </p:nvCxnSpPr>
        <p:spPr>
          <a:xfrm flipV="1">
            <a:off x="2843808" y="2499742"/>
            <a:ext cx="5688632" cy="13618"/>
          </a:xfrm>
          <a:prstGeom prst="line">
            <a:avLst/>
          </a:prstGeom>
        </p:spPr>
        <p:style>
          <a:lnRef idx="2">
            <a:schemeClr val="accent1"/>
          </a:lnRef>
          <a:fillRef idx="0">
            <a:schemeClr val="accent1"/>
          </a:fillRef>
          <a:effectRef idx="1">
            <a:schemeClr val="accent1"/>
          </a:effectRef>
          <a:fontRef idx="minor">
            <a:schemeClr val="tx1"/>
          </a:fontRef>
        </p:style>
      </p:cxnSp>
      <p:sp>
        <p:nvSpPr>
          <p:cNvPr id="44" name="1 Título"/>
          <p:cNvSpPr txBox="1">
            <a:spLocks/>
          </p:cNvSpPr>
          <p:nvPr/>
        </p:nvSpPr>
        <p:spPr>
          <a:xfrm>
            <a:off x="395536" y="267494"/>
            <a:ext cx="6275040" cy="565572"/>
          </a:xfrm>
          <a:prstGeom prst="rect">
            <a:avLst/>
          </a:prstGeom>
        </p:spPr>
        <p:txBody>
          <a:bodyP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 proceso jurisdicción coactiva </a:t>
            </a:r>
            <a:endParaRPr lang="es-CO" sz="2400" b="1" dirty="0">
              <a:solidFill>
                <a:srgbClr val="1F497D"/>
              </a:solidFill>
              <a:latin typeface="+mn-lt"/>
              <a:ea typeface="+mn-ea"/>
              <a:cs typeface="+mn-cs"/>
            </a:endParaRPr>
          </a:p>
        </p:txBody>
      </p:sp>
      <p:sp>
        <p:nvSpPr>
          <p:cNvPr id="5" name="Igual 4"/>
          <p:cNvSpPr/>
          <p:nvPr/>
        </p:nvSpPr>
        <p:spPr>
          <a:xfrm>
            <a:off x="2411760" y="2571750"/>
            <a:ext cx="360040" cy="216024"/>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6" name="Rectángulo 5"/>
          <p:cNvSpPr/>
          <p:nvPr/>
        </p:nvSpPr>
        <p:spPr>
          <a:xfrm>
            <a:off x="3059832" y="987574"/>
            <a:ext cx="5040560" cy="646331"/>
          </a:xfrm>
          <a:prstGeom prst="rect">
            <a:avLst/>
          </a:prstGeom>
        </p:spPr>
        <p:txBody>
          <a:bodyPr wrap="square">
            <a:spAutoFit/>
          </a:bodyPr>
          <a:lstStyle/>
          <a:p>
            <a:pPr lvl="0" algn="ctr">
              <a:defRPr/>
            </a:pPr>
            <a:r>
              <a:rPr lang="es-ES" b="1" dirty="0"/>
              <a:t>GESTIÓN DEL </a:t>
            </a:r>
            <a:r>
              <a:rPr lang="es-ES" b="1" dirty="0" smtClean="0"/>
              <a:t>PROCESO DE JURISDICCIÓN COACTIVA</a:t>
            </a:r>
            <a:endParaRPr lang="es-ES" b="1" dirty="0"/>
          </a:p>
        </p:txBody>
      </p:sp>
      <p:sp>
        <p:nvSpPr>
          <p:cNvPr id="13" name="Freeform 271"/>
          <p:cNvSpPr>
            <a:spLocks noEditPoints="1"/>
          </p:cNvSpPr>
          <p:nvPr/>
        </p:nvSpPr>
        <p:spPr bwMode="auto">
          <a:xfrm>
            <a:off x="971600" y="1851670"/>
            <a:ext cx="504056" cy="432048"/>
          </a:xfrm>
          <a:custGeom>
            <a:avLst/>
            <a:gdLst>
              <a:gd name="T0" fmla="*/ 88 w 176"/>
              <a:gd name="T1" fmla="*/ 56 h 160"/>
              <a:gd name="T2" fmla="*/ 107 w 176"/>
              <a:gd name="T3" fmla="*/ 39 h 160"/>
              <a:gd name="T4" fmla="*/ 104 w 176"/>
              <a:gd name="T5" fmla="*/ 32 h 160"/>
              <a:gd name="T6" fmla="*/ 92 w 176"/>
              <a:gd name="T7" fmla="*/ 42 h 160"/>
              <a:gd name="T8" fmla="*/ 88 w 176"/>
              <a:gd name="T9" fmla="*/ 0 h 160"/>
              <a:gd name="T10" fmla="*/ 84 w 176"/>
              <a:gd name="T11" fmla="*/ 42 h 160"/>
              <a:gd name="T12" fmla="*/ 72 w 176"/>
              <a:gd name="T13" fmla="*/ 32 h 160"/>
              <a:gd name="T14" fmla="*/ 69 w 176"/>
              <a:gd name="T15" fmla="*/ 39 h 160"/>
              <a:gd name="T16" fmla="*/ 168 w 176"/>
              <a:gd name="T17" fmla="*/ 64 h 160"/>
              <a:gd name="T18" fmla="*/ 0 w 176"/>
              <a:gd name="T19" fmla="*/ 72 h 160"/>
              <a:gd name="T20" fmla="*/ 8 w 176"/>
              <a:gd name="T21" fmla="*/ 88 h 160"/>
              <a:gd name="T22" fmla="*/ 24 w 176"/>
              <a:gd name="T23" fmla="*/ 157 h 160"/>
              <a:gd name="T24" fmla="*/ 28 w 176"/>
              <a:gd name="T25" fmla="*/ 160 h 160"/>
              <a:gd name="T26" fmla="*/ 152 w 176"/>
              <a:gd name="T27" fmla="*/ 157 h 160"/>
              <a:gd name="T28" fmla="*/ 166 w 176"/>
              <a:gd name="T29" fmla="*/ 88 h 160"/>
              <a:gd name="T30" fmla="*/ 176 w 176"/>
              <a:gd name="T31" fmla="*/ 80 h 160"/>
              <a:gd name="T32" fmla="*/ 168 w 176"/>
              <a:gd name="T33" fmla="*/ 64 h 160"/>
              <a:gd name="T34" fmla="*/ 45 w 176"/>
              <a:gd name="T35" fmla="*/ 88 h 160"/>
              <a:gd name="T36" fmla="*/ 21 w 176"/>
              <a:gd name="T37" fmla="*/ 104 h 160"/>
              <a:gd name="T38" fmla="*/ 23 w 176"/>
              <a:gd name="T39" fmla="*/ 112 h 160"/>
              <a:gd name="T40" fmla="*/ 52 w 176"/>
              <a:gd name="T41" fmla="*/ 128 h 160"/>
              <a:gd name="T42" fmla="*/ 23 w 176"/>
              <a:gd name="T43" fmla="*/ 112 h 160"/>
              <a:gd name="T44" fmla="*/ 28 w 176"/>
              <a:gd name="T45" fmla="*/ 136 h 160"/>
              <a:gd name="T46" fmla="*/ 55 w 176"/>
              <a:gd name="T47" fmla="*/ 152 h 160"/>
              <a:gd name="T48" fmla="*/ 84 w 176"/>
              <a:gd name="T49" fmla="*/ 152 h 160"/>
              <a:gd name="T50" fmla="*/ 61 w 176"/>
              <a:gd name="T51" fmla="*/ 136 h 160"/>
              <a:gd name="T52" fmla="*/ 84 w 176"/>
              <a:gd name="T53" fmla="*/ 152 h 160"/>
              <a:gd name="T54" fmla="*/ 60 w 176"/>
              <a:gd name="T55" fmla="*/ 128 h 160"/>
              <a:gd name="T56" fmla="*/ 84 w 176"/>
              <a:gd name="T57" fmla="*/ 112 h 160"/>
              <a:gd name="T58" fmla="*/ 84 w 176"/>
              <a:gd name="T59" fmla="*/ 104 h 160"/>
              <a:gd name="T60" fmla="*/ 53 w 176"/>
              <a:gd name="T61" fmla="*/ 88 h 160"/>
              <a:gd name="T62" fmla="*/ 84 w 176"/>
              <a:gd name="T63" fmla="*/ 104 h 160"/>
              <a:gd name="T64" fmla="*/ 92 w 176"/>
              <a:gd name="T65" fmla="*/ 152 h 160"/>
              <a:gd name="T66" fmla="*/ 115 w 176"/>
              <a:gd name="T67" fmla="*/ 136 h 160"/>
              <a:gd name="T68" fmla="*/ 116 w 176"/>
              <a:gd name="T69" fmla="*/ 128 h 160"/>
              <a:gd name="T70" fmla="*/ 92 w 176"/>
              <a:gd name="T71" fmla="*/ 112 h 160"/>
              <a:gd name="T72" fmla="*/ 116 w 176"/>
              <a:gd name="T73" fmla="*/ 128 h 160"/>
              <a:gd name="T74" fmla="*/ 92 w 176"/>
              <a:gd name="T75" fmla="*/ 88 h 160"/>
              <a:gd name="T76" fmla="*/ 120 w 176"/>
              <a:gd name="T77" fmla="*/ 104 h 160"/>
              <a:gd name="T78" fmla="*/ 145 w 176"/>
              <a:gd name="T79" fmla="*/ 152 h 160"/>
              <a:gd name="T80" fmla="*/ 123 w 176"/>
              <a:gd name="T81" fmla="*/ 136 h 160"/>
              <a:gd name="T82" fmla="*/ 145 w 176"/>
              <a:gd name="T83" fmla="*/ 152 h 160"/>
              <a:gd name="T84" fmla="*/ 124 w 176"/>
              <a:gd name="T85" fmla="*/ 128 h 160"/>
              <a:gd name="T86" fmla="*/ 153 w 176"/>
              <a:gd name="T87" fmla="*/ 112 h 160"/>
              <a:gd name="T88" fmla="*/ 155 w 176"/>
              <a:gd name="T89" fmla="*/ 104 h 160"/>
              <a:gd name="T90" fmla="*/ 131 w 176"/>
              <a:gd name="T91" fmla="*/ 88 h 160"/>
              <a:gd name="T92" fmla="*/ 155 w 176"/>
              <a:gd name="T93" fmla="*/ 104 h 160"/>
              <a:gd name="T94" fmla="*/ 8 w 176"/>
              <a:gd name="T95" fmla="*/ 80 h 160"/>
              <a:gd name="T96" fmla="*/ 168 w 176"/>
              <a:gd name="T97" fmla="*/ 7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160">
                <a:moveTo>
                  <a:pt x="85" y="55"/>
                </a:moveTo>
                <a:cubicBezTo>
                  <a:pt x="86" y="56"/>
                  <a:pt x="87" y="56"/>
                  <a:pt x="88" y="56"/>
                </a:cubicBezTo>
                <a:cubicBezTo>
                  <a:pt x="89" y="56"/>
                  <a:pt x="90" y="56"/>
                  <a:pt x="91" y="55"/>
                </a:cubicBezTo>
                <a:cubicBezTo>
                  <a:pt x="107" y="39"/>
                  <a:pt x="107" y="39"/>
                  <a:pt x="107" y="39"/>
                </a:cubicBezTo>
                <a:cubicBezTo>
                  <a:pt x="108" y="38"/>
                  <a:pt x="108" y="37"/>
                  <a:pt x="108" y="36"/>
                </a:cubicBezTo>
                <a:cubicBezTo>
                  <a:pt x="108" y="34"/>
                  <a:pt x="106" y="32"/>
                  <a:pt x="104" y="32"/>
                </a:cubicBezTo>
                <a:cubicBezTo>
                  <a:pt x="103" y="32"/>
                  <a:pt x="102" y="32"/>
                  <a:pt x="101" y="33"/>
                </a:cubicBezTo>
                <a:cubicBezTo>
                  <a:pt x="92" y="42"/>
                  <a:pt x="92" y="42"/>
                  <a:pt x="92" y="42"/>
                </a:cubicBezTo>
                <a:cubicBezTo>
                  <a:pt x="92" y="4"/>
                  <a:pt x="92" y="4"/>
                  <a:pt x="92" y="4"/>
                </a:cubicBezTo>
                <a:cubicBezTo>
                  <a:pt x="92" y="2"/>
                  <a:pt x="90" y="0"/>
                  <a:pt x="88" y="0"/>
                </a:cubicBezTo>
                <a:cubicBezTo>
                  <a:pt x="86" y="0"/>
                  <a:pt x="84" y="2"/>
                  <a:pt x="84" y="4"/>
                </a:cubicBezTo>
                <a:cubicBezTo>
                  <a:pt x="84" y="42"/>
                  <a:pt x="84" y="42"/>
                  <a:pt x="84" y="42"/>
                </a:cubicBezTo>
                <a:cubicBezTo>
                  <a:pt x="75" y="33"/>
                  <a:pt x="75" y="33"/>
                  <a:pt x="75" y="33"/>
                </a:cubicBezTo>
                <a:cubicBezTo>
                  <a:pt x="74" y="32"/>
                  <a:pt x="73" y="32"/>
                  <a:pt x="72" y="32"/>
                </a:cubicBezTo>
                <a:cubicBezTo>
                  <a:pt x="70" y="32"/>
                  <a:pt x="68" y="34"/>
                  <a:pt x="68" y="36"/>
                </a:cubicBezTo>
                <a:cubicBezTo>
                  <a:pt x="68" y="37"/>
                  <a:pt x="68" y="38"/>
                  <a:pt x="69" y="39"/>
                </a:cubicBezTo>
                <a:lnTo>
                  <a:pt x="85" y="55"/>
                </a:lnTo>
                <a:close/>
                <a:moveTo>
                  <a:pt x="168" y="64"/>
                </a:moveTo>
                <a:cubicBezTo>
                  <a:pt x="8" y="64"/>
                  <a:pt x="8" y="64"/>
                  <a:pt x="8" y="64"/>
                </a:cubicBezTo>
                <a:cubicBezTo>
                  <a:pt x="4" y="64"/>
                  <a:pt x="0" y="68"/>
                  <a:pt x="0" y="72"/>
                </a:cubicBezTo>
                <a:cubicBezTo>
                  <a:pt x="0" y="80"/>
                  <a:pt x="0" y="80"/>
                  <a:pt x="0" y="80"/>
                </a:cubicBezTo>
                <a:cubicBezTo>
                  <a:pt x="0" y="84"/>
                  <a:pt x="4" y="88"/>
                  <a:pt x="8" y="88"/>
                </a:cubicBezTo>
                <a:cubicBezTo>
                  <a:pt x="10" y="88"/>
                  <a:pt x="10" y="88"/>
                  <a:pt x="10" y="88"/>
                </a:cubicBezTo>
                <a:cubicBezTo>
                  <a:pt x="24" y="157"/>
                  <a:pt x="24" y="157"/>
                  <a:pt x="24" y="157"/>
                </a:cubicBezTo>
                <a:cubicBezTo>
                  <a:pt x="24" y="157"/>
                  <a:pt x="24" y="157"/>
                  <a:pt x="24" y="157"/>
                </a:cubicBezTo>
                <a:cubicBezTo>
                  <a:pt x="25" y="159"/>
                  <a:pt x="26" y="160"/>
                  <a:pt x="28" y="160"/>
                </a:cubicBezTo>
                <a:cubicBezTo>
                  <a:pt x="148" y="160"/>
                  <a:pt x="148" y="160"/>
                  <a:pt x="148" y="160"/>
                </a:cubicBezTo>
                <a:cubicBezTo>
                  <a:pt x="150" y="160"/>
                  <a:pt x="151" y="159"/>
                  <a:pt x="152" y="157"/>
                </a:cubicBezTo>
                <a:cubicBezTo>
                  <a:pt x="152" y="157"/>
                  <a:pt x="152" y="157"/>
                  <a:pt x="152" y="157"/>
                </a:cubicBezTo>
                <a:cubicBezTo>
                  <a:pt x="166" y="88"/>
                  <a:pt x="166" y="88"/>
                  <a:pt x="166" y="88"/>
                </a:cubicBezTo>
                <a:cubicBezTo>
                  <a:pt x="168" y="88"/>
                  <a:pt x="168" y="88"/>
                  <a:pt x="168" y="88"/>
                </a:cubicBezTo>
                <a:cubicBezTo>
                  <a:pt x="172" y="88"/>
                  <a:pt x="176" y="84"/>
                  <a:pt x="176" y="80"/>
                </a:cubicBezTo>
                <a:cubicBezTo>
                  <a:pt x="176" y="72"/>
                  <a:pt x="176" y="72"/>
                  <a:pt x="176" y="72"/>
                </a:cubicBezTo>
                <a:cubicBezTo>
                  <a:pt x="176" y="68"/>
                  <a:pt x="172" y="64"/>
                  <a:pt x="168" y="64"/>
                </a:cubicBezTo>
                <a:moveTo>
                  <a:pt x="18" y="88"/>
                </a:moveTo>
                <a:cubicBezTo>
                  <a:pt x="45" y="88"/>
                  <a:pt x="45" y="88"/>
                  <a:pt x="45" y="88"/>
                </a:cubicBezTo>
                <a:cubicBezTo>
                  <a:pt x="48" y="104"/>
                  <a:pt x="48" y="104"/>
                  <a:pt x="48" y="104"/>
                </a:cubicBezTo>
                <a:cubicBezTo>
                  <a:pt x="21" y="104"/>
                  <a:pt x="21" y="104"/>
                  <a:pt x="21" y="104"/>
                </a:cubicBezTo>
                <a:lnTo>
                  <a:pt x="18" y="88"/>
                </a:lnTo>
                <a:close/>
                <a:moveTo>
                  <a:pt x="23" y="112"/>
                </a:moveTo>
                <a:cubicBezTo>
                  <a:pt x="49" y="112"/>
                  <a:pt x="49" y="112"/>
                  <a:pt x="49" y="112"/>
                </a:cubicBezTo>
                <a:cubicBezTo>
                  <a:pt x="52" y="128"/>
                  <a:pt x="52" y="128"/>
                  <a:pt x="52" y="128"/>
                </a:cubicBezTo>
                <a:cubicBezTo>
                  <a:pt x="26" y="128"/>
                  <a:pt x="26" y="128"/>
                  <a:pt x="26" y="128"/>
                </a:cubicBezTo>
                <a:lnTo>
                  <a:pt x="23" y="112"/>
                </a:lnTo>
                <a:close/>
                <a:moveTo>
                  <a:pt x="31" y="152"/>
                </a:moveTo>
                <a:cubicBezTo>
                  <a:pt x="28" y="136"/>
                  <a:pt x="28" y="136"/>
                  <a:pt x="28" y="136"/>
                </a:cubicBezTo>
                <a:cubicBezTo>
                  <a:pt x="53" y="136"/>
                  <a:pt x="53" y="136"/>
                  <a:pt x="53" y="136"/>
                </a:cubicBezTo>
                <a:cubicBezTo>
                  <a:pt x="55" y="152"/>
                  <a:pt x="55" y="152"/>
                  <a:pt x="55" y="152"/>
                </a:cubicBezTo>
                <a:lnTo>
                  <a:pt x="31" y="152"/>
                </a:lnTo>
                <a:close/>
                <a:moveTo>
                  <a:pt x="84" y="152"/>
                </a:moveTo>
                <a:cubicBezTo>
                  <a:pt x="63" y="152"/>
                  <a:pt x="63" y="152"/>
                  <a:pt x="63" y="152"/>
                </a:cubicBezTo>
                <a:cubicBezTo>
                  <a:pt x="61" y="136"/>
                  <a:pt x="61" y="136"/>
                  <a:pt x="61" y="136"/>
                </a:cubicBezTo>
                <a:cubicBezTo>
                  <a:pt x="84" y="136"/>
                  <a:pt x="84" y="136"/>
                  <a:pt x="84" y="136"/>
                </a:cubicBezTo>
                <a:lnTo>
                  <a:pt x="84" y="152"/>
                </a:lnTo>
                <a:close/>
                <a:moveTo>
                  <a:pt x="84" y="128"/>
                </a:moveTo>
                <a:cubicBezTo>
                  <a:pt x="60" y="128"/>
                  <a:pt x="60" y="128"/>
                  <a:pt x="60" y="128"/>
                </a:cubicBezTo>
                <a:cubicBezTo>
                  <a:pt x="57" y="112"/>
                  <a:pt x="57" y="112"/>
                  <a:pt x="57" y="112"/>
                </a:cubicBezTo>
                <a:cubicBezTo>
                  <a:pt x="84" y="112"/>
                  <a:pt x="84" y="112"/>
                  <a:pt x="84" y="112"/>
                </a:cubicBezTo>
                <a:lnTo>
                  <a:pt x="84" y="128"/>
                </a:lnTo>
                <a:close/>
                <a:moveTo>
                  <a:pt x="84" y="104"/>
                </a:moveTo>
                <a:cubicBezTo>
                  <a:pt x="56" y="104"/>
                  <a:pt x="56" y="104"/>
                  <a:pt x="56" y="104"/>
                </a:cubicBezTo>
                <a:cubicBezTo>
                  <a:pt x="53" y="88"/>
                  <a:pt x="53" y="88"/>
                  <a:pt x="53" y="88"/>
                </a:cubicBezTo>
                <a:cubicBezTo>
                  <a:pt x="84" y="88"/>
                  <a:pt x="84" y="88"/>
                  <a:pt x="84" y="88"/>
                </a:cubicBezTo>
                <a:lnTo>
                  <a:pt x="84" y="104"/>
                </a:lnTo>
                <a:close/>
                <a:moveTo>
                  <a:pt x="113" y="152"/>
                </a:moveTo>
                <a:cubicBezTo>
                  <a:pt x="92" y="152"/>
                  <a:pt x="92" y="152"/>
                  <a:pt x="92" y="152"/>
                </a:cubicBezTo>
                <a:cubicBezTo>
                  <a:pt x="92" y="136"/>
                  <a:pt x="92" y="136"/>
                  <a:pt x="92" y="136"/>
                </a:cubicBezTo>
                <a:cubicBezTo>
                  <a:pt x="115" y="136"/>
                  <a:pt x="115" y="136"/>
                  <a:pt x="115" y="136"/>
                </a:cubicBezTo>
                <a:lnTo>
                  <a:pt x="113" y="152"/>
                </a:lnTo>
                <a:close/>
                <a:moveTo>
                  <a:pt x="116" y="128"/>
                </a:moveTo>
                <a:cubicBezTo>
                  <a:pt x="92" y="128"/>
                  <a:pt x="92" y="128"/>
                  <a:pt x="92" y="128"/>
                </a:cubicBezTo>
                <a:cubicBezTo>
                  <a:pt x="92" y="112"/>
                  <a:pt x="92" y="112"/>
                  <a:pt x="92" y="112"/>
                </a:cubicBezTo>
                <a:cubicBezTo>
                  <a:pt x="119" y="112"/>
                  <a:pt x="119" y="112"/>
                  <a:pt x="119" y="112"/>
                </a:cubicBezTo>
                <a:lnTo>
                  <a:pt x="116" y="128"/>
                </a:lnTo>
                <a:close/>
                <a:moveTo>
                  <a:pt x="92" y="104"/>
                </a:moveTo>
                <a:cubicBezTo>
                  <a:pt x="92" y="88"/>
                  <a:pt x="92" y="88"/>
                  <a:pt x="92" y="88"/>
                </a:cubicBezTo>
                <a:cubicBezTo>
                  <a:pt x="123" y="88"/>
                  <a:pt x="123" y="88"/>
                  <a:pt x="123" y="88"/>
                </a:cubicBezTo>
                <a:cubicBezTo>
                  <a:pt x="120" y="104"/>
                  <a:pt x="120" y="104"/>
                  <a:pt x="120" y="104"/>
                </a:cubicBezTo>
                <a:lnTo>
                  <a:pt x="92" y="104"/>
                </a:lnTo>
                <a:close/>
                <a:moveTo>
                  <a:pt x="145" y="152"/>
                </a:moveTo>
                <a:cubicBezTo>
                  <a:pt x="121" y="152"/>
                  <a:pt x="121" y="152"/>
                  <a:pt x="121" y="152"/>
                </a:cubicBezTo>
                <a:cubicBezTo>
                  <a:pt x="123" y="136"/>
                  <a:pt x="123" y="136"/>
                  <a:pt x="123" y="136"/>
                </a:cubicBezTo>
                <a:cubicBezTo>
                  <a:pt x="148" y="136"/>
                  <a:pt x="148" y="136"/>
                  <a:pt x="148" y="136"/>
                </a:cubicBezTo>
                <a:lnTo>
                  <a:pt x="145" y="152"/>
                </a:lnTo>
                <a:close/>
                <a:moveTo>
                  <a:pt x="150" y="128"/>
                </a:moveTo>
                <a:cubicBezTo>
                  <a:pt x="124" y="128"/>
                  <a:pt x="124" y="128"/>
                  <a:pt x="124" y="128"/>
                </a:cubicBezTo>
                <a:cubicBezTo>
                  <a:pt x="127" y="112"/>
                  <a:pt x="127" y="112"/>
                  <a:pt x="127" y="112"/>
                </a:cubicBezTo>
                <a:cubicBezTo>
                  <a:pt x="153" y="112"/>
                  <a:pt x="153" y="112"/>
                  <a:pt x="153" y="112"/>
                </a:cubicBezTo>
                <a:lnTo>
                  <a:pt x="150" y="128"/>
                </a:lnTo>
                <a:close/>
                <a:moveTo>
                  <a:pt x="155" y="104"/>
                </a:moveTo>
                <a:cubicBezTo>
                  <a:pt x="128" y="104"/>
                  <a:pt x="128" y="104"/>
                  <a:pt x="128" y="104"/>
                </a:cubicBezTo>
                <a:cubicBezTo>
                  <a:pt x="131" y="88"/>
                  <a:pt x="131" y="88"/>
                  <a:pt x="131" y="88"/>
                </a:cubicBezTo>
                <a:cubicBezTo>
                  <a:pt x="158" y="88"/>
                  <a:pt x="158" y="88"/>
                  <a:pt x="158" y="88"/>
                </a:cubicBezTo>
                <a:lnTo>
                  <a:pt x="155" y="104"/>
                </a:lnTo>
                <a:close/>
                <a:moveTo>
                  <a:pt x="168" y="80"/>
                </a:moveTo>
                <a:cubicBezTo>
                  <a:pt x="8" y="80"/>
                  <a:pt x="8" y="80"/>
                  <a:pt x="8" y="80"/>
                </a:cubicBezTo>
                <a:cubicBezTo>
                  <a:pt x="8" y="72"/>
                  <a:pt x="8" y="72"/>
                  <a:pt x="8" y="72"/>
                </a:cubicBezTo>
                <a:cubicBezTo>
                  <a:pt x="168" y="72"/>
                  <a:pt x="168" y="72"/>
                  <a:pt x="168" y="72"/>
                </a:cubicBezTo>
                <a:lnTo>
                  <a:pt x="168" y="8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ángulo 14"/>
          <p:cNvSpPr/>
          <p:nvPr/>
        </p:nvSpPr>
        <p:spPr>
          <a:xfrm>
            <a:off x="2843808" y="3507854"/>
            <a:ext cx="5688632" cy="1200329"/>
          </a:xfrm>
          <a:prstGeom prst="rect">
            <a:avLst/>
          </a:prstGeom>
        </p:spPr>
        <p:txBody>
          <a:bodyPr wrap="square">
            <a:spAutoFit/>
          </a:bodyPr>
          <a:lstStyle/>
          <a:p>
            <a:pPr lvl="0" algn="ctr"/>
            <a:r>
              <a:rPr lang="es-CO" dirty="0"/>
              <a:t>Número acumulado de procesos de cobro coactivo con medidas cautelares ejecutadas  </a:t>
            </a:r>
            <a:endParaRPr lang="es-ES" dirty="0"/>
          </a:p>
          <a:p>
            <a:pPr lvl="0" algn="ctr"/>
            <a:r>
              <a:rPr lang="es-ES" dirty="0" smtClean="0"/>
              <a:t>   </a:t>
            </a:r>
            <a:r>
              <a:rPr lang="es-CO" dirty="0" smtClean="0"/>
              <a:t>Número </a:t>
            </a:r>
            <a:r>
              <a:rPr lang="es-CO" dirty="0"/>
              <a:t>total de procesos de cobro coactivo con medidas cautelares decretadas.  </a:t>
            </a:r>
            <a:endParaRPr lang="es-ES" dirty="0"/>
          </a:p>
        </p:txBody>
      </p:sp>
      <p:cxnSp>
        <p:nvCxnSpPr>
          <p:cNvPr id="16" name="Conector recto 15"/>
          <p:cNvCxnSpPr/>
          <p:nvPr/>
        </p:nvCxnSpPr>
        <p:spPr>
          <a:xfrm flipV="1">
            <a:off x="2843808" y="4155926"/>
            <a:ext cx="5688632" cy="13618"/>
          </a:xfrm>
          <a:prstGeom prst="line">
            <a:avLst/>
          </a:prstGeom>
        </p:spPr>
        <p:style>
          <a:lnRef idx="2">
            <a:schemeClr val="accent1"/>
          </a:lnRef>
          <a:fillRef idx="0">
            <a:schemeClr val="accent1"/>
          </a:fillRef>
          <a:effectRef idx="1">
            <a:schemeClr val="accent1"/>
          </a:effectRef>
          <a:fontRef idx="minor">
            <a:schemeClr val="tx1"/>
          </a:fontRef>
        </p:style>
      </p:cxnSp>
      <p:sp>
        <p:nvSpPr>
          <p:cNvPr id="17" name="Igual 16"/>
          <p:cNvSpPr/>
          <p:nvPr/>
        </p:nvSpPr>
        <p:spPr>
          <a:xfrm>
            <a:off x="2411760" y="4083918"/>
            <a:ext cx="360040" cy="216024"/>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54177029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7">
            <a:extLst>
              <a:ext uri="{FF2B5EF4-FFF2-40B4-BE49-F238E27FC236}">
                <a16:creationId xmlns="" xmlns:a16="http://schemas.microsoft.com/office/drawing/2014/main" id="{F24A1B23-5447-2A4A-9F38-0DE2C66552FD}"/>
              </a:ext>
            </a:extLst>
          </p:cNvPr>
          <p:cNvSpPr>
            <a:spLocks noChangeArrowheads="1"/>
          </p:cNvSpPr>
          <p:nvPr/>
        </p:nvSpPr>
        <p:spPr bwMode="auto">
          <a:xfrm>
            <a:off x="226635" y="1293149"/>
            <a:ext cx="1235250" cy="1962191"/>
          </a:xfrm>
          <a:prstGeom prst="round2SameRect">
            <a:avLst>
              <a:gd name="adj1" fmla="val 50000"/>
              <a:gd name="adj2" fmla="val 11490"/>
            </a:avLst>
          </a:prstGeom>
          <a:solidFill>
            <a:schemeClr val="accent1">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10" name="Freeform 8">
            <a:extLst>
              <a:ext uri="{FF2B5EF4-FFF2-40B4-BE49-F238E27FC236}">
                <a16:creationId xmlns="" xmlns:a16="http://schemas.microsoft.com/office/drawing/2014/main" id="{64F6F35E-64E1-044C-B0AF-F63D4F199AEC}"/>
              </a:ext>
            </a:extLst>
          </p:cNvPr>
          <p:cNvSpPr>
            <a:spLocks noChangeArrowheads="1"/>
          </p:cNvSpPr>
          <p:nvPr/>
        </p:nvSpPr>
        <p:spPr bwMode="auto">
          <a:xfrm>
            <a:off x="342365" y="2499742"/>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1">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11" name="Freeform 9">
            <a:extLst>
              <a:ext uri="{FF2B5EF4-FFF2-40B4-BE49-F238E27FC236}">
                <a16:creationId xmlns="" xmlns:a16="http://schemas.microsoft.com/office/drawing/2014/main" id="{8EC83907-386C-A24F-A52A-C3CB5D17253C}"/>
              </a:ext>
            </a:extLst>
          </p:cNvPr>
          <p:cNvSpPr>
            <a:spLocks noChangeArrowheads="1"/>
          </p:cNvSpPr>
          <p:nvPr/>
        </p:nvSpPr>
        <p:spPr bwMode="auto">
          <a:xfrm>
            <a:off x="467544" y="2499742"/>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1"/>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0" name="Freeform 7">
            <a:extLst>
              <a:ext uri="{FF2B5EF4-FFF2-40B4-BE49-F238E27FC236}">
                <a16:creationId xmlns="" xmlns:a16="http://schemas.microsoft.com/office/drawing/2014/main" id="{22B7EA4F-CA4E-A043-AEC7-D1BF37B4CF1C}"/>
              </a:ext>
            </a:extLst>
          </p:cNvPr>
          <p:cNvSpPr>
            <a:spLocks noChangeArrowheads="1"/>
          </p:cNvSpPr>
          <p:nvPr/>
        </p:nvSpPr>
        <p:spPr bwMode="auto">
          <a:xfrm>
            <a:off x="4835147" y="1221141"/>
            <a:ext cx="1235250" cy="1962191"/>
          </a:xfrm>
          <a:prstGeom prst="round2SameRect">
            <a:avLst>
              <a:gd name="adj1" fmla="val 50000"/>
              <a:gd name="adj2" fmla="val 11490"/>
            </a:avLst>
          </a:prstGeom>
          <a:solidFill>
            <a:schemeClr val="accent2">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1" name="Freeform 8">
            <a:extLst>
              <a:ext uri="{FF2B5EF4-FFF2-40B4-BE49-F238E27FC236}">
                <a16:creationId xmlns="" xmlns:a16="http://schemas.microsoft.com/office/drawing/2014/main" id="{6E92BD23-0891-CB41-A45C-44DE770BAC20}"/>
              </a:ext>
            </a:extLst>
          </p:cNvPr>
          <p:cNvSpPr>
            <a:spLocks noChangeArrowheads="1"/>
          </p:cNvSpPr>
          <p:nvPr/>
        </p:nvSpPr>
        <p:spPr bwMode="auto">
          <a:xfrm>
            <a:off x="4950877" y="2427734"/>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2">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2" name="Freeform 9">
            <a:extLst>
              <a:ext uri="{FF2B5EF4-FFF2-40B4-BE49-F238E27FC236}">
                <a16:creationId xmlns="" xmlns:a16="http://schemas.microsoft.com/office/drawing/2014/main" id="{E2F1DBD1-A357-354B-A314-9CBE6C4F615A}"/>
              </a:ext>
            </a:extLst>
          </p:cNvPr>
          <p:cNvSpPr>
            <a:spLocks noChangeArrowheads="1"/>
          </p:cNvSpPr>
          <p:nvPr/>
        </p:nvSpPr>
        <p:spPr bwMode="auto">
          <a:xfrm>
            <a:off x="5076056" y="2427734"/>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2"/>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3" name="Oval 32">
            <a:extLst>
              <a:ext uri="{FF2B5EF4-FFF2-40B4-BE49-F238E27FC236}">
                <a16:creationId xmlns="" xmlns:a16="http://schemas.microsoft.com/office/drawing/2014/main" id="{E9BE7602-AACD-5F4F-A902-983D33047064}"/>
              </a:ext>
            </a:extLst>
          </p:cNvPr>
          <p:cNvSpPr/>
          <p:nvPr/>
        </p:nvSpPr>
        <p:spPr>
          <a:xfrm>
            <a:off x="365356" y="1443671"/>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34" name="Oval 33">
            <a:extLst>
              <a:ext uri="{FF2B5EF4-FFF2-40B4-BE49-F238E27FC236}">
                <a16:creationId xmlns="" xmlns:a16="http://schemas.microsoft.com/office/drawing/2014/main" id="{0530D76D-95A6-0E4E-90C5-31CB91A1BD56}"/>
              </a:ext>
            </a:extLst>
          </p:cNvPr>
          <p:cNvSpPr/>
          <p:nvPr/>
        </p:nvSpPr>
        <p:spPr>
          <a:xfrm>
            <a:off x="4973868" y="1371663"/>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grpSp>
        <p:nvGrpSpPr>
          <p:cNvPr id="43" name="Группа 509"/>
          <p:cNvGrpSpPr/>
          <p:nvPr/>
        </p:nvGrpSpPr>
        <p:grpSpPr>
          <a:xfrm>
            <a:off x="611560" y="1635646"/>
            <a:ext cx="504056" cy="504056"/>
            <a:chOff x="3296180" y="3622389"/>
            <a:chExt cx="218124" cy="302560"/>
          </a:xfrm>
          <a:solidFill>
            <a:schemeClr val="tx1"/>
          </a:solidFill>
        </p:grpSpPr>
        <p:sp>
          <p:nvSpPr>
            <p:cNvPr id="44" name="Freeform 220"/>
            <p:cNvSpPr>
              <a:spLocks noEditPoints="1"/>
            </p:cNvSpPr>
            <p:nvPr/>
          </p:nvSpPr>
          <p:spPr bwMode="auto">
            <a:xfrm>
              <a:off x="3296180" y="3830663"/>
              <a:ext cx="66141" cy="94286"/>
            </a:xfrm>
            <a:custGeom>
              <a:avLst/>
              <a:gdLst>
                <a:gd name="T0" fmla="*/ 47 w 47"/>
                <a:gd name="T1" fmla="*/ 67 h 67"/>
                <a:gd name="T2" fmla="*/ 0 w 47"/>
                <a:gd name="T3" fmla="*/ 67 h 67"/>
                <a:gd name="T4" fmla="*/ 0 w 47"/>
                <a:gd name="T5" fmla="*/ 0 h 67"/>
                <a:gd name="T6" fmla="*/ 47 w 47"/>
                <a:gd name="T7" fmla="*/ 0 h 67"/>
                <a:gd name="T8" fmla="*/ 47 w 47"/>
                <a:gd name="T9" fmla="*/ 67 h 67"/>
                <a:gd name="T10" fmla="*/ 7 w 47"/>
                <a:gd name="T11" fmla="*/ 60 h 67"/>
                <a:gd name="T12" fmla="*/ 41 w 47"/>
                <a:gd name="T13" fmla="*/ 60 h 67"/>
                <a:gd name="T14" fmla="*/ 41 w 47"/>
                <a:gd name="T15" fmla="*/ 6 h 67"/>
                <a:gd name="T16" fmla="*/ 7 w 47"/>
                <a:gd name="T17" fmla="*/ 6 h 67"/>
                <a:gd name="T18" fmla="*/ 7 w 47"/>
                <a:gd name="T19"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67">
                  <a:moveTo>
                    <a:pt x="47" y="67"/>
                  </a:moveTo>
                  <a:lnTo>
                    <a:pt x="0" y="67"/>
                  </a:lnTo>
                  <a:lnTo>
                    <a:pt x="0" y="0"/>
                  </a:lnTo>
                  <a:lnTo>
                    <a:pt x="47" y="0"/>
                  </a:lnTo>
                  <a:lnTo>
                    <a:pt x="47" y="67"/>
                  </a:lnTo>
                  <a:close/>
                  <a:moveTo>
                    <a:pt x="7" y="60"/>
                  </a:moveTo>
                  <a:lnTo>
                    <a:pt x="41" y="60"/>
                  </a:lnTo>
                  <a:lnTo>
                    <a:pt x="41" y="6"/>
                  </a:lnTo>
                  <a:lnTo>
                    <a:pt x="7" y="6"/>
                  </a:lnTo>
                  <a:lnTo>
                    <a:pt x="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7" name="Freeform 221"/>
            <p:cNvSpPr>
              <a:spLocks noEditPoints="1"/>
            </p:cNvSpPr>
            <p:nvPr/>
          </p:nvSpPr>
          <p:spPr bwMode="auto">
            <a:xfrm>
              <a:off x="3448163" y="3702603"/>
              <a:ext cx="66141" cy="222346"/>
            </a:xfrm>
            <a:custGeom>
              <a:avLst/>
              <a:gdLst>
                <a:gd name="T0" fmla="*/ 47 w 47"/>
                <a:gd name="T1" fmla="*/ 158 h 158"/>
                <a:gd name="T2" fmla="*/ 0 w 47"/>
                <a:gd name="T3" fmla="*/ 158 h 158"/>
                <a:gd name="T4" fmla="*/ 0 w 47"/>
                <a:gd name="T5" fmla="*/ 0 h 158"/>
                <a:gd name="T6" fmla="*/ 47 w 47"/>
                <a:gd name="T7" fmla="*/ 0 h 158"/>
                <a:gd name="T8" fmla="*/ 47 w 47"/>
                <a:gd name="T9" fmla="*/ 158 h 158"/>
                <a:gd name="T10" fmla="*/ 7 w 47"/>
                <a:gd name="T11" fmla="*/ 151 h 158"/>
                <a:gd name="T12" fmla="*/ 40 w 47"/>
                <a:gd name="T13" fmla="*/ 151 h 158"/>
                <a:gd name="T14" fmla="*/ 40 w 47"/>
                <a:gd name="T15" fmla="*/ 7 h 158"/>
                <a:gd name="T16" fmla="*/ 7 w 47"/>
                <a:gd name="T17" fmla="*/ 7 h 158"/>
                <a:gd name="T18" fmla="*/ 7 w 47"/>
                <a:gd name="T19" fmla="*/ 15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158">
                  <a:moveTo>
                    <a:pt x="47" y="158"/>
                  </a:moveTo>
                  <a:lnTo>
                    <a:pt x="0" y="158"/>
                  </a:lnTo>
                  <a:lnTo>
                    <a:pt x="0" y="0"/>
                  </a:lnTo>
                  <a:lnTo>
                    <a:pt x="47" y="0"/>
                  </a:lnTo>
                  <a:lnTo>
                    <a:pt x="47" y="158"/>
                  </a:lnTo>
                  <a:close/>
                  <a:moveTo>
                    <a:pt x="7" y="151"/>
                  </a:moveTo>
                  <a:lnTo>
                    <a:pt x="40" y="151"/>
                  </a:lnTo>
                  <a:lnTo>
                    <a:pt x="40" y="7"/>
                  </a:lnTo>
                  <a:lnTo>
                    <a:pt x="7" y="7"/>
                  </a:lnTo>
                  <a:lnTo>
                    <a:pt x="7"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0" name="Freeform 222"/>
            <p:cNvSpPr>
              <a:spLocks noEditPoints="1"/>
            </p:cNvSpPr>
            <p:nvPr/>
          </p:nvSpPr>
          <p:spPr bwMode="auto">
            <a:xfrm>
              <a:off x="3372172" y="3768743"/>
              <a:ext cx="66141" cy="156206"/>
            </a:xfrm>
            <a:custGeom>
              <a:avLst/>
              <a:gdLst>
                <a:gd name="T0" fmla="*/ 47 w 47"/>
                <a:gd name="T1" fmla="*/ 111 h 111"/>
                <a:gd name="T2" fmla="*/ 0 w 47"/>
                <a:gd name="T3" fmla="*/ 111 h 111"/>
                <a:gd name="T4" fmla="*/ 0 w 47"/>
                <a:gd name="T5" fmla="*/ 0 h 111"/>
                <a:gd name="T6" fmla="*/ 47 w 47"/>
                <a:gd name="T7" fmla="*/ 0 h 111"/>
                <a:gd name="T8" fmla="*/ 47 w 47"/>
                <a:gd name="T9" fmla="*/ 111 h 111"/>
                <a:gd name="T10" fmla="*/ 7 w 47"/>
                <a:gd name="T11" fmla="*/ 104 h 111"/>
                <a:gd name="T12" fmla="*/ 40 w 47"/>
                <a:gd name="T13" fmla="*/ 104 h 111"/>
                <a:gd name="T14" fmla="*/ 40 w 47"/>
                <a:gd name="T15" fmla="*/ 7 h 111"/>
                <a:gd name="T16" fmla="*/ 7 w 47"/>
                <a:gd name="T17" fmla="*/ 7 h 111"/>
                <a:gd name="T18" fmla="*/ 7 w 47"/>
                <a:gd name="T19" fmla="*/ 10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111">
                  <a:moveTo>
                    <a:pt x="47" y="111"/>
                  </a:moveTo>
                  <a:lnTo>
                    <a:pt x="0" y="111"/>
                  </a:lnTo>
                  <a:lnTo>
                    <a:pt x="0" y="0"/>
                  </a:lnTo>
                  <a:lnTo>
                    <a:pt x="47" y="0"/>
                  </a:lnTo>
                  <a:lnTo>
                    <a:pt x="47" y="111"/>
                  </a:lnTo>
                  <a:close/>
                  <a:moveTo>
                    <a:pt x="7" y="104"/>
                  </a:moveTo>
                  <a:lnTo>
                    <a:pt x="40" y="104"/>
                  </a:lnTo>
                  <a:lnTo>
                    <a:pt x="40" y="7"/>
                  </a:lnTo>
                  <a:lnTo>
                    <a:pt x="7" y="7"/>
                  </a:lnTo>
                  <a:lnTo>
                    <a:pt x="7"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3" name="Freeform 223"/>
            <p:cNvSpPr>
              <a:spLocks/>
            </p:cNvSpPr>
            <p:nvPr/>
          </p:nvSpPr>
          <p:spPr bwMode="auto">
            <a:xfrm>
              <a:off x="3317289" y="3623797"/>
              <a:ext cx="180128" cy="181536"/>
            </a:xfrm>
            <a:custGeom>
              <a:avLst/>
              <a:gdLst>
                <a:gd name="T0" fmla="*/ 124 w 128"/>
                <a:gd name="T1" fmla="*/ 0 h 129"/>
                <a:gd name="T2" fmla="*/ 128 w 128"/>
                <a:gd name="T3" fmla="*/ 5 h 129"/>
                <a:gd name="T4" fmla="*/ 4 w 128"/>
                <a:gd name="T5" fmla="*/ 129 h 129"/>
                <a:gd name="T6" fmla="*/ 0 w 128"/>
                <a:gd name="T7" fmla="*/ 124 h 129"/>
                <a:gd name="T8" fmla="*/ 124 w 128"/>
                <a:gd name="T9" fmla="*/ 0 h 129"/>
              </a:gdLst>
              <a:ahLst/>
              <a:cxnLst>
                <a:cxn ang="0">
                  <a:pos x="T0" y="T1"/>
                </a:cxn>
                <a:cxn ang="0">
                  <a:pos x="T2" y="T3"/>
                </a:cxn>
                <a:cxn ang="0">
                  <a:pos x="T4" y="T5"/>
                </a:cxn>
                <a:cxn ang="0">
                  <a:pos x="T6" y="T7"/>
                </a:cxn>
                <a:cxn ang="0">
                  <a:pos x="T8" y="T9"/>
                </a:cxn>
              </a:cxnLst>
              <a:rect l="0" t="0" r="r" b="b"/>
              <a:pathLst>
                <a:path w="128" h="129">
                  <a:moveTo>
                    <a:pt x="124" y="0"/>
                  </a:moveTo>
                  <a:lnTo>
                    <a:pt x="128" y="5"/>
                  </a:lnTo>
                  <a:lnTo>
                    <a:pt x="4" y="129"/>
                  </a:lnTo>
                  <a:lnTo>
                    <a:pt x="0" y="124"/>
                  </a:ln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4" name="Freeform 224"/>
            <p:cNvSpPr>
              <a:spLocks/>
            </p:cNvSpPr>
            <p:nvPr/>
          </p:nvSpPr>
          <p:spPr bwMode="auto">
            <a:xfrm>
              <a:off x="3442534" y="3622389"/>
              <a:ext cx="57698" cy="56290"/>
            </a:xfrm>
            <a:custGeom>
              <a:avLst/>
              <a:gdLst>
                <a:gd name="T0" fmla="*/ 41 w 41"/>
                <a:gd name="T1" fmla="*/ 40 h 40"/>
                <a:gd name="T2" fmla="*/ 34 w 41"/>
                <a:gd name="T3" fmla="*/ 40 h 40"/>
                <a:gd name="T4" fmla="*/ 34 w 41"/>
                <a:gd name="T5" fmla="*/ 6 h 40"/>
                <a:gd name="T6" fmla="*/ 0 w 41"/>
                <a:gd name="T7" fmla="*/ 6 h 40"/>
                <a:gd name="T8" fmla="*/ 0 w 41"/>
                <a:gd name="T9" fmla="*/ 0 h 40"/>
                <a:gd name="T10" fmla="*/ 37 w 41"/>
                <a:gd name="T11" fmla="*/ 0 h 40"/>
                <a:gd name="T12" fmla="*/ 41 w 41"/>
                <a:gd name="T13" fmla="*/ 3 h 40"/>
                <a:gd name="T14" fmla="*/ 41 w 4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0">
                  <a:moveTo>
                    <a:pt x="41" y="40"/>
                  </a:moveTo>
                  <a:lnTo>
                    <a:pt x="34" y="40"/>
                  </a:lnTo>
                  <a:lnTo>
                    <a:pt x="34" y="6"/>
                  </a:lnTo>
                  <a:lnTo>
                    <a:pt x="0" y="6"/>
                  </a:lnTo>
                  <a:lnTo>
                    <a:pt x="0" y="0"/>
                  </a:lnTo>
                  <a:lnTo>
                    <a:pt x="37" y="0"/>
                  </a:lnTo>
                  <a:lnTo>
                    <a:pt x="41" y="3"/>
                  </a:lnTo>
                  <a:lnTo>
                    <a:pt x="4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grpSp>
        <p:nvGrpSpPr>
          <p:cNvPr id="55" name="Группа 458"/>
          <p:cNvGrpSpPr/>
          <p:nvPr/>
        </p:nvGrpSpPr>
        <p:grpSpPr>
          <a:xfrm>
            <a:off x="5251776" y="1635646"/>
            <a:ext cx="432048" cy="432048"/>
            <a:chOff x="3645179" y="2053301"/>
            <a:chExt cx="303967" cy="298338"/>
          </a:xfrm>
          <a:solidFill>
            <a:schemeClr val="tx1"/>
          </a:solidFill>
        </p:grpSpPr>
        <p:sp>
          <p:nvSpPr>
            <p:cNvPr id="56" name="Freeform 131"/>
            <p:cNvSpPr>
              <a:spLocks noEditPoints="1"/>
            </p:cNvSpPr>
            <p:nvPr/>
          </p:nvSpPr>
          <p:spPr bwMode="auto">
            <a:xfrm>
              <a:off x="3707098" y="2285498"/>
              <a:ext cx="66141" cy="66141"/>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8 h 56"/>
                <a:gd name="T12" fmla="*/ 8 w 56"/>
                <a:gd name="T13" fmla="*/ 28 h 56"/>
                <a:gd name="T14" fmla="*/ 28 w 56"/>
                <a:gd name="T15" fmla="*/ 48 h 56"/>
                <a:gd name="T16" fmla="*/ 48 w 56"/>
                <a:gd name="T17" fmla="*/ 28 h 56"/>
                <a:gd name="T18" fmla="*/ 28 w 56"/>
                <a:gd name="T1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3"/>
                    <a:pt x="0" y="28"/>
                  </a:cubicBezTo>
                  <a:cubicBezTo>
                    <a:pt x="0" y="12"/>
                    <a:pt x="13" y="0"/>
                    <a:pt x="28" y="0"/>
                  </a:cubicBezTo>
                  <a:cubicBezTo>
                    <a:pt x="44" y="0"/>
                    <a:pt x="56" y="12"/>
                    <a:pt x="56" y="28"/>
                  </a:cubicBezTo>
                  <a:cubicBezTo>
                    <a:pt x="56" y="43"/>
                    <a:pt x="44" y="56"/>
                    <a:pt x="28" y="56"/>
                  </a:cubicBezTo>
                  <a:close/>
                  <a:moveTo>
                    <a:pt x="28" y="8"/>
                  </a:moveTo>
                  <a:cubicBezTo>
                    <a:pt x="17" y="8"/>
                    <a:pt x="8" y="17"/>
                    <a:pt x="8" y="28"/>
                  </a:cubicBezTo>
                  <a:cubicBezTo>
                    <a:pt x="8" y="39"/>
                    <a:pt x="17" y="48"/>
                    <a:pt x="28" y="48"/>
                  </a:cubicBezTo>
                  <a:cubicBezTo>
                    <a:pt x="39" y="48"/>
                    <a:pt x="48" y="39"/>
                    <a:pt x="48" y="28"/>
                  </a:cubicBezTo>
                  <a:cubicBezTo>
                    <a:pt x="48" y="17"/>
                    <a:pt x="39" y="8"/>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7" name="Freeform 132"/>
            <p:cNvSpPr>
              <a:spLocks noEditPoints="1"/>
            </p:cNvSpPr>
            <p:nvPr/>
          </p:nvSpPr>
          <p:spPr bwMode="auto">
            <a:xfrm>
              <a:off x="3821085" y="2285498"/>
              <a:ext cx="66141" cy="66141"/>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8 h 56"/>
                <a:gd name="T12" fmla="*/ 8 w 56"/>
                <a:gd name="T13" fmla="*/ 28 h 56"/>
                <a:gd name="T14" fmla="*/ 28 w 56"/>
                <a:gd name="T15" fmla="*/ 48 h 56"/>
                <a:gd name="T16" fmla="*/ 48 w 56"/>
                <a:gd name="T17" fmla="*/ 28 h 56"/>
                <a:gd name="T18" fmla="*/ 28 w 56"/>
                <a:gd name="T1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3"/>
                    <a:pt x="0" y="28"/>
                  </a:cubicBezTo>
                  <a:cubicBezTo>
                    <a:pt x="0" y="12"/>
                    <a:pt x="13" y="0"/>
                    <a:pt x="28" y="0"/>
                  </a:cubicBezTo>
                  <a:cubicBezTo>
                    <a:pt x="44" y="0"/>
                    <a:pt x="56" y="12"/>
                    <a:pt x="56" y="28"/>
                  </a:cubicBezTo>
                  <a:cubicBezTo>
                    <a:pt x="56" y="43"/>
                    <a:pt x="44" y="56"/>
                    <a:pt x="28" y="56"/>
                  </a:cubicBezTo>
                  <a:close/>
                  <a:moveTo>
                    <a:pt x="28" y="8"/>
                  </a:moveTo>
                  <a:cubicBezTo>
                    <a:pt x="17" y="8"/>
                    <a:pt x="8" y="17"/>
                    <a:pt x="8" y="28"/>
                  </a:cubicBezTo>
                  <a:cubicBezTo>
                    <a:pt x="8" y="39"/>
                    <a:pt x="17" y="48"/>
                    <a:pt x="28" y="48"/>
                  </a:cubicBezTo>
                  <a:cubicBezTo>
                    <a:pt x="39" y="48"/>
                    <a:pt x="48" y="39"/>
                    <a:pt x="48" y="28"/>
                  </a:cubicBezTo>
                  <a:cubicBezTo>
                    <a:pt x="48" y="17"/>
                    <a:pt x="39" y="8"/>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8" name="Rectangle 133"/>
            <p:cNvSpPr>
              <a:spLocks noChangeArrowheads="1"/>
            </p:cNvSpPr>
            <p:nvPr/>
          </p:nvSpPr>
          <p:spPr bwMode="auto">
            <a:xfrm>
              <a:off x="3769017" y="2313643"/>
              <a:ext cx="56290" cy="8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9" name="Freeform 134"/>
            <p:cNvSpPr>
              <a:spLocks/>
            </p:cNvSpPr>
            <p:nvPr/>
          </p:nvSpPr>
          <p:spPr bwMode="auto">
            <a:xfrm>
              <a:off x="3645179" y="2053301"/>
              <a:ext cx="71770" cy="264564"/>
            </a:xfrm>
            <a:custGeom>
              <a:avLst/>
              <a:gdLst>
                <a:gd name="T0" fmla="*/ 44 w 51"/>
                <a:gd name="T1" fmla="*/ 188 h 188"/>
                <a:gd name="T2" fmla="*/ 30 w 51"/>
                <a:gd name="T3" fmla="*/ 6 h 188"/>
                <a:gd name="T4" fmla="*/ 0 w 51"/>
                <a:gd name="T5" fmla="*/ 6 h 188"/>
                <a:gd name="T6" fmla="*/ 0 w 51"/>
                <a:gd name="T7" fmla="*/ 0 h 188"/>
                <a:gd name="T8" fmla="*/ 37 w 51"/>
                <a:gd name="T9" fmla="*/ 0 h 188"/>
                <a:gd name="T10" fmla="*/ 51 w 51"/>
                <a:gd name="T11" fmla="*/ 188 h 188"/>
                <a:gd name="T12" fmla="*/ 44 w 51"/>
                <a:gd name="T13" fmla="*/ 188 h 188"/>
              </a:gdLst>
              <a:ahLst/>
              <a:cxnLst>
                <a:cxn ang="0">
                  <a:pos x="T0" y="T1"/>
                </a:cxn>
                <a:cxn ang="0">
                  <a:pos x="T2" y="T3"/>
                </a:cxn>
                <a:cxn ang="0">
                  <a:pos x="T4" y="T5"/>
                </a:cxn>
                <a:cxn ang="0">
                  <a:pos x="T6" y="T7"/>
                </a:cxn>
                <a:cxn ang="0">
                  <a:pos x="T8" y="T9"/>
                </a:cxn>
                <a:cxn ang="0">
                  <a:pos x="T10" y="T11"/>
                </a:cxn>
                <a:cxn ang="0">
                  <a:pos x="T12" y="T13"/>
                </a:cxn>
              </a:cxnLst>
              <a:rect l="0" t="0" r="r" b="b"/>
              <a:pathLst>
                <a:path w="51" h="188">
                  <a:moveTo>
                    <a:pt x="44" y="188"/>
                  </a:moveTo>
                  <a:lnTo>
                    <a:pt x="30" y="6"/>
                  </a:lnTo>
                  <a:lnTo>
                    <a:pt x="0" y="6"/>
                  </a:lnTo>
                  <a:lnTo>
                    <a:pt x="0" y="0"/>
                  </a:lnTo>
                  <a:lnTo>
                    <a:pt x="37" y="0"/>
                  </a:lnTo>
                  <a:lnTo>
                    <a:pt x="51" y="188"/>
                  </a:lnTo>
                  <a:lnTo>
                    <a:pt x="44"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0" name="Freeform 135"/>
            <p:cNvSpPr>
              <a:spLocks/>
            </p:cNvSpPr>
            <p:nvPr/>
          </p:nvSpPr>
          <p:spPr bwMode="auto">
            <a:xfrm>
              <a:off x="3697247" y="2091297"/>
              <a:ext cx="251899" cy="164649"/>
            </a:xfrm>
            <a:custGeom>
              <a:avLst/>
              <a:gdLst>
                <a:gd name="T0" fmla="*/ 7 w 179"/>
                <a:gd name="T1" fmla="*/ 117 h 117"/>
                <a:gd name="T2" fmla="*/ 7 w 179"/>
                <a:gd name="T3" fmla="*/ 111 h 117"/>
                <a:gd name="T4" fmla="*/ 149 w 179"/>
                <a:gd name="T5" fmla="*/ 101 h 117"/>
                <a:gd name="T6" fmla="*/ 171 w 179"/>
                <a:gd name="T7" fmla="*/ 6 h 117"/>
                <a:gd name="T8" fmla="*/ 0 w 179"/>
                <a:gd name="T9" fmla="*/ 6 h 117"/>
                <a:gd name="T10" fmla="*/ 0 w 179"/>
                <a:gd name="T11" fmla="*/ 0 h 117"/>
                <a:gd name="T12" fmla="*/ 179 w 179"/>
                <a:gd name="T13" fmla="*/ 0 h 117"/>
                <a:gd name="T14" fmla="*/ 154 w 179"/>
                <a:gd name="T15" fmla="*/ 107 h 117"/>
                <a:gd name="T16" fmla="*/ 7 w 17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117">
                  <a:moveTo>
                    <a:pt x="7" y="117"/>
                  </a:moveTo>
                  <a:lnTo>
                    <a:pt x="7" y="111"/>
                  </a:lnTo>
                  <a:lnTo>
                    <a:pt x="149" y="101"/>
                  </a:lnTo>
                  <a:lnTo>
                    <a:pt x="171" y="6"/>
                  </a:lnTo>
                  <a:lnTo>
                    <a:pt x="0" y="6"/>
                  </a:lnTo>
                  <a:lnTo>
                    <a:pt x="0" y="0"/>
                  </a:lnTo>
                  <a:lnTo>
                    <a:pt x="179" y="0"/>
                  </a:lnTo>
                  <a:lnTo>
                    <a:pt x="154" y="107"/>
                  </a:lnTo>
                  <a:lnTo>
                    <a:pt x="7"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1" name="Freeform 136"/>
            <p:cNvSpPr>
              <a:spLocks/>
            </p:cNvSpPr>
            <p:nvPr/>
          </p:nvSpPr>
          <p:spPr bwMode="auto">
            <a:xfrm>
              <a:off x="3774646" y="2172918"/>
              <a:ext cx="83028" cy="45032"/>
            </a:xfrm>
            <a:custGeom>
              <a:avLst/>
              <a:gdLst>
                <a:gd name="T0" fmla="*/ 32 w 59"/>
                <a:gd name="T1" fmla="*/ 32 h 32"/>
                <a:gd name="T2" fmla="*/ 27 w 59"/>
                <a:gd name="T3" fmla="*/ 32 h 32"/>
                <a:gd name="T4" fmla="*/ 0 w 59"/>
                <a:gd name="T5" fmla="*/ 5 h 32"/>
                <a:gd name="T6" fmla="*/ 5 w 59"/>
                <a:gd name="T7" fmla="*/ 0 h 32"/>
                <a:gd name="T8" fmla="*/ 29 w 59"/>
                <a:gd name="T9" fmla="*/ 24 h 32"/>
                <a:gd name="T10" fmla="*/ 54 w 59"/>
                <a:gd name="T11" fmla="*/ 0 h 32"/>
                <a:gd name="T12" fmla="*/ 59 w 59"/>
                <a:gd name="T13" fmla="*/ 5 h 32"/>
                <a:gd name="T14" fmla="*/ 32 w 59"/>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2">
                  <a:moveTo>
                    <a:pt x="32" y="32"/>
                  </a:moveTo>
                  <a:lnTo>
                    <a:pt x="27" y="32"/>
                  </a:lnTo>
                  <a:lnTo>
                    <a:pt x="0" y="5"/>
                  </a:lnTo>
                  <a:lnTo>
                    <a:pt x="5" y="0"/>
                  </a:lnTo>
                  <a:lnTo>
                    <a:pt x="29" y="24"/>
                  </a:lnTo>
                  <a:lnTo>
                    <a:pt x="54" y="0"/>
                  </a:lnTo>
                  <a:lnTo>
                    <a:pt x="59" y="5"/>
                  </a:ln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2" name="Rectangle 137"/>
            <p:cNvSpPr>
              <a:spLocks noChangeArrowheads="1"/>
            </p:cNvSpPr>
            <p:nvPr/>
          </p:nvSpPr>
          <p:spPr bwMode="auto">
            <a:xfrm>
              <a:off x="3811235" y="2119442"/>
              <a:ext cx="9851" cy="94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sp>
        <p:nvSpPr>
          <p:cNvPr id="65" name="TextBox 50">
            <a:extLst>
              <a:ext uri="{FF2B5EF4-FFF2-40B4-BE49-F238E27FC236}">
                <a16:creationId xmlns="" xmlns:a16="http://schemas.microsoft.com/office/drawing/2014/main" id="{662905B5-389C-D046-A046-4628C70EAD8A}"/>
              </a:ext>
            </a:extLst>
          </p:cNvPr>
          <p:cNvSpPr txBox="1"/>
          <p:nvPr/>
        </p:nvSpPr>
        <p:spPr>
          <a:xfrm>
            <a:off x="683568" y="2959882"/>
            <a:ext cx="1080120" cy="403957"/>
          </a:xfrm>
          <a:prstGeom prst="rect">
            <a:avLst/>
          </a:prstGeom>
          <a:noFill/>
        </p:spPr>
        <p:txBody>
          <a:bodyPr wrap="square" lIns="34290" tIns="17145" rIns="34290" bIns="17145" rtlCol="0" anchor="b" anchorCtr="0">
            <a:spAutoFit/>
          </a:bodyPr>
          <a:lstStyle/>
          <a:p>
            <a:pPr algn="ctr"/>
            <a:r>
              <a:rPr lang="es-ES" sz="1200" b="1" dirty="0" smtClean="0">
                <a:solidFill>
                  <a:schemeClr val="bg1"/>
                </a:solidFill>
                <a:latin typeface="Poppins SemiBold" pitchFamily="2" charset="77"/>
                <a:ea typeface="League Spartan" charset="0"/>
                <a:cs typeface="Poppins SemiBold" pitchFamily="2" charset="77"/>
              </a:rPr>
              <a:t>Plan de</a:t>
            </a:r>
          </a:p>
          <a:p>
            <a:pPr algn="ctr"/>
            <a:r>
              <a:rPr lang="es-ES" sz="1200" b="1" dirty="0" smtClean="0">
                <a:solidFill>
                  <a:schemeClr val="bg1"/>
                </a:solidFill>
                <a:latin typeface="Poppins SemiBold" pitchFamily="2" charset="77"/>
                <a:ea typeface="League Spartan" charset="0"/>
                <a:cs typeface="Poppins SemiBold" pitchFamily="2" charset="77"/>
              </a:rPr>
              <a:t>Mejoramiento</a:t>
            </a:r>
          </a:p>
        </p:txBody>
      </p:sp>
      <p:sp>
        <p:nvSpPr>
          <p:cNvPr id="66" name="TextBox 50">
            <a:extLst>
              <a:ext uri="{FF2B5EF4-FFF2-40B4-BE49-F238E27FC236}">
                <a16:creationId xmlns="" xmlns:a16="http://schemas.microsoft.com/office/drawing/2014/main" id="{662905B5-389C-D046-A046-4628C70EAD8A}"/>
              </a:ext>
            </a:extLst>
          </p:cNvPr>
          <p:cNvSpPr txBox="1"/>
          <p:nvPr/>
        </p:nvSpPr>
        <p:spPr>
          <a:xfrm>
            <a:off x="5323784" y="2931790"/>
            <a:ext cx="1009793" cy="373179"/>
          </a:xfrm>
          <a:prstGeom prst="rect">
            <a:avLst/>
          </a:prstGeom>
          <a:noFill/>
        </p:spPr>
        <p:txBody>
          <a:bodyPr wrap="none" lIns="34290" tIns="17145" rIns="34290" bIns="17145" rtlCol="0" anchor="b" anchorCtr="0">
            <a:spAutoFit/>
          </a:bodyPr>
          <a:lstStyle/>
          <a:p>
            <a:pPr algn="ctr"/>
            <a:r>
              <a:rPr lang="es-ES" sz="1100" b="1" dirty="0" smtClean="0">
                <a:solidFill>
                  <a:schemeClr val="bg1"/>
                </a:solidFill>
                <a:latin typeface="Poppins SemiBold" pitchFamily="2" charset="77"/>
                <a:ea typeface="League Spartan" charset="0"/>
                <a:cs typeface="Poppins SemiBold" pitchFamily="2" charset="77"/>
              </a:rPr>
              <a:t>Beneficios </a:t>
            </a:r>
          </a:p>
          <a:p>
            <a:pPr algn="ctr"/>
            <a:r>
              <a:rPr lang="es-ES" sz="1100" b="1" dirty="0" smtClean="0">
                <a:solidFill>
                  <a:schemeClr val="bg1"/>
                </a:solidFill>
                <a:latin typeface="Poppins SemiBold" pitchFamily="2" charset="77"/>
                <a:ea typeface="League Spartan" charset="0"/>
                <a:cs typeface="Poppins SemiBold" pitchFamily="2" charset="77"/>
              </a:rPr>
              <a:t>Control Fiscal</a:t>
            </a:r>
          </a:p>
        </p:txBody>
      </p:sp>
      <p:sp>
        <p:nvSpPr>
          <p:cNvPr id="70" name="1 Título"/>
          <p:cNvSpPr txBox="1">
            <a:spLocks/>
          </p:cNvSpPr>
          <p:nvPr/>
        </p:nvSpPr>
        <p:spPr>
          <a:xfrm>
            <a:off x="395536" y="267494"/>
            <a:ext cx="6275040" cy="56557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a:t>
            </a:r>
            <a:endParaRPr lang="es-CO" sz="2400" b="1" dirty="0">
              <a:solidFill>
                <a:srgbClr val="1F497D"/>
              </a:solidFill>
              <a:latin typeface="+mn-lt"/>
              <a:ea typeface="+mn-ea"/>
              <a:cs typeface="+mn-cs"/>
            </a:endParaRPr>
          </a:p>
        </p:txBody>
      </p:sp>
      <p:sp>
        <p:nvSpPr>
          <p:cNvPr id="2" name="Rectángulo 1"/>
          <p:cNvSpPr/>
          <p:nvPr/>
        </p:nvSpPr>
        <p:spPr>
          <a:xfrm>
            <a:off x="1907704" y="1347614"/>
            <a:ext cx="2267745" cy="461665"/>
          </a:xfrm>
          <a:prstGeom prst="rect">
            <a:avLst/>
          </a:prstGeom>
        </p:spPr>
        <p:txBody>
          <a:bodyPr wrap="square">
            <a:spAutoFit/>
          </a:bodyPr>
          <a:lstStyle/>
          <a:p>
            <a:pPr lvl="0" algn="ctr">
              <a:defRPr/>
            </a:pPr>
            <a:r>
              <a:rPr lang="es-ES" sz="1200" b="1" dirty="0"/>
              <a:t>CUMPLIMIENTO DEL PLAN DE MEJORAMIENTO</a:t>
            </a:r>
          </a:p>
        </p:txBody>
      </p:sp>
      <p:sp>
        <p:nvSpPr>
          <p:cNvPr id="3" name="CuadroTexto 2"/>
          <p:cNvSpPr txBox="1"/>
          <p:nvPr/>
        </p:nvSpPr>
        <p:spPr>
          <a:xfrm>
            <a:off x="2123728" y="2067694"/>
            <a:ext cx="2267745" cy="1569660"/>
          </a:xfrm>
          <a:prstGeom prst="rect">
            <a:avLst/>
          </a:prstGeom>
          <a:noFill/>
        </p:spPr>
        <p:txBody>
          <a:bodyPr wrap="square" rtlCol="0">
            <a:spAutoFit/>
          </a:bodyPr>
          <a:lstStyle/>
          <a:p>
            <a:pPr lvl="0" algn="ctr"/>
            <a:r>
              <a:rPr lang="es-ES" sz="1200" dirty="0"/>
              <a:t>Número acumulado de acciones correctivas ejecutadas del plan de mejoramiento vigente  </a:t>
            </a:r>
            <a:endParaRPr lang="es-ES" sz="1200" dirty="0" smtClean="0"/>
          </a:p>
          <a:p>
            <a:pPr lvl="0" algn="ctr"/>
            <a:endParaRPr lang="es-ES" sz="1200" dirty="0"/>
          </a:p>
          <a:p>
            <a:pPr lvl="0" algn="ctr"/>
            <a:r>
              <a:rPr lang="es-ES" sz="1200" dirty="0" smtClean="0"/>
              <a:t>  </a:t>
            </a:r>
            <a:r>
              <a:rPr lang="es-ES" sz="1200" dirty="0"/>
              <a:t>Número total de acciones correctivas abiertas con fecha de vencimiento cumplida al momento del reporte</a:t>
            </a:r>
            <a:r>
              <a:rPr lang="es-ES" sz="1200" dirty="0" smtClean="0"/>
              <a:t>.</a:t>
            </a:r>
            <a:endParaRPr lang="es-CO" sz="1200" dirty="0"/>
          </a:p>
        </p:txBody>
      </p:sp>
      <p:sp>
        <p:nvSpPr>
          <p:cNvPr id="71" name="Rectángulo 70"/>
          <p:cNvSpPr/>
          <p:nvPr/>
        </p:nvSpPr>
        <p:spPr>
          <a:xfrm>
            <a:off x="6588224" y="1347614"/>
            <a:ext cx="2376264" cy="646331"/>
          </a:xfrm>
          <a:prstGeom prst="rect">
            <a:avLst/>
          </a:prstGeom>
        </p:spPr>
        <p:txBody>
          <a:bodyPr wrap="square">
            <a:spAutoFit/>
          </a:bodyPr>
          <a:lstStyle/>
          <a:p>
            <a:pPr lvl="0" algn="ctr">
              <a:defRPr/>
            </a:pPr>
            <a:r>
              <a:rPr lang="es-ES" sz="1200" b="1" dirty="0"/>
              <a:t>VALORACIÓN DE LOS BENEFICIOS CUANTIFICABLES DE CONTROL FISCAL</a:t>
            </a:r>
          </a:p>
        </p:txBody>
      </p:sp>
      <p:sp>
        <p:nvSpPr>
          <p:cNvPr id="72" name="CuadroTexto 71"/>
          <p:cNvSpPr txBox="1"/>
          <p:nvPr/>
        </p:nvSpPr>
        <p:spPr>
          <a:xfrm>
            <a:off x="6732240" y="2139702"/>
            <a:ext cx="2304256" cy="1097736"/>
          </a:xfrm>
          <a:prstGeom prst="rect">
            <a:avLst/>
          </a:prstGeom>
          <a:noFill/>
        </p:spPr>
        <p:txBody>
          <a:bodyPr wrap="square" rtlCol="0">
            <a:spAutoFit/>
          </a:bodyPr>
          <a:lstStyle/>
          <a:p>
            <a:pPr marL="57150" lvl="0" indent="0" algn="ctr" defTabSz="488950">
              <a:lnSpc>
                <a:spcPct val="90000"/>
              </a:lnSpc>
              <a:spcBef>
                <a:spcPct val="0"/>
              </a:spcBef>
              <a:spcAft>
                <a:spcPct val="15000"/>
              </a:spcAft>
            </a:pPr>
            <a:r>
              <a:rPr lang="es-ES" sz="1400" dirty="0"/>
              <a:t>Valor de los beneficios cuantificables del control fiscal </a:t>
            </a:r>
            <a:endParaRPr lang="es-ES" sz="1400" dirty="0" smtClean="0"/>
          </a:p>
          <a:p>
            <a:pPr marL="57150" lvl="0" indent="0" algn="ctr" defTabSz="488950">
              <a:lnSpc>
                <a:spcPct val="90000"/>
              </a:lnSpc>
              <a:spcBef>
                <a:spcPct val="0"/>
              </a:spcBef>
              <a:spcAft>
                <a:spcPct val="15000"/>
              </a:spcAft>
            </a:pPr>
            <a:r>
              <a:rPr lang="es-ES" sz="1400" dirty="0" smtClean="0"/>
              <a:t>Valor </a:t>
            </a:r>
            <a:r>
              <a:rPr lang="es-ES" sz="1400" dirty="0"/>
              <a:t>del presupuesto de los sujetos de control</a:t>
            </a:r>
            <a:endParaRPr lang="es-CO" sz="1400" dirty="0"/>
          </a:p>
        </p:txBody>
      </p:sp>
      <p:cxnSp>
        <p:nvCxnSpPr>
          <p:cNvPr id="5" name="Conector recto 4"/>
          <p:cNvCxnSpPr/>
          <p:nvPr/>
        </p:nvCxnSpPr>
        <p:spPr>
          <a:xfrm>
            <a:off x="2195736" y="2787774"/>
            <a:ext cx="2267745"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Igual 5"/>
          <p:cNvSpPr/>
          <p:nvPr/>
        </p:nvSpPr>
        <p:spPr>
          <a:xfrm flipV="1">
            <a:off x="1882819" y="2715766"/>
            <a:ext cx="288032" cy="161559"/>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cxnSp>
        <p:nvCxnSpPr>
          <p:cNvPr id="77" name="Conector recto 76"/>
          <p:cNvCxnSpPr/>
          <p:nvPr/>
        </p:nvCxnSpPr>
        <p:spPr>
          <a:xfrm>
            <a:off x="6804248" y="2787774"/>
            <a:ext cx="2267745"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78" name="Igual 77"/>
          <p:cNvSpPr/>
          <p:nvPr/>
        </p:nvSpPr>
        <p:spPr>
          <a:xfrm>
            <a:off x="6516216" y="2643758"/>
            <a:ext cx="288032" cy="288032"/>
          </a:xfrm>
          <a:prstGeom prst="mathEqual">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68293638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7">
            <a:extLst>
              <a:ext uri="{FF2B5EF4-FFF2-40B4-BE49-F238E27FC236}">
                <a16:creationId xmlns="" xmlns:a16="http://schemas.microsoft.com/office/drawing/2014/main" id="{4C7A5582-7614-7843-A4F5-59772B98F346}"/>
              </a:ext>
            </a:extLst>
          </p:cNvPr>
          <p:cNvSpPr>
            <a:spLocks noChangeArrowheads="1"/>
          </p:cNvSpPr>
          <p:nvPr/>
        </p:nvSpPr>
        <p:spPr bwMode="auto">
          <a:xfrm>
            <a:off x="514666" y="933109"/>
            <a:ext cx="1235250" cy="1962191"/>
          </a:xfrm>
          <a:prstGeom prst="round2SameRect">
            <a:avLst>
              <a:gd name="adj1" fmla="val 50000"/>
              <a:gd name="adj2" fmla="val 11011"/>
            </a:avLst>
          </a:prstGeom>
          <a:solidFill>
            <a:schemeClr val="accent3">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5" name="Freeform 8">
            <a:extLst>
              <a:ext uri="{FF2B5EF4-FFF2-40B4-BE49-F238E27FC236}">
                <a16:creationId xmlns="" xmlns:a16="http://schemas.microsoft.com/office/drawing/2014/main" id="{5AA9F425-522B-2247-9C1D-433B33CFBB3D}"/>
              </a:ext>
            </a:extLst>
          </p:cNvPr>
          <p:cNvSpPr>
            <a:spLocks noChangeArrowheads="1"/>
          </p:cNvSpPr>
          <p:nvPr/>
        </p:nvSpPr>
        <p:spPr bwMode="auto">
          <a:xfrm>
            <a:off x="630396" y="2139702"/>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3">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6" name="Freeform 9">
            <a:extLst>
              <a:ext uri="{FF2B5EF4-FFF2-40B4-BE49-F238E27FC236}">
                <a16:creationId xmlns="" xmlns:a16="http://schemas.microsoft.com/office/drawing/2014/main" id="{81CC3082-966B-A041-94AA-D5DC798C43A7}"/>
              </a:ext>
            </a:extLst>
          </p:cNvPr>
          <p:cNvSpPr>
            <a:spLocks noChangeArrowheads="1"/>
          </p:cNvSpPr>
          <p:nvPr/>
        </p:nvSpPr>
        <p:spPr bwMode="auto">
          <a:xfrm>
            <a:off x="755576" y="2139702"/>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3"/>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8" name="Freeform 7">
            <a:extLst>
              <a:ext uri="{FF2B5EF4-FFF2-40B4-BE49-F238E27FC236}">
                <a16:creationId xmlns="" xmlns:a16="http://schemas.microsoft.com/office/drawing/2014/main" id="{2DFCAE48-A0BA-A543-B64F-593E02334D4E}"/>
              </a:ext>
            </a:extLst>
          </p:cNvPr>
          <p:cNvSpPr>
            <a:spLocks noChangeArrowheads="1"/>
          </p:cNvSpPr>
          <p:nvPr/>
        </p:nvSpPr>
        <p:spPr bwMode="auto">
          <a:xfrm>
            <a:off x="5123179" y="933109"/>
            <a:ext cx="1235250" cy="1962191"/>
          </a:xfrm>
          <a:prstGeom prst="round2SameRect">
            <a:avLst>
              <a:gd name="adj1" fmla="val 50000"/>
              <a:gd name="adj2" fmla="val 11490"/>
            </a:avLst>
          </a:prstGeom>
          <a:solidFill>
            <a:schemeClr val="accent4">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9" name="Freeform 8">
            <a:extLst>
              <a:ext uri="{FF2B5EF4-FFF2-40B4-BE49-F238E27FC236}">
                <a16:creationId xmlns="" xmlns:a16="http://schemas.microsoft.com/office/drawing/2014/main" id="{C3014C8C-413D-B74E-B1E0-539D5D33CF4B}"/>
              </a:ext>
            </a:extLst>
          </p:cNvPr>
          <p:cNvSpPr>
            <a:spLocks noChangeArrowheads="1"/>
          </p:cNvSpPr>
          <p:nvPr/>
        </p:nvSpPr>
        <p:spPr bwMode="auto">
          <a:xfrm>
            <a:off x="5238909" y="2139702"/>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4">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0" name="Freeform 9">
            <a:extLst>
              <a:ext uri="{FF2B5EF4-FFF2-40B4-BE49-F238E27FC236}">
                <a16:creationId xmlns="" xmlns:a16="http://schemas.microsoft.com/office/drawing/2014/main" id="{6B8D09D5-33FD-7447-92EB-968BE8ECDD5E}"/>
              </a:ext>
            </a:extLst>
          </p:cNvPr>
          <p:cNvSpPr>
            <a:spLocks noChangeArrowheads="1"/>
          </p:cNvSpPr>
          <p:nvPr/>
        </p:nvSpPr>
        <p:spPr bwMode="auto">
          <a:xfrm>
            <a:off x="5364088" y="2139702"/>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4"/>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5" name="Oval 34">
            <a:extLst>
              <a:ext uri="{FF2B5EF4-FFF2-40B4-BE49-F238E27FC236}">
                <a16:creationId xmlns="" xmlns:a16="http://schemas.microsoft.com/office/drawing/2014/main" id="{F0BB26BE-FBE1-A64C-BD7C-6124C30EBA09}"/>
              </a:ext>
            </a:extLst>
          </p:cNvPr>
          <p:cNvSpPr/>
          <p:nvPr/>
        </p:nvSpPr>
        <p:spPr>
          <a:xfrm>
            <a:off x="654085" y="1083631"/>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36" name="Oval 35">
            <a:extLst>
              <a:ext uri="{FF2B5EF4-FFF2-40B4-BE49-F238E27FC236}">
                <a16:creationId xmlns="" xmlns:a16="http://schemas.microsoft.com/office/drawing/2014/main" id="{B62804FA-F10B-F342-A9AB-F4D986022617}"/>
              </a:ext>
            </a:extLst>
          </p:cNvPr>
          <p:cNvSpPr/>
          <p:nvPr/>
        </p:nvSpPr>
        <p:spPr>
          <a:xfrm>
            <a:off x="5261901" y="1083631"/>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63" name="Freeform 110"/>
          <p:cNvSpPr>
            <a:spLocks noEditPoints="1"/>
          </p:cNvSpPr>
          <p:nvPr/>
        </p:nvSpPr>
        <p:spPr bwMode="auto">
          <a:xfrm>
            <a:off x="890992" y="1347614"/>
            <a:ext cx="504056" cy="432048"/>
          </a:xfrm>
          <a:custGeom>
            <a:avLst/>
            <a:gdLst>
              <a:gd name="T0" fmla="*/ 112 w 176"/>
              <a:gd name="T1" fmla="*/ 72 h 176"/>
              <a:gd name="T2" fmla="*/ 40 w 176"/>
              <a:gd name="T3" fmla="*/ 72 h 176"/>
              <a:gd name="T4" fmla="*/ 36 w 176"/>
              <a:gd name="T5" fmla="*/ 76 h 176"/>
              <a:gd name="T6" fmla="*/ 40 w 176"/>
              <a:gd name="T7" fmla="*/ 80 h 176"/>
              <a:gd name="T8" fmla="*/ 112 w 176"/>
              <a:gd name="T9" fmla="*/ 80 h 176"/>
              <a:gd name="T10" fmla="*/ 116 w 176"/>
              <a:gd name="T11" fmla="*/ 76 h 176"/>
              <a:gd name="T12" fmla="*/ 112 w 176"/>
              <a:gd name="T13" fmla="*/ 72 h 176"/>
              <a:gd name="T14" fmla="*/ 175 w 176"/>
              <a:gd name="T15" fmla="*/ 169 h 176"/>
              <a:gd name="T16" fmla="*/ 132 w 176"/>
              <a:gd name="T17" fmla="*/ 127 h 176"/>
              <a:gd name="T18" fmla="*/ 152 w 176"/>
              <a:gd name="T19" fmla="*/ 76 h 176"/>
              <a:gd name="T20" fmla="*/ 76 w 176"/>
              <a:gd name="T21" fmla="*/ 0 h 176"/>
              <a:gd name="T22" fmla="*/ 0 w 176"/>
              <a:gd name="T23" fmla="*/ 76 h 176"/>
              <a:gd name="T24" fmla="*/ 76 w 176"/>
              <a:gd name="T25" fmla="*/ 152 h 176"/>
              <a:gd name="T26" fmla="*/ 127 w 176"/>
              <a:gd name="T27" fmla="*/ 132 h 176"/>
              <a:gd name="T28" fmla="*/ 169 w 176"/>
              <a:gd name="T29" fmla="*/ 175 h 176"/>
              <a:gd name="T30" fmla="*/ 172 w 176"/>
              <a:gd name="T31" fmla="*/ 176 h 176"/>
              <a:gd name="T32" fmla="*/ 176 w 176"/>
              <a:gd name="T33" fmla="*/ 172 h 176"/>
              <a:gd name="T34" fmla="*/ 175 w 176"/>
              <a:gd name="T35" fmla="*/ 169 h 176"/>
              <a:gd name="T36" fmla="*/ 76 w 176"/>
              <a:gd name="T37" fmla="*/ 144 h 176"/>
              <a:gd name="T38" fmla="*/ 8 w 176"/>
              <a:gd name="T39" fmla="*/ 76 h 176"/>
              <a:gd name="T40" fmla="*/ 76 w 176"/>
              <a:gd name="T41" fmla="*/ 8 h 176"/>
              <a:gd name="T42" fmla="*/ 144 w 176"/>
              <a:gd name="T43" fmla="*/ 76 h 176"/>
              <a:gd name="T44" fmla="*/ 76 w 176"/>
              <a:gd name="T4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76">
                <a:moveTo>
                  <a:pt x="112" y="72"/>
                </a:moveTo>
                <a:cubicBezTo>
                  <a:pt x="40" y="72"/>
                  <a:pt x="40" y="72"/>
                  <a:pt x="40" y="72"/>
                </a:cubicBezTo>
                <a:cubicBezTo>
                  <a:pt x="38" y="72"/>
                  <a:pt x="36" y="74"/>
                  <a:pt x="36" y="76"/>
                </a:cubicBezTo>
                <a:cubicBezTo>
                  <a:pt x="36" y="78"/>
                  <a:pt x="38" y="80"/>
                  <a:pt x="40" y="80"/>
                </a:cubicBezTo>
                <a:cubicBezTo>
                  <a:pt x="112" y="80"/>
                  <a:pt x="112" y="80"/>
                  <a:pt x="112" y="80"/>
                </a:cubicBezTo>
                <a:cubicBezTo>
                  <a:pt x="114" y="80"/>
                  <a:pt x="116" y="78"/>
                  <a:pt x="116" y="76"/>
                </a:cubicBezTo>
                <a:cubicBezTo>
                  <a:pt x="116" y="74"/>
                  <a:pt x="114" y="72"/>
                  <a:pt x="112" y="72"/>
                </a:cubicBezTo>
                <a:moveTo>
                  <a:pt x="175" y="169"/>
                </a:moveTo>
                <a:cubicBezTo>
                  <a:pt x="132" y="127"/>
                  <a:pt x="132" y="127"/>
                  <a:pt x="132" y="127"/>
                </a:cubicBezTo>
                <a:cubicBezTo>
                  <a:pt x="145" y="113"/>
                  <a:pt x="152" y="96"/>
                  <a:pt x="152" y="76"/>
                </a:cubicBezTo>
                <a:cubicBezTo>
                  <a:pt x="152" y="34"/>
                  <a:pt x="118" y="0"/>
                  <a:pt x="76" y="0"/>
                </a:cubicBezTo>
                <a:cubicBezTo>
                  <a:pt x="34" y="0"/>
                  <a:pt x="0" y="34"/>
                  <a:pt x="0" y="76"/>
                </a:cubicBezTo>
                <a:cubicBezTo>
                  <a:pt x="0" y="118"/>
                  <a:pt x="34" y="152"/>
                  <a:pt x="76" y="152"/>
                </a:cubicBezTo>
                <a:cubicBezTo>
                  <a:pt x="96" y="152"/>
                  <a:pt x="113" y="145"/>
                  <a:pt x="127" y="132"/>
                </a:cubicBezTo>
                <a:cubicBezTo>
                  <a:pt x="169" y="175"/>
                  <a:pt x="169" y="175"/>
                  <a:pt x="169" y="175"/>
                </a:cubicBezTo>
                <a:cubicBezTo>
                  <a:pt x="170" y="176"/>
                  <a:pt x="171" y="176"/>
                  <a:pt x="172" y="176"/>
                </a:cubicBezTo>
                <a:cubicBezTo>
                  <a:pt x="174" y="176"/>
                  <a:pt x="176" y="174"/>
                  <a:pt x="176" y="172"/>
                </a:cubicBezTo>
                <a:cubicBezTo>
                  <a:pt x="176" y="171"/>
                  <a:pt x="176" y="170"/>
                  <a:pt x="175" y="169"/>
                </a:cubicBezTo>
                <a:moveTo>
                  <a:pt x="76" y="144"/>
                </a:moveTo>
                <a:cubicBezTo>
                  <a:pt x="38" y="144"/>
                  <a:pt x="8" y="114"/>
                  <a:pt x="8" y="76"/>
                </a:cubicBezTo>
                <a:cubicBezTo>
                  <a:pt x="8" y="38"/>
                  <a:pt x="38" y="8"/>
                  <a:pt x="76" y="8"/>
                </a:cubicBezTo>
                <a:cubicBezTo>
                  <a:pt x="114" y="8"/>
                  <a:pt x="144" y="38"/>
                  <a:pt x="144" y="76"/>
                </a:cubicBezTo>
                <a:cubicBezTo>
                  <a:pt x="144" y="114"/>
                  <a:pt x="114" y="144"/>
                  <a:pt x="76" y="14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5"/>
          <p:cNvSpPr>
            <a:spLocks noEditPoints="1"/>
          </p:cNvSpPr>
          <p:nvPr/>
        </p:nvSpPr>
        <p:spPr bwMode="auto">
          <a:xfrm>
            <a:off x="5531209" y="1347614"/>
            <a:ext cx="432048" cy="432048"/>
          </a:xfrm>
          <a:custGeom>
            <a:avLst/>
            <a:gdLst>
              <a:gd name="T0" fmla="*/ 28 w 144"/>
              <a:gd name="T1" fmla="*/ 88 h 176"/>
              <a:gd name="T2" fmla="*/ 76 w 144"/>
              <a:gd name="T3" fmla="*/ 88 h 176"/>
              <a:gd name="T4" fmla="*/ 80 w 144"/>
              <a:gd name="T5" fmla="*/ 84 h 176"/>
              <a:gd name="T6" fmla="*/ 76 w 144"/>
              <a:gd name="T7" fmla="*/ 80 h 176"/>
              <a:gd name="T8" fmla="*/ 28 w 144"/>
              <a:gd name="T9" fmla="*/ 80 h 176"/>
              <a:gd name="T10" fmla="*/ 24 w 144"/>
              <a:gd name="T11" fmla="*/ 84 h 176"/>
              <a:gd name="T12" fmla="*/ 28 w 144"/>
              <a:gd name="T13" fmla="*/ 88 h 176"/>
              <a:gd name="T14" fmla="*/ 28 w 144"/>
              <a:gd name="T15" fmla="*/ 112 h 176"/>
              <a:gd name="T16" fmla="*/ 116 w 144"/>
              <a:gd name="T17" fmla="*/ 112 h 176"/>
              <a:gd name="T18" fmla="*/ 120 w 144"/>
              <a:gd name="T19" fmla="*/ 108 h 176"/>
              <a:gd name="T20" fmla="*/ 116 w 144"/>
              <a:gd name="T21" fmla="*/ 104 h 176"/>
              <a:gd name="T22" fmla="*/ 28 w 144"/>
              <a:gd name="T23" fmla="*/ 104 h 176"/>
              <a:gd name="T24" fmla="*/ 24 w 144"/>
              <a:gd name="T25" fmla="*/ 108 h 176"/>
              <a:gd name="T26" fmla="*/ 28 w 144"/>
              <a:gd name="T27" fmla="*/ 112 h 176"/>
              <a:gd name="T28" fmla="*/ 28 w 144"/>
              <a:gd name="T29" fmla="*/ 136 h 176"/>
              <a:gd name="T30" fmla="*/ 100 w 144"/>
              <a:gd name="T31" fmla="*/ 136 h 176"/>
              <a:gd name="T32" fmla="*/ 104 w 144"/>
              <a:gd name="T33" fmla="*/ 132 h 176"/>
              <a:gd name="T34" fmla="*/ 100 w 144"/>
              <a:gd name="T35" fmla="*/ 128 h 176"/>
              <a:gd name="T36" fmla="*/ 28 w 144"/>
              <a:gd name="T37" fmla="*/ 128 h 176"/>
              <a:gd name="T38" fmla="*/ 24 w 144"/>
              <a:gd name="T39" fmla="*/ 132 h 176"/>
              <a:gd name="T40" fmla="*/ 28 w 144"/>
              <a:gd name="T41" fmla="*/ 136 h 176"/>
              <a:gd name="T42" fmla="*/ 136 w 144"/>
              <a:gd name="T43" fmla="*/ 24 h 176"/>
              <a:gd name="T44" fmla="*/ 104 w 144"/>
              <a:gd name="T45" fmla="*/ 24 h 176"/>
              <a:gd name="T46" fmla="*/ 104 w 144"/>
              <a:gd name="T47" fmla="*/ 16 h 176"/>
              <a:gd name="T48" fmla="*/ 96 w 144"/>
              <a:gd name="T49" fmla="*/ 8 h 176"/>
              <a:gd name="T50" fmla="*/ 80 w 144"/>
              <a:gd name="T51" fmla="*/ 8 h 176"/>
              <a:gd name="T52" fmla="*/ 72 w 144"/>
              <a:gd name="T53" fmla="*/ 0 h 176"/>
              <a:gd name="T54" fmla="*/ 64 w 144"/>
              <a:gd name="T55" fmla="*/ 8 h 176"/>
              <a:gd name="T56" fmla="*/ 48 w 144"/>
              <a:gd name="T57" fmla="*/ 8 h 176"/>
              <a:gd name="T58" fmla="*/ 40 w 144"/>
              <a:gd name="T59" fmla="*/ 16 h 176"/>
              <a:gd name="T60" fmla="*/ 40 w 144"/>
              <a:gd name="T61" fmla="*/ 24 h 176"/>
              <a:gd name="T62" fmla="*/ 8 w 144"/>
              <a:gd name="T63" fmla="*/ 24 h 176"/>
              <a:gd name="T64" fmla="*/ 0 w 144"/>
              <a:gd name="T65" fmla="*/ 32 h 176"/>
              <a:gd name="T66" fmla="*/ 0 w 144"/>
              <a:gd name="T67" fmla="*/ 168 h 176"/>
              <a:gd name="T68" fmla="*/ 8 w 144"/>
              <a:gd name="T69" fmla="*/ 176 h 176"/>
              <a:gd name="T70" fmla="*/ 136 w 144"/>
              <a:gd name="T71" fmla="*/ 176 h 176"/>
              <a:gd name="T72" fmla="*/ 144 w 144"/>
              <a:gd name="T73" fmla="*/ 168 h 176"/>
              <a:gd name="T74" fmla="*/ 144 w 144"/>
              <a:gd name="T75" fmla="*/ 32 h 176"/>
              <a:gd name="T76" fmla="*/ 136 w 144"/>
              <a:gd name="T77" fmla="*/ 24 h 176"/>
              <a:gd name="T78" fmla="*/ 48 w 144"/>
              <a:gd name="T79" fmla="*/ 16 h 176"/>
              <a:gd name="T80" fmla="*/ 96 w 144"/>
              <a:gd name="T81" fmla="*/ 16 h 176"/>
              <a:gd name="T82" fmla="*/ 96 w 144"/>
              <a:gd name="T83" fmla="*/ 32 h 176"/>
              <a:gd name="T84" fmla="*/ 48 w 144"/>
              <a:gd name="T85" fmla="*/ 32 h 176"/>
              <a:gd name="T86" fmla="*/ 48 w 144"/>
              <a:gd name="T87" fmla="*/ 16 h 176"/>
              <a:gd name="T88" fmla="*/ 136 w 144"/>
              <a:gd name="T89" fmla="*/ 168 h 176"/>
              <a:gd name="T90" fmla="*/ 8 w 144"/>
              <a:gd name="T91" fmla="*/ 168 h 176"/>
              <a:gd name="T92" fmla="*/ 8 w 144"/>
              <a:gd name="T93" fmla="*/ 56 h 176"/>
              <a:gd name="T94" fmla="*/ 136 w 144"/>
              <a:gd name="T95" fmla="*/ 56 h 176"/>
              <a:gd name="T96" fmla="*/ 136 w 144"/>
              <a:gd name="T97" fmla="*/ 168 h 176"/>
              <a:gd name="T98" fmla="*/ 136 w 144"/>
              <a:gd name="T99" fmla="*/ 48 h 176"/>
              <a:gd name="T100" fmla="*/ 8 w 144"/>
              <a:gd name="T101" fmla="*/ 48 h 176"/>
              <a:gd name="T102" fmla="*/ 8 w 144"/>
              <a:gd name="T103" fmla="*/ 32 h 176"/>
              <a:gd name="T104" fmla="*/ 40 w 144"/>
              <a:gd name="T105" fmla="*/ 32 h 176"/>
              <a:gd name="T106" fmla="*/ 48 w 144"/>
              <a:gd name="T107" fmla="*/ 40 h 176"/>
              <a:gd name="T108" fmla="*/ 96 w 144"/>
              <a:gd name="T109" fmla="*/ 40 h 176"/>
              <a:gd name="T110" fmla="*/ 104 w 144"/>
              <a:gd name="T111" fmla="*/ 32 h 176"/>
              <a:gd name="T112" fmla="*/ 136 w 144"/>
              <a:gd name="T113" fmla="*/ 32 h 176"/>
              <a:gd name="T114" fmla="*/ 136 w 144"/>
              <a:gd name="T115"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76">
                <a:moveTo>
                  <a:pt x="28" y="88"/>
                </a:moveTo>
                <a:cubicBezTo>
                  <a:pt x="76" y="88"/>
                  <a:pt x="76" y="88"/>
                  <a:pt x="76" y="88"/>
                </a:cubicBezTo>
                <a:cubicBezTo>
                  <a:pt x="78" y="88"/>
                  <a:pt x="80" y="86"/>
                  <a:pt x="80" y="84"/>
                </a:cubicBezTo>
                <a:cubicBezTo>
                  <a:pt x="80" y="82"/>
                  <a:pt x="78" y="80"/>
                  <a:pt x="76" y="80"/>
                </a:cubicBezTo>
                <a:cubicBezTo>
                  <a:pt x="28" y="80"/>
                  <a:pt x="28" y="80"/>
                  <a:pt x="28" y="80"/>
                </a:cubicBezTo>
                <a:cubicBezTo>
                  <a:pt x="26" y="80"/>
                  <a:pt x="24" y="82"/>
                  <a:pt x="24" y="84"/>
                </a:cubicBezTo>
                <a:cubicBezTo>
                  <a:pt x="24" y="86"/>
                  <a:pt x="26" y="88"/>
                  <a:pt x="28" y="88"/>
                </a:cubicBezTo>
                <a:moveTo>
                  <a:pt x="28" y="112"/>
                </a:moveTo>
                <a:cubicBezTo>
                  <a:pt x="116" y="112"/>
                  <a:pt x="116" y="112"/>
                  <a:pt x="116" y="112"/>
                </a:cubicBezTo>
                <a:cubicBezTo>
                  <a:pt x="118" y="112"/>
                  <a:pt x="120" y="110"/>
                  <a:pt x="120" y="108"/>
                </a:cubicBezTo>
                <a:cubicBezTo>
                  <a:pt x="120" y="106"/>
                  <a:pt x="118" y="104"/>
                  <a:pt x="116" y="104"/>
                </a:cubicBezTo>
                <a:cubicBezTo>
                  <a:pt x="28" y="104"/>
                  <a:pt x="28" y="104"/>
                  <a:pt x="28" y="104"/>
                </a:cubicBezTo>
                <a:cubicBezTo>
                  <a:pt x="26" y="104"/>
                  <a:pt x="24" y="106"/>
                  <a:pt x="24" y="108"/>
                </a:cubicBezTo>
                <a:cubicBezTo>
                  <a:pt x="24" y="110"/>
                  <a:pt x="26" y="112"/>
                  <a:pt x="28" y="112"/>
                </a:cubicBezTo>
                <a:moveTo>
                  <a:pt x="28" y="136"/>
                </a:moveTo>
                <a:cubicBezTo>
                  <a:pt x="100" y="136"/>
                  <a:pt x="100" y="136"/>
                  <a:pt x="100" y="136"/>
                </a:cubicBezTo>
                <a:cubicBezTo>
                  <a:pt x="102" y="136"/>
                  <a:pt x="104" y="134"/>
                  <a:pt x="104" y="132"/>
                </a:cubicBezTo>
                <a:cubicBezTo>
                  <a:pt x="104" y="130"/>
                  <a:pt x="102" y="128"/>
                  <a:pt x="100" y="128"/>
                </a:cubicBezTo>
                <a:cubicBezTo>
                  <a:pt x="28" y="128"/>
                  <a:pt x="28" y="128"/>
                  <a:pt x="28" y="128"/>
                </a:cubicBezTo>
                <a:cubicBezTo>
                  <a:pt x="26" y="128"/>
                  <a:pt x="24" y="130"/>
                  <a:pt x="24" y="132"/>
                </a:cubicBezTo>
                <a:cubicBezTo>
                  <a:pt x="24" y="134"/>
                  <a:pt x="26" y="136"/>
                  <a:pt x="28" y="136"/>
                </a:cubicBezTo>
                <a:moveTo>
                  <a:pt x="136" y="24"/>
                </a:moveTo>
                <a:cubicBezTo>
                  <a:pt x="104" y="24"/>
                  <a:pt x="104" y="24"/>
                  <a:pt x="104" y="24"/>
                </a:cubicBezTo>
                <a:cubicBezTo>
                  <a:pt x="104" y="16"/>
                  <a:pt x="104" y="16"/>
                  <a:pt x="104" y="16"/>
                </a:cubicBezTo>
                <a:cubicBezTo>
                  <a:pt x="104" y="12"/>
                  <a:pt x="100" y="8"/>
                  <a:pt x="96" y="8"/>
                </a:cubicBezTo>
                <a:cubicBezTo>
                  <a:pt x="80" y="8"/>
                  <a:pt x="80" y="8"/>
                  <a:pt x="80" y="8"/>
                </a:cubicBezTo>
                <a:cubicBezTo>
                  <a:pt x="80" y="4"/>
                  <a:pt x="76" y="0"/>
                  <a:pt x="72" y="0"/>
                </a:cubicBezTo>
                <a:cubicBezTo>
                  <a:pt x="68" y="0"/>
                  <a:pt x="64" y="4"/>
                  <a:pt x="64" y="8"/>
                </a:cubicBezTo>
                <a:cubicBezTo>
                  <a:pt x="48" y="8"/>
                  <a:pt x="48" y="8"/>
                  <a:pt x="48" y="8"/>
                </a:cubicBezTo>
                <a:cubicBezTo>
                  <a:pt x="44" y="8"/>
                  <a:pt x="40" y="12"/>
                  <a:pt x="40" y="16"/>
                </a:cubicBezTo>
                <a:cubicBezTo>
                  <a:pt x="40" y="24"/>
                  <a:pt x="40" y="24"/>
                  <a:pt x="40" y="24"/>
                </a:cubicBezTo>
                <a:cubicBezTo>
                  <a:pt x="8" y="24"/>
                  <a:pt x="8" y="24"/>
                  <a:pt x="8" y="24"/>
                </a:cubicBezTo>
                <a:cubicBezTo>
                  <a:pt x="4" y="24"/>
                  <a:pt x="0" y="28"/>
                  <a:pt x="0" y="32"/>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32"/>
                  <a:pt x="144" y="32"/>
                  <a:pt x="144" y="32"/>
                </a:cubicBezTo>
                <a:cubicBezTo>
                  <a:pt x="144" y="28"/>
                  <a:pt x="140" y="24"/>
                  <a:pt x="136" y="24"/>
                </a:cubicBezTo>
                <a:moveTo>
                  <a:pt x="48" y="16"/>
                </a:moveTo>
                <a:cubicBezTo>
                  <a:pt x="96" y="16"/>
                  <a:pt x="96" y="16"/>
                  <a:pt x="96" y="16"/>
                </a:cubicBezTo>
                <a:cubicBezTo>
                  <a:pt x="96" y="32"/>
                  <a:pt x="96" y="32"/>
                  <a:pt x="96" y="32"/>
                </a:cubicBezTo>
                <a:cubicBezTo>
                  <a:pt x="48" y="32"/>
                  <a:pt x="48" y="32"/>
                  <a:pt x="48" y="32"/>
                </a:cubicBezTo>
                <a:lnTo>
                  <a:pt x="48" y="16"/>
                </a:lnTo>
                <a:close/>
                <a:moveTo>
                  <a:pt x="136" y="168"/>
                </a:moveTo>
                <a:cubicBezTo>
                  <a:pt x="8" y="168"/>
                  <a:pt x="8" y="168"/>
                  <a:pt x="8" y="168"/>
                </a:cubicBezTo>
                <a:cubicBezTo>
                  <a:pt x="8" y="56"/>
                  <a:pt x="8" y="56"/>
                  <a:pt x="8" y="56"/>
                </a:cubicBezTo>
                <a:cubicBezTo>
                  <a:pt x="136" y="56"/>
                  <a:pt x="136" y="56"/>
                  <a:pt x="136" y="56"/>
                </a:cubicBezTo>
                <a:lnTo>
                  <a:pt x="136" y="168"/>
                </a:lnTo>
                <a:close/>
                <a:moveTo>
                  <a:pt x="136" y="48"/>
                </a:moveTo>
                <a:cubicBezTo>
                  <a:pt x="8" y="48"/>
                  <a:pt x="8" y="48"/>
                  <a:pt x="8" y="48"/>
                </a:cubicBezTo>
                <a:cubicBezTo>
                  <a:pt x="8" y="32"/>
                  <a:pt x="8" y="32"/>
                  <a:pt x="8" y="32"/>
                </a:cubicBezTo>
                <a:cubicBezTo>
                  <a:pt x="40" y="32"/>
                  <a:pt x="40" y="32"/>
                  <a:pt x="40" y="32"/>
                </a:cubicBezTo>
                <a:cubicBezTo>
                  <a:pt x="40" y="36"/>
                  <a:pt x="44" y="40"/>
                  <a:pt x="48" y="40"/>
                </a:cubicBezTo>
                <a:cubicBezTo>
                  <a:pt x="96" y="40"/>
                  <a:pt x="96" y="40"/>
                  <a:pt x="96" y="40"/>
                </a:cubicBezTo>
                <a:cubicBezTo>
                  <a:pt x="100" y="40"/>
                  <a:pt x="104" y="36"/>
                  <a:pt x="104" y="32"/>
                </a:cubicBezTo>
                <a:cubicBezTo>
                  <a:pt x="136" y="32"/>
                  <a:pt x="136" y="32"/>
                  <a:pt x="136" y="32"/>
                </a:cubicBezTo>
                <a:lnTo>
                  <a:pt x="136"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TextBox 50">
            <a:extLst>
              <a:ext uri="{FF2B5EF4-FFF2-40B4-BE49-F238E27FC236}">
                <a16:creationId xmlns="" xmlns:a16="http://schemas.microsoft.com/office/drawing/2014/main" id="{662905B5-389C-D046-A046-4628C70EAD8A}"/>
              </a:ext>
            </a:extLst>
          </p:cNvPr>
          <p:cNvSpPr txBox="1"/>
          <p:nvPr/>
        </p:nvSpPr>
        <p:spPr>
          <a:xfrm>
            <a:off x="1035008" y="2582203"/>
            <a:ext cx="936104" cy="527067"/>
          </a:xfrm>
          <a:prstGeom prst="rect">
            <a:avLst/>
          </a:prstGeom>
          <a:noFill/>
        </p:spPr>
        <p:txBody>
          <a:bodyPr wrap="square" lIns="34290" tIns="17145" rIns="34290" bIns="17145" rtlCol="0" anchor="b" anchorCtr="0">
            <a:spAutoFit/>
          </a:bodyPr>
          <a:lstStyle/>
          <a:p>
            <a:pPr algn="ctr"/>
            <a:r>
              <a:rPr lang="es-ES" sz="1600" b="1" dirty="0" smtClean="0">
                <a:solidFill>
                  <a:schemeClr val="bg1"/>
                </a:solidFill>
                <a:latin typeface="Poppins SemiBold" pitchFamily="2" charset="77"/>
                <a:ea typeface="League Spartan" charset="0"/>
                <a:cs typeface="Poppins SemiBold" pitchFamily="2" charset="77"/>
              </a:rPr>
              <a:t>Control </a:t>
            </a:r>
          </a:p>
          <a:p>
            <a:pPr algn="ctr"/>
            <a:r>
              <a:rPr lang="es-ES" sz="1600" b="1" dirty="0" smtClean="0">
                <a:solidFill>
                  <a:schemeClr val="bg1"/>
                </a:solidFill>
                <a:latin typeface="Poppins SemiBold" pitchFamily="2" charset="77"/>
                <a:ea typeface="League Spartan" charset="0"/>
                <a:cs typeface="Poppins SemiBold" pitchFamily="2" charset="77"/>
              </a:rPr>
              <a:t>Interno</a:t>
            </a:r>
          </a:p>
        </p:txBody>
      </p:sp>
      <p:sp>
        <p:nvSpPr>
          <p:cNvPr id="68" name="TextBox 50">
            <a:extLst>
              <a:ext uri="{FF2B5EF4-FFF2-40B4-BE49-F238E27FC236}">
                <a16:creationId xmlns="" xmlns:a16="http://schemas.microsoft.com/office/drawing/2014/main" id="{662905B5-389C-D046-A046-4628C70EAD8A}"/>
              </a:ext>
            </a:extLst>
          </p:cNvPr>
          <p:cNvSpPr txBox="1"/>
          <p:nvPr/>
        </p:nvSpPr>
        <p:spPr>
          <a:xfrm>
            <a:off x="5590958" y="2643758"/>
            <a:ext cx="1116925" cy="465512"/>
          </a:xfrm>
          <a:prstGeom prst="rect">
            <a:avLst/>
          </a:prstGeom>
          <a:noFill/>
        </p:spPr>
        <p:txBody>
          <a:bodyPr wrap="none" lIns="34290" tIns="17145" rIns="34290" bIns="17145" rtlCol="0" anchor="b" anchorCtr="0">
            <a:spAutoFit/>
          </a:bodyPr>
          <a:lstStyle/>
          <a:p>
            <a:pPr algn="ctr"/>
            <a:r>
              <a:rPr lang="es-ES" sz="1400" b="1" dirty="0" smtClean="0">
                <a:solidFill>
                  <a:schemeClr val="bg1"/>
                </a:solidFill>
                <a:latin typeface="Poppins SemiBold" pitchFamily="2" charset="77"/>
                <a:ea typeface="League Spartan" charset="0"/>
                <a:cs typeface="Poppins SemiBold" pitchFamily="2" charset="77"/>
              </a:rPr>
              <a:t>Proceso </a:t>
            </a:r>
          </a:p>
          <a:p>
            <a:pPr algn="ctr"/>
            <a:r>
              <a:rPr lang="es-ES" sz="1400" b="1" dirty="0" smtClean="0">
                <a:solidFill>
                  <a:schemeClr val="bg1"/>
                </a:solidFill>
                <a:latin typeface="Poppins SemiBold" pitchFamily="2" charset="77"/>
                <a:ea typeface="League Spartan" charset="0"/>
                <a:cs typeface="Poppins SemiBold" pitchFamily="2" charset="77"/>
              </a:rPr>
              <a:t>Macro-fiscal</a:t>
            </a:r>
          </a:p>
        </p:txBody>
      </p:sp>
      <p:sp>
        <p:nvSpPr>
          <p:cNvPr id="70" name="1 Título"/>
          <p:cNvSpPr txBox="1">
            <a:spLocks/>
          </p:cNvSpPr>
          <p:nvPr/>
        </p:nvSpPr>
        <p:spPr>
          <a:xfrm>
            <a:off x="395536" y="267494"/>
            <a:ext cx="6275040" cy="56557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a:t>
            </a:r>
            <a:endParaRPr lang="es-CO" sz="2400" b="1" dirty="0">
              <a:solidFill>
                <a:srgbClr val="1F497D"/>
              </a:solidFill>
              <a:latin typeface="+mn-lt"/>
              <a:ea typeface="+mn-ea"/>
              <a:cs typeface="+mn-cs"/>
            </a:endParaRPr>
          </a:p>
        </p:txBody>
      </p:sp>
      <p:sp>
        <p:nvSpPr>
          <p:cNvPr id="73" name="Rectángulo 72"/>
          <p:cNvSpPr/>
          <p:nvPr/>
        </p:nvSpPr>
        <p:spPr>
          <a:xfrm>
            <a:off x="2195736" y="1419622"/>
            <a:ext cx="2448272" cy="461665"/>
          </a:xfrm>
          <a:prstGeom prst="rect">
            <a:avLst/>
          </a:prstGeom>
        </p:spPr>
        <p:txBody>
          <a:bodyPr wrap="square">
            <a:spAutoFit/>
          </a:bodyPr>
          <a:lstStyle/>
          <a:p>
            <a:pPr lvl="0" algn="ctr">
              <a:defRPr/>
            </a:pPr>
            <a:r>
              <a:rPr lang="es-ES" sz="1200" b="1" dirty="0" smtClean="0"/>
              <a:t>GESTIÓN DEL SISTEMA DE CONTROL INTERNO</a:t>
            </a:r>
            <a:endParaRPr lang="es-ES" sz="1200" b="1" dirty="0"/>
          </a:p>
        </p:txBody>
      </p:sp>
      <p:sp>
        <p:nvSpPr>
          <p:cNvPr id="74" name="CuadroTexto 73"/>
          <p:cNvSpPr txBox="1"/>
          <p:nvPr/>
        </p:nvSpPr>
        <p:spPr>
          <a:xfrm>
            <a:off x="6876256" y="2211710"/>
            <a:ext cx="2160240" cy="2567242"/>
          </a:xfrm>
          <a:prstGeom prst="rect">
            <a:avLst/>
          </a:prstGeom>
          <a:noFill/>
        </p:spPr>
        <p:txBody>
          <a:bodyPr wrap="square" rtlCol="0">
            <a:spAutoFit/>
          </a:bodyPr>
          <a:lstStyle/>
          <a:p>
            <a:pPr marL="57150" lvl="0" indent="0" defTabSz="488950">
              <a:lnSpc>
                <a:spcPct val="90000"/>
              </a:lnSpc>
              <a:spcBef>
                <a:spcPct val="0"/>
              </a:spcBef>
              <a:spcAft>
                <a:spcPct val="15000"/>
              </a:spcAft>
            </a:pPr>
            <a:r>
              <a:rPr lang="es-ES" sz="1050" dirty="0"/>
              <a:t>Informe Consolidado de la Cuenta General del Presupuesto y del Tesoro y certificación del balance de la Hacienda elaborado y </a:t>
            </a:r>
            <a:r>
              <a:rPr lang="es-ES" sz="1050" dirty="0" smtClean="0"/>
              <a:t>comunicado</a:t>
            </a:r>
          </a:p>
          <a:p>
            <a:pPr marL="57150" lvl="0" indent="0" defTabSz="488950">
              <a:lnSpc>
                <a:spcPct val="90000"/>
              </a:lnSpc>
              <a:spcBef>
                <a:spcPct val="0"/>
              </a:spcBef>
              <a:spcAft>
                <a:spcPct val="15000"/>
              </a:spcAft>
            </a:pPr>
            <a:endParaRPr lang="es-CO" sz="1050" dirty="0"/>
          </a:p>
          <a:p>
            <a:pPr marL="57150" lvl="0" indent="0" defTabSz="488950">
              <a:lnSpc>
                <a:spcPct val="90000"/>
              </a:lnSpc>
              <a:spcBef>
                <a:spcPct val="0"/>
              </a:spcBef>
              <a:spcAft>
                <a:spcPct val="15000"/>
              </a:spcAft>
            </a:pPr>
            <a:r>
              <a:rPr lang="es-ES" sz="1050" dirty="0"/>
              <a:t>Informe Consolidado sobre el estado de las Finanzas Públicas elaborado y </a:t>
            </a:r>
            <a:r>
              <a:rPr lang="es-ES" sz="1050" dirty="0" smtClean="0"/>
              <a:t>comunicado</a:t>
            </a:r>
          </a:p>
          <a:p>
            <a:pPr marL="57150" lvl="0" indent="0" defTabSz="488950">
              <a:lnSpc>
                <a:spcPct val="90000"/>
              </a:lnSpc>
              <a:spcBef>
                <a:spcPct val="0"/>
              </a:spcBef>
              <a:spcAft>
                <a:spcPct val="15000"/>
              </a:spcAft>
            </a:pPr>
            <a:endParaRPr lang="es-CO" sz="1050" dirty="0"/>
          </a:p>
          <a:p>
            <a:pPr marL="57150" lvl="0" indent="0" defTabSz="488950">
              <a:lnSpc>
                <a:spcPct val="90000"/>
              </a:lnSpc>
              <a:spcBef>
                <a:spcPct val="0"/>
              </a:spcBef>
              <a:spcAft>
                <a:spcPct val="15000"/>
              </a:spcAft>
            </a:pPr>
            <a:r>
              <a:rPr lang="es-ES" sz="1050" dirty="0"/>
              <a:t>Registro de la Deuda Pública del </a:t>
            </a:r>
            <a:r>
              <a:rPr lang="es-ES" sz="1050" dirty="0" smtClean="0"/>
              <a:t>Estado</a:t>
            </a:r>
          </a:p>
          <a:p>
            <a:pPr marL="57150" lvl="0" indent="0" defTabSz="488950">
              <a:lnSpc>
                <a:spcPct val="90000"/>
              </a:lnSpc>
              <a:spcBef>
                <a:spcPct val="0"/>
              </a:spcBef>
              <a:spcAft>
                <a:spcPct val="15000"/>
              </a:spcAft>
            </a:pPr>
            <a:endParaRPr lang="es-CO" sz="1050" dirty="0"/>
          </a:p>
          <a:p>
            <a:pPr marL="57150" lvl="0" indent="0" defTabSz="488950">
              <a:lnSpc>
                <a:spcPct val="90000"/>
              </a:lnSpc>
              <a:spcBef>
                <a:spcPct val="0"/>
              </a:spcBef>
              <a:spcAft>
                <a:spcPct val="15000"/>
              </a:spcAft>
            </a:pPr>
            <a:r>
              <a:rPr lang="es-ES" sz="1050" dirty="0"/>
              <a:t>Informe anual sobre el estado de los recursos naturales y del ambiente elaborado y comunicado</a:t>
            </a:r>
            <a:endParaRPr lang="es-CO" sz="1050" dirty="0"/>
          </a:p>
        </p:txBody>
      </p:sp>
      <p:sp>
        <p:nvSpPr>
          <p:cNvPr id="75" name="Rectángulo 74"/>
          <p:cNvSpPr/>
          <p:nvPr/>
        </p:nvSpPr>
        <p:spPr>
          <a:xfrm>
            <a:off x="6588224" y="1491630"/>
            <a:ext cx="2448272" cy="646331"/>
          </a:xfrm>
          <a:prstGeom prst="rect">
            <a:avLst/>
          </a:prstGeom>
        </p:spPr>
        <p:txBody>
          <a:bodyPr wrap="square">
            <a:spAutoFit/>
          </a:bodyPr>
          <a:lstStyle/>
          <a:p>
            <a:pPr lvl="0" algn="ctr">
              <a:defRPr/>
            </a:pPr>
            <a:r>
              <a:rPr lang="es-ES" sz="1200" b="1" dirty="0"/>
              <a:t>CUMPLIMIENTO DEL DEBER LEGAL DE ELABORAR Y COMUNICAR LOS INFORMES MACROFISCALES</a:t>
            </a:r>
          </a:p>
        </p:txBody>
      </p:sp>
      <p:sp>
        <p:nvSpPr>
          <p:cNvPr id="76" name="CuadroTexto 75"/>
          <p:cNvSpPr txBox="1"/>
          <p:nvPr/>
        </p:nvSpPr>
        <p:spPr>
          <a:xfrm>
            <a:off x="2339752" y="1995686"/>
            <a:ext cx="2232248" cy="2678425"/>
          </a:xfrm>
          <a:prstGeom prst="rect">
            <a:avLst/>
          </a:prstGeom>
          <a:noFill/>
        </p:spPr>
        <p:txBody>
          <a:bodyPr wrap="square" rtlCol="0">
            <a:spAutoFit/>
          </a:bodyPr>
          <a:lstStyle/>
          <a:p>
            <a:pPr marL="57150" lvl="0" indent="0" algn="just" defTabSz="488950">
              <a:lnSpc>
                <a:spcPct val="90000"/>
              </a:lnSpc>
              <a:spcBef>
                <a:spcPct val="0"/>
              </a:spcBef>
              <a:spcAft>
                <a:spcPct val="15000"/>
              </a:spcAft>
            </a:pPr>
            <a:r>
              <a:rPr lang="es-ES" sz="1100" dirty="0"/>
              <a:t>Número de procesos misionales auditados por la oficina de control interno </a:t>
            </a:r>
            <a:endParaRPr lang="es-ES" sz="1100" dirty="0" smtClean="0"/>
          </a:p>
          <a:p>
            <a:pPr marL="57150" lvl="0" indent="0" algn="just" defTabSz="488950">
              <a:lnSpc>
                <a:spcPct val="90000"/>
              </a:lnSpc>
              <a:spcBef>
                <a:spcPct val="0"/>
              </a:spcBef>
              <a:spcAft>
                <a:spcPct val="15000"/>
              </a:spcAft>
            </a:pPr>
            <a:r>
              <a:rPr lang="es-ES" sz="1100" dirty="0" smtClean="0"/>
              <a:t>Número </a:t>
            </a:r>
            <a:r>
              <a:rPr lang="es-ES" sz="1100" dirty="0"/>
              <a:t>de procesos misionales de la contraloría </a:t>
            </a:r>
            <a:r>
              <a:rPr lang="es-ES" sz="1100" dirty="0" smtClean="0"/>
              <a:t>territorial</a:t>
            </a:r>
          </a:p>
          <a:p>
            <a:pPr marL="57150" lvl="0" indent="0" algn="just" defTabSz="488950">
              <a:lnSpc>
                <a:spcPct val="90000"/>
              </a:lnSpc>
              <a:spcBef>
                <a:spcPct val="0"/>
              </a:spcBef>
              <a:spcAft>
                <a:spcPct val="15000"/>
              </a:spcAft>
            </a:pPr>
            <a:endParaRPr lang="es-CO" sz="1100" dirty="0"/>
          </a:p>
          <a:p>
            <a:pPr marL="57150" lvl="0" indent="0" algn="just" defTabSz="488950">
              <a:lnSpc>
                <a:spcPct val="90000"/>
              </a:lnSpc>
              <a:spcBef>
                <a:spcPct val="0"/>
              </a:spcBef>
              <a:spcAft>
                <a:spcPct val="15000"/>
              </a:spcAft>
            </a:pPr>
            <a:r>
              <a:rPr lang="es-CO" sz="1100" dirty="0"/>
              <a:t>Número de auditorías ejecutadas por la oficina de control </a:t>
            </a:r>
            <a:r>
              <a:rPr lang="es-CO" sz="1100" dirty="0" smtClean="0"/>
              <a:t>interno</a:t>
            </a:r>
          </a:p>
          <a:p>
            <a:pPr marL="57150" lvl="0" indent="0" algn="just" defTabSz="488950">
              <a:lnSpc>
                <a:spcPct val="90000"/>
              </a:lnSpc>
              <a:spcBef>
                <a:spcPct val="0"/>
              </a:spcBef>
              <a:spcAft>
                <a:spcPct val="15000"/>
              </a:spcAft>
            </a:pPr>
            <a:r>
              <a:rPr lang="es-CO" sz="1100" dirty="0" smtClean="0"/>
              <a:t>Número </a:t>
            </a:r>
            <a:r>
              <a:rPr lang="es-CO" sz="1100" dirty="0"/>
              <a:t>de auditorías planeadas por la oficina de control </a:t>
            </a:r>
            <a:r>
              <a:rPr lang="es-CO" sz="1100" dirty="0" smtClean="0"/>
              <a:t>interno</a:t>
            </a:r>
          </a:p>
          <a:p>
            <a:pPr marL="57150" lvl="0" indent="0" algn="just" defTabSz="488950">
              <a:lnSpc>
                <a:spcPct val="90000"/>
              </a:lnSpc>
              <a:spcBef>
                <a:spcPct val="0"/>
              </a:spcBef>
              <a:spcAft>
                <a:spcPct val="15000"/>
              </a:spcAft>
            </a:pPr>
            <a:endParaRPr lang="es-CO" sz="1100" dirty="0"/>
          </a:p>
          <a:p>
            <a:pPr marL="57150" lvl="0" indent="0" algn="just" defTabSz="488950">
              <a:lnSpc>
                <a:spcPct val="90000"/>
              </a:lnSpc>
              <a:spcBef>
                <a:spcPct val="0"/>
              </a:spcBef>
              <a:spcAft>
                <a:spcPct val="15000"/>
              </a:spcAft>
            </a:pPr>
            <a:r>
              <a:rPr lang="es-ES" sz="1100" dirty="0"/>
              <a:t>Índice de desempeño del sistema de control interno de las contralorías (Función Pública - MIPG)</a:t>
            </a:r>
            <a:endParaRPr lang="es-CO" sz="1100" dirty="0"/>
          </a:p>
          <a:p>
            <a:pPr lvl="0" algn="ctr"/>
            <a:r>
              <a:rPr lang="es-ES" sz="800" dirty="0" smtClean="0"/>
              <a:t>.</a:t>
            </a:r>
            <a:endParaRPr lang="es-CO" sz="800" dirty="0"/>
          </a:p>
        </p:txBody>
      </p:sp>
      <p:cxnSp>
        <p:nvCxnSpPr>
          <p:cNvPr id="5" name="Conector recto 4"/>
          <p:cNvCxnSpPr/>
          <p:nvPr/>
        </p:nvCxnSpPr>
        <p:spPr>
          <a:xfrm>
            <a:off x="2411760" y="2499742"/>
            <a:ext cx="208823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9" name="Conector recto 48"/>
          <p:cNvCxnSpPr/>
          <p:nvPr/>
        </p:nvCxnSpPr>
        <p:spPr>
          <a:xfrm>
            <a:off x="2411760" y="3363838"/>
            <a:ext cx="208823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51" name="Igual 50"/>
          <p:cNvSpPr/>
          <p:nvPr/>
        </p:nvSpPr>
        <p:spPr>
          <a:xfrm>
            <a:off x="2123728" y="2355726"/>
            <a:ext cx="288032" cy="288032"/>
          </a:xfrm>
          <a:prstGeom prst="mathEqual">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52" name="Igual 51"/>
          <p:cNvSpPr/>
          <p:nvPr/>
        </p:nvSpPr>
        <p:spPr>
          <a:xfrm>
            <a:off x="2123728" y="3219822"/>
            <a:ext cx="288032" cy="288032"/>
          </a:xfrm>
          <a:prstGeom prst="mathEqual">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69" name="Igual 68"/>
          <p:cNvSpPr/>
          <p:nvPr/>
        </p:nvSpPr>
        <p:spPr>
          <a:xfrm>
            <a:off x="2123728" y="3939902"/>
            <a:ext cx="288032" cy="288032"/>
          </a:xfrm>
          <a:prstGeom prst="mathEqual">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77" name="Igual 76"/>
          <p:cNvSpPr/>
          <p:nvPr/>
        </p:nvSpPr>
        <p:spPr>
          <a:xfrm>
            <a:off x="6732240" y="2427734"/>
            <a:ext cx="288032" cy="288032"/>
          </a:xfrm>
          <a:prstGeom prst="mathEqual">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78" name="Igual 77"/>
          <p:cNvSpPr/>
          <p:nvPr/>
        </p:nvSpPr>
        <p:spPr>
          <a:xfrm>
            <a:off x="6732240" y="3291830"/>
            <a:ext cx="288032" cy="288032"/>
          </a:xfrm>
          <a:prstGeom prst="mathEqual">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79" name="Igual 78"/>
          <p:cNvSpPr/>
          <p:nvPr/>
        </p:nvSpPr>
        <p:spPr>
          <a:xfrm>
            <a:off x="6732240" y="3795886"/>
            <a:ext cx="288032" cy="288032"/>
          </a:xfrm>
          <a:prstGeom prst="mathEqual">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80" name="Igual 79"/>
          <p:cNvSpPr/>
          <p:nvPr/>
        </p:nvSpPr>
        <p:spPr>
          <a:xfrm>
            <a:off x="6732240" y="4299942"/>
            <a:ext cx="288032" cy="288032"/>
          </a:xfrm>
          <a:prstGeom prst="mathEqual">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17395606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
            <a:extLst>
              <a:ext uri="{FF2B5EF4-FFF2-40B4-BE49-F238E27FC236}">
                <a16:creationId xmlns="" xmlns:a16="http://schemas.microsoft.com/office/drawing/2014/main" id="{22B7EA4F-CA4E-A043-AEC7-D1BF37B4CF1C}"/>
              </a:ext>
            </a:extLst>
          </p:cNvPr>
          <p:cNvSpPr>
            <a:spLocks noChangeArrowheads="1"/>
          </p:cNvSpPr>
          <p:nvPr/>
        </p:nvSpPr>
        <p:spPr bwMode="auto">
          <a:xfrm>
            <a:off x="514667" y="1005117"/>
            <a:ext cx="1235250" cy="1962191"/>
          </a:xfrm>
          <a:prstGeom prst="round2SameRect">
            <a:avLst>
              <a:gd name="adj1" fmla="val 50000"/>
              <a:gd name="adj2" fmla="val 11490"/>
            </a:avLst>
          </a:prstGeom>
          <a:solidFill>
            <a:schemeClr val="accent2">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1" name="Freeform 8">
            <a:extLst>
              <a:ext uri="{FF2B5EF4-FFF2-40B4-BE49-F238E27FC236}">
                <a16:creationId xmlns="" xmlns:a16="http://schemas.microsoft.com/office/drawing/2014/main" id="{6E92BD23-0891-CB41-A45C-44DE770BAC20}"/>
              </a:ext>
            </a:extLst>
          </p:cNvPr>
          <p:cNvSpPr>
            <a:spLocks noChangeArrowheads="1"/>
          </p:cNvSpPr>
          <p:nvPr/>
        </p:nvSpPr>
        <p:spPr bwMode="auto">
          <a:xfrm>
            <a:off x="630397" y="2211710"/>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2">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2" name="Freeform 9">
            <a:extLst>
              <a:ext uri="{FF2B5EF4-FFF2-40B4-BE49-F238E27FC236}">
                <a16:creationId xmlns="" xmlns:a16="http://schemas.microsoft.com/office/drawing/2014/main" id="{E2F1DBD1-A357-354B-A314-9CBE6C4F615A}"/>
              </a:ext>
            </a:extLst>
          </p:cNvPr>
          <p:cNvSpPr>
            <a:spLocks noChangeArrowheads="1"/>
          </p:cNvSpPr>
          <p:nvPr/>
        </p:nvSpPr>
        <p:spPr bwMode="auto">
          <a:xfrm>
            <a:off x="755576" y="2211710"/>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2"/>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4" name="Oval 33">
            <a:extLst>
              <a:ext uri="{FF2B5EF4-FFF2-40B4-BE49-F238E27FC236}">
                <a16:creationId xmlns="" xmlns:a16="http://schemas.microsoft.com/office/drawing/2014/main" id="{0530D76D-95A6-0E4E-90C5-31CB91A1BD56}"/>
              </a:ext>
            </a:extLst>
          </p:cNvPr>
          <p:cNvSpPr/>
          <p:nvPr/>
        </p:nvSpPr>
        <p:spPr>
          <a:xfrm>
            <a:off x="653388" y="1155639"/>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66" name="TextBox 50">
            <a:extLst>
              <a:ext uri="{FF2B5EF4-FFF2-40B4-BE49-F238E27FC236}">
                <a16:creationId xmlns="" xmlns:a16="http://schemas.microsoft.com/office/drawing/2014/main" id="{662905B5-389C-D046-A046-4628C70EAD8A}"/>
              </a:ext>
            </a:extLst>
          </p:cNvPr>
          <p:cNvSpPr txBox="1"/>
          <p:nvPr/>
        </p:nvSpPr>
        <p:spPr>
          <a:xfrm>
            <a:off x="986268" y="2623433"/>
            <a:ext cx="1043876" cy="465512"/>
          </a:xfrm>
          <a:prstGeom prst="rect">
            <a:avLst/>
          </a:prstGeom>
          <a:noFill/>
        </p:spPr>
        <p:txBody>
          <a:bodyPr wrap="none" lIns="34290" tIns="17145" rIns="34290" bIns="17145" rtlCol="0" anchor="b" anchorCtr="0">
            <a:spAutoFit/>
          </a:bodyPr>
          <a:lstStyle/>
          <a:p>
            <a:pPr algn="ctr"/>
            <a:r>
              <a:rPr lang="es-ES" sz="1400" b="1" dirty="0" smtClean="0">
                <a:solidFill>
                  <a:schemeClr val="bg1"/>
                </a:solidFill>
                <a:latin typeface="Poppins SemiBold" pitchFamily="2" charset="77"/>
                <a:ea typeface="League Spartan" charset="0"/>
                <a:cs typeface="Poppins SemiBold" pitchFamily="2" charset="77"/>
              </a:rPr>
              <a:t>Planeación </a:t>
            </a:r>
          </a:p>
          <a:p>
            <a:pPr algn="ctr"/>
            <a:r>
              <a:rPr lang="es-ES" sz="1400" b="1" dirty="0" smtClean="0">
                <a:solidFill>
                  <a:schemeClr val="bg1"/>
                </a:solidFill>
                <a:latin typeface="Poppins SemiBold" pitchFamily="2" charset="77"/>
                <a:ea typeface="League Spartan" charset="0"/>
                <a:cs typeface="Poppins SemiBold" pitchFamily="2" charset="77"/>
              </a:rPr>
              <a:t>Estratégica</a:t>
            </a:r>
          </a:p>
        </p:txBody>
      </p:sp>
      <p:sp>
        <p:nvSpPr>
          <p:cNvPr id="70" name="1 Título"/>
          <p:cNvSpPr txBox="1">
            <a:spLocks/>
          </p:cNvSpPr>
          <p:nvPr/>
        </p:nvSpPr>
        <p:spPr>
          <a:xfrm>
            <a:off x="395536" y="267494"/>
            <a:ext cx="6275040" cy="56557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Descripción </a:t>
            </a:r>
            <a:r>
              <a:rPr lang="es-CO" sz="2400" b="1" dirty="0" smtClean="0">
                <a:solidFill>
                  <a:srgbClr val="1F497D"/>
                </a:solidFill>
                <a:latin typeface="+mn-lt"/>
                <a:ea typeface="+mn-ea"/>
                <a:cs typeface="+mn-cs"/>
              </a:rPr>
              <a:t>de indicadores</a:t>
            </a:r>
            <a:endParaRPr lang="es-CO" sz="2400" b="1" dirty="0">
              <a:solidFill>
                <a:srgbClr val="1F497D"/>
              </a:solidFill>
              <a:latin typeface="+mn-lt"/>
              <a:ea typeface="+mn-ea"/>
              <a:cs typeface="+mn-cs"/>
            </a:endParaRPr>
          </a:p>
        </p:txBody>
      </p:sp>
      <p:sp>
        <p:nvSpPr>
          <p:cNvPr id="71" name="Rectángulo 70"/>
          <p:cNvSpPr/>
          <p:nvPr/>
        </p:nvSpPr>
        <p:spPr>
          <a:xfrm>
            <a:off x="6660232" y="1563638"/>
            <a:ext cx="2376264" cy="461665"/>
          </a:xfrm>
          <a:prstGeom prst="rect">
            <a:avLst/>
          </a:prstGeom>
        </p:spPr>
        <p:txBody>
          <a:bodyPr wrap="square">
            <a:spAutoFit/>
          </a:bodyPr>
          <a:lstStyle/>
          <a:p>
            <a:pPr lvl="0" algn="ctr">
              <a:defRPr/>
            </a:pPr>
            <a:r>
              <a:rPr lang="es-ES" sz="1200" b="1" dirty="0"/>
              <a:t>GRADO DE ADAPTACIÓN Y/O ADOPCIÓN DE LA GAT</a:t>
            </a:r>
          </a:p>
        </p:txBody>
      </p:sp>
      <p:sp>
        <p:nvSpPr>
          <p:cNvPr id="72" name="CuadroTexto 71"/>
          <p:cNvSpPr txBox="1"/>
          <p:nvPr/>
        </p:nvSpPr>
        <p:spPr>
          <a:xfrm>
            <a:off x="6732240" y="2139702"/>
            <a:ext cx="2411760" cy="1291636"/>
          </a:xfrm>
          <a:prstGeom prst="rect">
            <a:avLst/>
          </a:prstGeom>
          <a:noFill/>
        </p:spPr>
        <p:txBody>
          <a:bodyPr wrap="square" rtlCol="0">
            <a:spAutoFit/>
          </a:bodyPr>
          <a:lstStyle/>
          <a:p>
            <a:pPr marL="57150" lvl="0" indent="0" defTabSz="488950">
              <a:lnSpc>
                <a:spcPct val="90000"/>
              </a:lnSpc>
              <a:spcBef>
                <a:spcPct val="0"/>
              </a:spcBef>
              <a:spcAft>
                <a:spcPct val="15000"/>
              </a:spcAft>
            </a:pPr>
            <a:r>
              <a:rPr lang="es-ES" sz="1400" dirty="0"/>
              <a:t>Observancia de las directrices de armonización, unificación y estandarización relacionadas con la Guía de Auditoría Territorial - GAT</a:t>
            </a:r>
            <a:endParaRPr lang="es-CO" sz="1400" dirty="0"/>
          </a:p>
          <a:p>
            <a:pPr marL="57150" lvl="0" indent="0" algn="ctr" defTabSz="488950">
              <a:lnSpc>
                <a:spcPct val="90000"/>
              </a:lnSpc>
              <a:spcBef>
                <a:spcPct val="0"/>
              </a:spcBef>
              <a:spcAft>
                <a:spcPct val="15000"/>
              </a:spcAft>
            </a:pPr>
            <a:r>
              <a:rPr lang="es-ES" sz="1400" dirty="0" smtClean="0"/>
              <a:t> </a:t>
            </a:r>
            <a:endParaRPr lang="es-CO" sz="1400" dirty="0"/>
          </a:p>
        </p:txBody>
      </p:sp>
      <p:sp>
        <p:nvSpPr>
          <p:cNvPr id="35" name="Freeform 7">
            <a:extLst>
              <a:ext uri="{FF2B5EF4-FFF2-40B4-BE49-F238E27FC236}">
                <a16:creationId xmlns="" xmlns:a16="http://schemas.microsoft.com/office/drawing/2014/main" id="{4C7A5582-7614-7843-A4F5-59772B98F346}"/>
              </a:ext>
            </a:extLst>
          </p:cNvPr>
          <p:cNvSpPr>
            <a:spLocks noChangeArrowheads="1"/>
          </p:cNvSpPr>
          <p:nvPr/>
        </p:nvSpPr>
        <p:spPr bwMode="auto">
          <a:xfrm>
            <a:off x="5123178" y="1005117"/>
            <a:ext cx="1235250" cy="1962191"/>
          </a:xfrm>
          <a:prstGeom prst="round2SameRect">
            <a:avLst>
              <a:gd name="adj1" fmla="val 50000"/>
              <a:gd name="adj2" fmla="val 11011"/>
            </a:avLst>
          </a:prstGeom>
          <a:solidFill>
            <a:schemeClr val="accent3">
              <a:lumMod val="7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6" name="Freeform 8">
            <a:extLst>
              <a:ext uri="{FF2B5EF4-FFF2-40B4-BE49-F238E27FC236}">
                <a16:creationId xmlns="" xmlns:a16="http://schemas.microsoft.com/office/drawing/2014/main" id="{5AA9F425-522B-2247-9C1D-433B33CFBB3D}"/>
              </a:ext>
            </a:extLst>
          </p:cNvPr>
          <p:cNvSpPr>
            <a:spLocks noChangeArrowheads="1"/>
          </p:cNvSpPr>
          <p:nvPr/>
        </p:nvSpPr>
        <p:spPr bwMode="auto">
          <a:xfrm>
            <a:off x="5238908" y="2211710"/>
            <a:ext cx="1336810" cy="755597"/>
          </a:xfrm>
          <a:custGeom>
            <a:avLst/>
            <a:gdLst>
              <a:gd name="T0" fmla="*/ 204 w 2496"/>
              <a:gd name="T1" fmla="*/ 269 h 1411"/>
              <a:gd name="T2" fmla="*/ 406 w 2496"/>
              <a:gd name="T3" fmla="*/ 0 h 1411"/>
              <a:gd name="T4" fmla="*/ 406 w 2496"/>
              <a:gd name="T5" fmla="*/ 0 h 1411"/>
              <a:gd name="T6" fmla="*/ 2495 w 2496"/>
              <a:gd name="T7" fmla="*/ 1 h 1411"/>
              <a:gd name="T8" fmla="*/ 2495 w 2496"/>
              <a:gd name="T9" fmla="*/ 1 h 1411"/>
              <a:gd name="T10" fmla="*/ 2292 w 2496"/>
              <a:gd name="T11" fmla="*/ 270 h 1411"/>
              <a:gd name="T12" fmla="*/ 2292 w 2496"/>
              <a:gd name="T13" fmla="*/ 270 h 1411"/>
              <a:gd name="T14" fmla="*/ 2292 w 2496"/>
              <a:gd name="T15" fmla="*/ 598 h 1411"/>
              <a:gd name="T16" fmla="*/ 2292 w 2496"/>
              <a:gd name="T17" fmla="*/ 1012 h 1411"/>
              <a:gd name="T18" fmla="*/ 2292 w 2496"/>
              <a:gd name="T19" fmla="*/ 1140 h 1411"/>
              <a:gd name="T20" fmla="*/ 2292 w 2496"/>
              <a:gd name="T21" fmla="*/ 1140 h 1411"/>
              <a:gd name="T22" fmla="*/ 2089 w 2496"/>
              <a:gd name="T23" fmla="*/ 1410 h 1411"/>
              <a:gd name="T24" fmla="*/ 2089 w 2496"/>
              <a:gd name="T25" fmla="*/ 1410 h 1411"/>
              <a:gd name="T26" fmla="*/ 0 w 2496"/>
              <a:gd name="T27" fmla="*/ 1409 h 1411"/>
              <a:gd name="T28" fmla="*/ 0 w 2496"/>
              <a:gd name="T29" fmla="*/ 1409 h 1411"/>
              <a:gd name="T30" fmla="*/ 204 w 2496"/>
              <a:gd name="T31" fmla="*/ 1139 h 1411"/>
              <a:gd name="T32" fmla="*/ 204 w 2496"/>
              <a:gd name="T33" fmla="*/ 1139 h 1411"/>
              <a:gd name="T34" fmla="*/ 204 w 2496"/>
              <a:gd name="T35" fmla="*/ 1071 h 1411"/>
              <a:gd name="T36" fmla="*/ 204 w 2496"/>
              <a:gd name="T37" fmla="*/ 1017 h 1411"/>
              <a:gd name="T38" fmla="*/ 204 w 2496"/>
              <a:gd name="T39" fmla="*/ 26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6" h="1411">
                <a:moveTo>
                  <a:pt x="204" y="269"/>
                </a:moveTo>
                <a:cubicBezTo>
                  <a:pt x="204" y="120"/>
                  <a:pt x="294" y="0"/>
                  <a:pt x="406" y="0"/>
                </a:cubicBezTo>
                <a:lnTo>
                  <a:pt x="406" y="0"/>
                </a:lnTo>
                <a:lnTo>
                  <a:pt x="2495" y="1"/>
                </a:lnTo>
                <a:lnTo>
                  <a:pt x="2495" y="1"/>
                </a:lnTo>
                <a:cubicBezTo>
                  <a:pt x="2383" y="1"/>
                  <a:pt x="2292" y="121"/>
                  <a:pt x="2292" y="270"/>
                </a:cubicBezTo>
                <a:lnTo>
                  <a:pt x="2292" y="270"/>
                </a:lnTo>
                <a:lnTo>
                  <a:pt x="2292" y="598"/>
                </a:lnTo>
                <a:lnTo>
                  <a:pt x="2292" y="1012"/>
                </a:lnTo>
                <a:lnTo>
                  <a:pt x="2292" y="1140"/>
                </a:lnTo>
                <a:lnTo>
                  <a:pt x="2292" y="1140"/>
                </a:lnTo>
                <a:cubicBezTo>
                  <a:pt x="2292" y="1289"/>
                  <a:pt x="2202" y="1410"/>
                  <a:pt x="2089" y="1410"/>
                </a:cubicBezTo>
                <a:lnTo>
                  <a:pt x="2089" y="1410"/>
                </a:lnTo>
                <a:lnTo>
                  <a:pt x="0" y="1409"/>
                </a:lnTo>
                <a:lnTo>
                  <a:pt x="0" y="1409"/>
                </a:lnTo>
                <a:cubicBezTo>
                  <a:pt x="113" y="1409"/>
                  <a:pt x="204" y="1288"/>
                  <a:pt x="204" y="1139"/>
                </a:cubicBezTo>
                <a:lnTo>
                  <a:pt x="204" y="1139"/>
                </a:lnTo>
                <a:lnTo>
                  <a:pt x="204" y="1071"/>
                </a:lnTo>
                <a:lnTo>
                  <a:pt x="204" y="1017"/>
                </a:lnTo>
                <a:lnTo>
                  <a:pt x="204" y="269"/>
                </a:lnTo>
              </a:path>
            </a:pathLst>
          </a:custGeom>
          <a:solidFill>
            <a:schemeClr val="accent3">
              <a:lumMod val="5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7" name="Freeform 9">
            <a:extLst>
              <a:ext uri="{FF2B5EF4-FFF2-40B4-BE49-F238E27FC236}">
                <a16:creationId xmlns="" xmlns:a16="http://schemas.microsoft.com/office/drawing/2014/main" id="{81CC3082-966B-A041-94AA-D5DC798C43A7}"/>
              </a:ext>
            </a:extLst>
          </p:cNvPr>
          <p:cNvSpPr>
            <a:spLocks noChangeArrowheads="1"/>
          </p:cNvSpPr>
          <p:nvPr/>
        </p:nvSpPr>
        <p:spPr bwMode="auto">
          <a:xfrm>
            <a:off x="5364088" y="2211710"/>
            <a:ext cx="1523396" cy="1867740"/>
          </a:xfrm>
          <a:custGeom>
            <a:avLst/>
            <a:gdLst>
              <a:gd name="T0" fmla="*/ 2843 w 2844"/>
              <a:gd name="T1" fmla="*/ 1803 h 3489"/>
              <a:gd name="T2" fmla="*/ 2819 w 2844"/>
              <a:gd name="T3" fmla="*/ 1843 h 3489"/>
              <a:gd name="T4" fmla="*/ 2267 w 2844"/>
              <a:gd name="T5" fmla="*/ 2513 h 3489"/>
              <a:gd name="T6" fmla="*/ 2071 w 2844"/>
              <a:gd name="T7" fmla="*/ 2752 h 3489"/>
              <a:gd name="T8" fmla="*/ 1520 w 2844"/>
              <a:gd name="T9" fmla="*/ 3422 h 3489"/>
              <a:gd name="T10" fmla="*/ 1323 w 2844"/>
              <a:gd name="T11" fmla="*/ 3422 h 3489"/>
              <a:gd name="T12" fmla="*/ 772 w 2844"/>
              <a:gd name="T13" fmla="*/ 2752 h 3489"/>
              <a:gd name="T14" fmla="*/ 575 w 2844"/>
              <a:gd name="T15" fmla="*/ 2513 h 3489"/>
              <a:gd name="T16" fmla="*/ 24 w 2844"/>
              <a:gd name="T17" fmla="*/ 1843 h 3489"/>
              <a:gd name="T18" fmla="*/ 0 w 2844"/>
              <a:gd name="T19" fmla="*/ 1803 h 3489"/>
              <a:gd name="T20" fmla="*/ 0 w 2844"/>
              <a:gd name="T21" fmla="*/ 1758 h 3489"/>
              <a:gd name="T22" fmla="*/ 80 w 2844"/>
              <a:gd name="T23" fmla="*/ 1723 h 3489"/>
              <a:gd name="T24" fmla="*/ 373 w 2844"/>
              <a:gd name="T25" fmla="*/ 1723 h 3489"/>
              <a:gd name="T26" fmla="*/ 373 w 2844"/>
              <a:gd name="T27" fmla="*/ 1575 h 3489"/>
              <a:gd name="T28" fmla="*/ 373 w 2844"/>
              <a:gd name="T29" fmla="*/ 1566 h 3489"/>
              <a:gd name="T30" fmla="*/ 373 w 2844"/>
              <a:gd name="T31" fmla="*/ 674 h 3489"/>
              <a:gd name="T32" fmla="*/ 373 w 2844"/>
              <a:gd name="T33" fmla="*/ 424 h 3489"/>
              <a:gd name="T34" fmla="*/ 374 w 2844"/>
              <a:gd name="T35" fmla="*/ 623 h 3489"/>
              <a:gd name="T36" fmla="*/ 374 w 2844"/>
              <a:gd name="T37" fmla="*/ 424 h 3489"/>
              <a:gd name="T38" fmla="*/ 374 w 2844"/>
              <a:gd name="T39" fmla="*/ 269 h 3489"/>
              <a:gd name="T40" fmla="*/ 373 w 2844"/>
              <a:gd name="T41" fmla="*/ 269 h 3489"/>
              <a:gd name="T42" fmla="*/ 169 w 2844"/>
              <a:gd name="T43" fmla="*/ 0 h 3489"/>
              <a:gd name="T44" fmla="*/ 2258 w 2844"/>
              <a:gd name="T45" fmla="*/ 1 h 3489"/>
              <a:gd name="T46" fmla="*/ 2462 w 2844"/>
              <a:gd name="T47" fmla="*/ 269 h 3489"/>
              <a:gd name="T48" fmla="*/ 2462 w 2844"/>
              <a:gd name="T49" fmla="*/ 324 h 3489"/>
              <a:gd name="T50" fmla="*/ 2462 w 2844"/>
              <a:gd name="T51" fmla="*/ 394 h 3489"/>
              <a:gd name="T52" fmla="*/ 2462 w 2844"/>
              <a:gd name="T53" fmla="*/ 424 h 3489"/>
              <a:gd name="T54" fmla="*/ 2462 w 2844"/>
              <a:gd name="T55" fmla="*/ 622 h 3489"/>
              <a:gd name="T56" fmla="*/ 2462 w 2844"/>
              <a:gd name="T57" fmla="*/ 424 h 3489"/>
              <a:gd name="T58" fmla="*/ 2462 w 2844"/>
              <a:gd name="T59" fmla="*/ 394 h 3489"/>
              <a:gd name="T60" fmla="*/ 2462 w 2844"/>
              <a:gd name="T61" fmla="*/ 324 h 3489"/>
              <a:gd name="T62" fmla="*/ 2462 w 2844"/>
              <a:gd name="T63" fmla="*/ 394 h 3489"/>
              <a:gd name="T64" fmla="*/ 2462 w 2844"/>
              <a:gd name="T65" fmla="*/ 424 h 3489"/>
              <a:gd name="T66" fmla="*/ 2462 w 2844"/>
              <a:gd name="T67" fmla="*/ 622 h 3489"/>
              <a:gd name="T68" fmla="*/ 2462 w 2844"/>
              <a:gd name="T69" fmla="*/ 674 h 3489"/>
              <a:gd name="T70" fmla="*/ 2462 w 2844"/>
              <a:gd name="T71" fmla="*/ 1723 h 3489"/>
              <a:gd name="T72" fmla="*/ 2762 w 2844"/>
              <a:gd name="T73" fmla="*/ 1723 h 3489"/>
              <a:gd name="T74" fmla="*/ 2843 w 2844"/>
              <a:gd name="T75" fmla="*/ 1759 h 3489"/>
              <a:gd name="T76" fmla="*/ 2843 w 2844"/>
              <a:gd name="T77" fmla="*/ 1803 h 3489"/>
              <a:gd name="T78" fmla="*/ 373 w 2844"/>
              <a:gd name="T79" fmla="*/ 424 h 3489"/>
              <a:gd name="T80" fmla="*/ 373 w 2844"/>
              <a:gd name="T81" fmla="*/ 401 h 3489"/>
              <a:gd name="T82" fmla="*/ 374 w 2844"/>
              <a:gd name="T83" fmla="*/ 424 h 3489"/>
              <a:gd name="T84" fmla="*/ 373 w 2844"/>
              <a:gd name="T85" fmla="*/ 424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3489">
                <a:moveTo>
                  <a:pt x="2843" y="1803"/>
                </a:moveTo>
                <a:cubicBezTo>
                  <a:pt x="2838" y="1816"/>
                  <a:pt x="2830" y="1829"/>
                  <a:pt x="2819" y="1843"/>
                </a:cubicBezTo>
                <a:lnTo>
                  <a:pt x="2267" y="2513"/>
                </a:lnTo>
                <a:cubicBezTo>
                  <a:pt x="2213" y="2578"/>
                  <a:pt x="2125" y="2686"/>
                  <a:pt x="2071" y="2752"/>
                </a:cubicBezTo>
                <a:lnTo>
                  <a:pt x="1520" y="3422"/>
                </a:lnTo>
                <a:cubicBezTo>
                  <a:pt x="1465" y="3488"/>
                  <a:pt x="1377" y="3488"/>
                  <a:pt x="1323" y="3422"/>
                </a:cubicBezTo>
                <a:lnTo>
                  <a:pt x="772" y="2752"/>
                </a:lnTo>
                <a:cubicBezTo>
                  <a:pt x="717" y="2686"/>
                  <a:pt x="629" y="2578"/>
                  <a:pt x="575" y="2513"/>
                </a:cubicBezTo>
                <a:lnTo>
                  <a:pt x="24" y="1843"/>
                </a:lnTo>
                <a:cubicBezTo>
                  <a:pt x="12" y="1829"/>
                  <a:pt x="4" y="1816"/>
                  <a:pt x="0" y="1803"/>
                </a:cubicBezTo>
                <a:lnTo>
                  <a:pt x="0" y="1758"/>
                </a:lnTo>
                <a:cubicBezTo>
                  <a:pt x="10" y="1737"/>
                  <a:pt x="38" y="1723"/>
                  <a:pt x="80" y="1723"/>
                </a:cubicBezTo>
                <a:lnTo>
                  <a:pt x="373" y="1723"/>
                </a:lnTo>
                <a:lnTo>
                  <a:pt x="373" y="1575"/>
                </a:lnTo>
                <a:lnTo>
                  <a:pt x="373" y="1566"/>
                </a:lnTo>
                <a:lnTo>
                  <a:pt x="373" y="674"/>
                </a:lnTo>
                <a:lnTo>
                  <a:pt x="373" y="424"/>
                </a:lnTo>
                <a:lnTo>
                  <a:pt x="374" y="623"/>
                </a:lnTo>
                <a:lnTo>
                  <a:pt x="374" y="424"/>
                </a:lnTo>
                <a:lnTo>
                  <a:pt x="374" y="269"/>
                </a:lnTo>
                <a:lnTo>
                  <a:pt x="373" y="269"/>
                </a:lnTo>
                <a:cubicBezTo>
                  <a:pt x="373" y="120"/>
                  <a:pt x="282" y="0"/>
                  <a:pt x="169" y="0"/>
                </a:cubicBezTo>
                <a:lnTo>
                  <a:pt x="2258" y="1"/>
                </a:lnTo>
                <a:cubicBezTo>
                  <a:pt x="2371" y="1"/>
                  <a:pt x="2462" y="120"/>
                  <a:pt x="2462" y="269"/>
                </a:cubicBezTo>
                <a:lnTo>
                  <a:pt x="2462" y="324"/>
                </a:lnTo>
                <a:lnTo>
                  <a:pt x="2462" y="394"/>
                </a:lnTo>
                <a:lnTo>
                  <a:pt x="2462" y="424"/>
                </a:lnTo>
                <a:lnTo>
                  <a:pt x="2462" y="622"/>
                </a:lnTo>
                <a:lnTo>
                  <a:pt x="2462" y="424"/>
                </a:lnTo>
                <a:lnTo>
                  <a:pt x="2462" y="394"/>
                </a:lnTo>
                <a:lnTo>
                  <a:pt x="2462" y="324"/>
                </a:lnTo>
                <a:lnTo>
                  <a:pt x="2462" y="394"/>
                </a:lnTo>
                <a:lnTo>
                  <a:pt x="2462" y="424"/>
                </a:lnTo>
                <a:lnTo>
                  <a:pt x="2462" y="622"/>
                </a:lnTo>
                <a:lnTo>
                  <a:pt x="2462" y="674"/>
                </a:lnTo>
                <a:lnTo>
                  <a:pt x="2462" y="1723"/>
                </a:lnTo>
                <a:lnTo>
                  <a:pt x="2762" y="1723"/>
                </a:lnTo>
                <a:cubicBezTo>
                  <a:pt x="2805" y="1723"/>
                  <a:pt x="2833" y="1737"/>
                  <a:pt x="2843" y="1759"/>
                </a:cubicBezTo>
                <a:lnTo>
                  <a:pt x="2843" y="1803"/>
                </a:lnTo>
                <a:close/>
                <a:moveTo>
                  <a:pt x="373" y="424"/>
                </a:moveTo>
                <a:lnTo>
                  <a:pt x="373" y="401"/>
                </a:lnTo>
                <a:lnTo>
                  <a:pt x="374" y="424"/>
                </a:lnTo>
                <a:lnTo>
                  <a:pt x="373" y="424"/>
                </a:lnTo>
                <a:close/>
              </a:path>
            </a:pathLst>
          </a:custGeom>
          <a:solidFill>
            <a:schemeClr val="accent3"/>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38" name="Oval 34">
            <a:extLst>
              <a:ext uri="{FF2B5EF4-FFF2-40B4-BE49-F238E27FC236}">
                <a16:creationId xmlns="" xmlns:a16="http://schemas.microsoft.com/office/drawing/2014/main" id="{F0BB26BE-FBE1-A64C-BD7C-6124C30EBA09}"/>
              </a:ext>
            </a:extLst>
          </p:cNvPr>
          <p:cNvSpPr/>
          <p:nvPr/>
        </p:nvSpPr>
        <p:spPr>
          <a:xfrm>
            <a:off x="5262597" y="1155639"/>
            <a:ext cx="957806" cy="957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40" name="TextBox 50">
            <a:extLst>
              <a:ext uri="{FF2B5EF4-FFF2-40B4-BE49-F238E27FC236}">
                <a16:creationId xmlns="" xmlns:a16="http://schemas.microsoft.com/office/drawing/2014/main" id="{662905B5-389C-D046-A046-4628C70EAD8A}"/>
              </a:ext>
            </a:extLst>
          </p:cNvPr>
          <p:cNvSpPr txBox="1"/>
          <p:nvPr/>
        </p:nvSpPr>
        <p:spPr>
          <a:xfrm>
            <a:off x="5483218" y="2661301"/>
            <a:ext cx="1224136" cy="403957"/>
          </a:xfrm>
          <a:prstGeom prst="rect">
            <a:avLst/>
          </a:prstGeom>
          <a:noFill/>
        </p:spPr>
        <p:txBody>
          <a:bodyPr wrap="square" lIns="34290" tIns="17145" rIns="34290" bIns="17145" rtlCol="0" anchor="b" anchorCtr="0">
            <a:spAutoFit/>
          </a:bodyPr>
          <a:lstStyle/>
          <a:p>
            <a:pPr algn="ctr"/>
            <a:r>
              <a:rPr lang="es-ES" sz="1200" b="1" dirty="0" smtClean="0">
                <a:solidFill>
                  <a:schemeClr val="bg1"/>
                </a:solidFill>
                <a:latin typeface="Poppins SemiBold" pitchFamily="2" charset="77"/>
                <a:ea typeface="League Spartan" charset="0"/>
                <a:cs typeface="Poppins SemiBold" pitchFamily="2" charset="77"/>
              </a:rPr>
              <a:t>Metodologías</a:t>
            </a:r>
          </a:p>
          <a:p>
            <a:pPr algn="ctr"/>
            <a:r>
              <a:rPr lang="es-ES" sz="1200" b="1" dirty="0" smtClean="0">
                <a:solidFill>
                  <a:schemeClr val="bg1"/>
                </a:solidFill>
                <a:latin typeface="Poppins SemiBold" pitchFamily="2" charset="77"/>
                <a:ea typeface="League Spartan" charset="0"/>
                <a:cs typeface="Poppins SemiBold" pitchFamily="2" charset="77"/>
              </a:rPr>
              <a:t>SINACOF</a:t>
            </a:r>
          </a:p>
        </p:txBody>
      </p:sp>
      <p:sp>
        <p:nvSpPr>
          <p:cNvPr id="41" name="Rectángulo 40"/>
          <p:cNvSpPr/>
          <p:nvPr/>
        </p:nvSpPr>
        <p:spPr>
          <a:xfrm>
            <a:off x="2195736" y="1419622"/>
            <a:ext cx="2448272" cy="461665"/>
          </a:xfrm>
          <a:prstGeom prst="rect">
            <a:avLst/>
          </a:prstGeom>
        </p:spPr>
        <p:txBody>
          <a:bodyPr wrap="square">
            <a:spAutoFit/>
          </a:bodyPr>
          <a:lstStyle/>
          <a:p>
            <a:pPr lvl="0" algn="ctr">
              <a:defRPr/>
            </a:pPr>
            <a:r>
              <a:rPr lang="es-ES" sz="1200" b="1" dirty="0"/>
              <a:t>CUMPLIMIENTO DE LA PLANEACIÓN ESTRATÉGICA</a:t>
            </a:r>
          </a:p>
        </p:txBody>
      </p:sp>
      <p:sp>
        <p:nvSpPr>
          <p:cNvPr id="42" name="CuadroTexto 41"/>
          <p:cNvSpPr txBox="1"/>
          <p:nvPr/>
        </p:nvSpPr>
        <p:spPr>
          <a:xfrm>
            <a:off x="2339752" y="1995686"/>
            <a:ext cx="2232248" cy="1669688"/>
          </a:xfrm>
          <a:prstGeom prst="rect">
            <a:avLst/>
          </a:prstGeom>
          <a:noFill/>
        </p:spPr>
        <p:txBody>
          <a:bodyPr wrap="square" rtlCol="0">
            <a:spAutoFit/>
          </a:bodyPr>
          <a:lstStyle/>
          <a:p>
            <a:pPr marL="57150" lvl="0" indent="0" defTabSz="488950">
              <a:lnSpc>
                <a:spcPct val="90000"/>
              </a:lnSpc>
              <a:spcBef>
                <a:spcPct val="0"/>
              </a:spcBef>
              <a:spcAft>
                <a:spcPct val="15000"/>
              </a:spcAft>
            </a:pPr>
            <a:r>
              <a:rPr lang="es-ES" sz="1400" dirty="0"/>
              <a:t>Cumplimiento acumulado del Plan </a:t>
            </a:r>
            <a:r>
              <a:rPr lang="es-ES" sz="1400" dirty="0" smtClean="0"/>
              <a:t>Estratégico</a:t>
            </a:r>
          </a:p>
          <a:p>
            <a:pPr marL="57150" lvl="0" indent="0" defTabSz="488950">
              <a:lnSpc>
                <a:spcPct val="90000"/>
              </a:lnSpc>
              <a:spcBef>
                <a:spcPct val="0"/>
              </a:spcBef>
              <a:spcAft>
                <a:spcPct val="15000"/>
              </a:spcAft>
            </a:pPr>
            <a:endParaRPr lang="es-CO" sz="1400" dirty="0"/>
          </a:p>
          <a:p>
            <a:pPr marL="57150" lvl="0" indent="0" defTabSz="488950">
              <a:lnSpc>
                <a:spcPct val="90000"/>
              </a:lnSpc>
              <a:spcBef>
                <a:spcPct val="0"/>
              </a:spcBef>
              <a:spcAft>
                <a:spcPct val="15000"/>
              </a:spcAft>
            </a:pPr>
            <a:r>
              <a:rPr lang="es-ES" sz="1400" dirty="0"/>
              <a:t>Cumplimiento del Plan de Acción Anual que desarrolla el Plan Estratégico</a:t>
            </a:r>
            <a:endParaRPr lang="es-CO" sz="1400" dirty="0"/>
          </a:p>
          <a:p>
            <a:pPr lvl="0" algn="ctr"/>
            <a:r>
              <a:rPr lang="es-ES" sz="800" dirty="0" smtClean="0"/>
              <a:t>.</a:t>
            </a:r>
            <a:endParaRPr lang="es-CO" sz="800" dirty="0"/>
          </a:p>
        </p:txBody>
      </p:sp>
      <p:sp>
        <p:nvSpPr>
          <p:cNvPr id="45" name="Freeform 119"/>
          <p:cNvSpPr>
            <a:spLocks noEditPoints="1"/>
          </p:cNvSpPr>
          <p:nvPr/>
        </p:nvSpPr>
        <p:spPr bwMode="auto">
          <a:xfrm>
            <a:off x="899592" y="1419622"/>
            <a:ext cx="432048" cy="432048"/>
          </a:xfrm>
          <a:custGeom>
            <a:avLst/>
            <a:gdLst>
              <a:gd name="T0" fmla="*/ 76 w 176"/>
              <a:gd name="T1" fmla="*/ 132 h 176"/>
              <a:gd name="T2" fmla="*/ 76 w 176"/>
              <a:gd name="T3" fmla="*/ 140 h 176"/>
              <a:gd name="T4" fmla="*/ 152 w 176"/>
              <a:gd name="T5" fmla="*/ 136 h 176"/>
              <a:gd name="T6" fmla="*/ 40 w 176"/>
              <a:gd name="T7" fmla="*/ 24 h 176"/>
              <a:gd name="T8" fmla="*/ 24 w 176"/>
              <a:gd name="T9" fmla="*/ 36 h 176"/>
              <a:gd name="T10" fmla="*/ 29 w 176"/>
              <a:gd name="T11" fmla="*/ 56 h 176"/>
              <a:gd name="T12" fmla="*/ 51 w 176"/>
              <a:gd name="T13" fmla="*/ 56 h 176"/>
              <a:gd name="T14" fmla="*/ 56 w 176"/>
              <a:gd name="T15" fmla="*/ 36 h 176"/>
              <a:gd name="T16" fmla="*/ 40 w 176"/>
              <a:gd name="T17" fmla="*/ 24 h 176"/>
              <a:gd name="T18" fmla="*/ 36 w 176"/>
              <a:gd name="T19" fmla="*/ 84 h 176"/>
              <a:gd name="T20" fmla="*/ 33 w 176"/>
              <a:gd name="T21" fmla="*/ 91 h 176"/>
              <a:gd name="T22" fmla="*/ 40 w 176"/>
              <a:gd name="T23" fmla="*/ 96 h 176"/>
              <a:gd name="T24" fmla="*/ 47 w 176"/>
              <a:gd name="T25" fmla="*/ 91 h 176"/>
              <a:gd name="T26" fmla="*/ 44 w 176"/>
              <a:gd name="T27" fmla="*/ 84 h 176"/>
              <a:gd name="T28" fmla="*/ 44 w 176"/>
              <a:gd name="T29" fmla="*/ 132 h 176"/>
              <a:gd name="T30" fmla="*/ 36 w 176"/>
              <a:gd name="T31" fmla="*/ 132 h 176"/>
              <a:gd name="T32" fmla="*/ 33 w 176"/>
              <a:gd name="T33" fmla="*/ 139 h 176"/>
              <a:gd name="T34" fmla="*/ 40 w 176"/>
              <a:gd name="T35" fmla="*/ 144 h 176"/>
              <a:gd name="T36" fmla="*/ 47 w 176"/>
              <a:gd name="T37" fmla="*/ 139 h 176"/>
              <a:gd name="T38" fmla="*/ 44 w 176"/>
              <a:gd name="T39" fmla="*/ 132 h 176"/>
              <a:gd name="T40" fmla="*/ 76 w 176"/>
              <a:gd name="T41" fmla="*/ 84 h 176"/>
              <a:gd name="T42" fmla="*/ 76 w 176"/>
              <a:gd name="T43" fmla="*/ 92 h 176"/>
              <a:gd name="T44" fmla="*/ 152 w 176"/>
              <a:gd name="T45" fmla="*/ 88 h 176"/>
              <a:gd name="T46" fmla="*/ 160 w 176"/>
              <a:gd name="T47" fmla="*/ 0 h 176"/>
              <a:gd name="T48" fmla="*/ 0 w 176"/>
              <a:gd name="T49" fmla="*/ 16 h 176"/>
              <a:gd name="T50" fmla="*/ 16 w 176"/>
              <a:gd name="T51" fmla="*/ 176 h 176"/>
              <a:gd name="T52" fmla="*/ 176 w 176"/>
              <a:gd name="T53" fmla="*/ 160 h 176"/>
              <a:gd name="T54" fmla="*/ 160 w 176"/>
              <a:gd name="T55" fmla="*/ 0 h 176"/>
              <a:gd name="T56" fmla="*/ 160 w 176"/>
              <a:gd name="T57" fmla="*/ 168 h 176"/>
              <a:gd name="T58" fmla="*/ 8 w 176"/>
              <a:gd name="T59" fmla="*/ 160 h 176"/>
              <a:gd name="T60" fmla="*/ 16 w 176"/>
              <a:gd name="T61" fmla="*/ 8 h 176"/>
              <a:gd name="T62" fmla="*/ 168 w 176"/>
              <a:gd name="T63" fmla="*/ 16 h 176"/>
              <a:gd name="T64" fmla="*/ 148 w 176"/>
              <a:gd name="T65" fmla="*/ 36 h 176"/>
              <a:gd name="T66" fmla="*/ 72 w 176"/>
              <a:gd name="T67" fmla="*/ 40 h 176"/>
              <a:gd name="T68" fmla="*/ 148 w 176"/>
              <a:gd name="T69" fmla="*/ 44 h 176"/>
              <a:gd name="T70" fmla="*/ 148 w 176"/>
              <a:gd name="T71" fmla="*/ 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48" y="132"/>
                </a:moveTo>
                <a:cubicBezTo>
                  <a:pt x="76" y="132"/>
                  <a:pt x="76" y="132"/>
                  <a:pt x="76" y="132"/>
                </a:cubicBezTo>
                <a:cubicBezTo>
                  <a:pt x="74" y="132"/>
                  <a:pt x="72" y="134"/>
                  <a:pt x="72" y="136"/>
                </a:cubicBezTo>
                <a:cubicBezTo>
                  <a:pt x="72" y="138"/>
                  <a:pt x="74" y="140"/>
                  <a:pt x="76" y="140"/>
                </a:cubicBezTo>
                <a:cubicBezTo>
                  <a:pt x="148" y="140"/>
                  <a:pt x="148" y="140"/>
                  <a:pt x="148" y="140"/>
                </a:cubicBezTo>
                <a:cubicBezTo>
                  <a:pt x="150" y="140"/>
                  <a:pt x="152" y="138"/>
                  <a:pt x="152" y="136"/>
                </a:cubicBezTo>
                <a:cubicBezTo>
                  <a:pt x="152" y="134"/>
                  <a:pt x="150" y="132"/>
                  <a:pt x="148" y="132"/>
                </a:cubicBezTo>
                <a:moveTo>
                  <a:pt x="40" y="24"/>
                </a:moveTo>
                <a:cubicBezTo>
                  <a:pt x="36" y="36"/>
                  <a:pt x="36" y="36"/>
                  <a:pt x="36" y="36"/>
                </a:cubicBezTo>
                <a:cubicBezTo>
                  <a:pt x="24" y="36"/>
                  <a:pt x="24" y="36"/>
                  <a:pt x="24" y="36"/>
                </a:cubicBezTo>
                <a:cubicBezTo>
                  <a:pt x="33" y="43"/>
                  <a:pt x="33" y="43"/>
                  <a:pt x="33" y="43"/>
                </a:cubicBezTo>
                <a:cubicBezTo>
                  <a:pt x="29" y="56"/>
                  <a:pt x="29" y="56"/>
                  <a:pt x="29" y="56"/>
                </a:cubicBezTo>
                <a:cubicBezTo>
                  <a:pt x="40" y="48"/>
                  <a:pt x="40" y="48"/>
                  <a:pt x="40" y="48"/>
                </a:cubicBezTo>
                <a:cubicBezTo>
                  <a:pt x="51" y="56"/>
                  <a:pt x="51" y="56"/>
                  <a:pt x="51" y="56"/>
                </a:cubicBezTo>
                <a:cubicBezTo>
                  <a:pt x="47" y="43"/>
                  <a:pt x="47" y="43"/>
                  <a:pt x="47" y="43"/>
                </a:cubicBezTo>
                <a:cubicBezTo>
                  <a:pt x="56" y="36"/>
                  <a:pt x="56" y="36"/>
                  <a:pt x="56" y="36"/>
                </a:cubicBezTo>
                <a:cubicBezTo>
                  <a:pt x="44" y="36"/>
                  <a:pt x="44" y="36"/>
                  <a:pt x="44" y="36"/>
                </a:cubicBezTo>
                <a:lnTo>
                  <a:pt x="40" y="24"/>
                </a:lnTo>
                <a:close/>
                <a:moveTo>
                  <a:pt x="40" y="72"/>
                </a:moveTo>
                <a:cubicBezTo>
                  <a:pt x="36" y="84"/>
                  <a:pt x="36" y="84"/>
                  <a:pt x="36" y="84"/>
                </a:cubicBezTo>
                <a:cubicBezTo>
                  <a:pt x="24" y="84"/>
                  <a:pt x="24" y="84"/>
                  <a:pt x="24" y="84"/>
                </a:cubicBezTo>
                <a:cubicBezTo>
                  <a:pt x="33" y="91"/>
                  <a:pt x="33" y="91"/>
                  <a:pt x="33" y="91"/>
                </a:cubicBezTo>
                <a:cubicBezTo>
                  <a:pt x="29" y="104"/>
                  <a:pt x="29" y="104"/>
                  <a:pt x="29" y="104"/>
                </a:cubicBezTo>
                <a:cubicBezTo>
                  <a:pt x="40" y="96"/>
                  <a:pt x="40" y="96"/>
                  <a:pt x="40" y="96"/>
                </a:cubicBezTo>
                <a:cubicBezTo>
                  <a:pt x="51" y="104"/>
                  <a:pt x="51" y="104"/>
                  <a:pt x="51" y="104"/>
                </a:cubicBezTo>
                <a:cubicBezTo>
                  <a:pt x="47" y="91"/>
                  <a:pt x="47" y="91"/>
                  <a:pt x="47" y="91"/>
                </a:cubicBezTo>
                <a:cubicBezTo>
                  <a:pt x="56" y="84"/>
                  <a:pt x="56" y="84"/>
                  <a:pt x="56" y="84"/>
                </a:cubicBezTo>
                <a:cubicBezTo>
                  <a:pt x="44" y="84"/>
                  <a:pt x="44" y="84"/>
                  <a:pt x="44" y="84"/>
                </a:cubicBezTo>
                <a:lnTo>
                  <a:pt x="40" y="72"/>
                </a:lnTo>
                <a:close/>
                <a:moveTo>
                  <a:pt x="44" y="132"/>
                </a:moveTo>
                <a:cubicBezTo>
                  <a:pt x="40" y="120"/>
                  <a:pt x="40" y="120"/>
                  <a:pt x="40" y="120"/>
                </a:cubicBezTo>
                <a:cubicBezTo>
                  <a:pt x="36" y="132"/>
                  <a:pt x="36" y="132"/>
                  <a:pt x="36" y="132"/>
                </a:cubicBezTo>
                <a:cubicBezTo>
                  <a:pt x="24" y="132"/>
                  <a:pt x="24" y="132"/>
                  <a:pt x="24" y="132"/>
                </a:cubicBezTo>
                <a:cubicBezTo>
                  <a:pt x="33" y="139"/>
                  <a:pt x="33" y="139"/>
                  <a:pt x="33" y="139"/>
                </a:cubicBezTo>
                <a:cubicBezTo>
                  <a:pt x="29" y="152"/>
                  <a:pt x="29" y="152"/>
                  <a:pt x="29" y="152"/>
                </a:cubicBezTo>
                <a:cubicBezTo>
                  <a:pt x="40" y="144"/>
                  <a:pt x="40" y="144"/>
                  <a:pt x="40" y="144"/>
                </a:cubicBezTo>
                <a:cubicBezTo>
                  <a:pt x="51" y="152"/>
                  <a:pt x="51" y="152"/>
                  <a:pt x="51" y="152"/>
                </a:cubicBezTo>
                <a:cubicBezTo>
                  <a:pt x="47" y="139"/>
                  <a:pt x="47" y="139"/>
                  <a:pt x="47" y="139"/>
                </a:cubicBezTo>
                <a:cubicBezTo>
                  <a:pt x="56" y="132"/>
                  <a:pt x="56" y="132"/>
                  <a:pt x="56" y="132"/>
                </a:cubicBezTo>
                <a:lnTo>
                  <a:pt x="44" y="132"/>
                </a:lnTo>
                <a:close/>
                <a:moveTo>
                  <a:pt x="148" y="84"/>
                </a:moveTo>
                <a:cubicBezTo>
                  <a:pt x="76" y="84"/>
                  <a:pt x="76" y="84"/>
                  <a:pt x="76" y="84"/>
                </a:cubicBezTo>
                <a:cubicBezTo>
                  <a:pt x="74" y="84"/>
                  <a:pt x="72" y="86"/>
                  <a:pt x="72" y="88"/>
                </a:cubicBezTo>
                <a:cubicBezTo>
                  <a:pt x="72" y="90"/>
                  <a:pt x="74" y="92"/>
                  <a:pt x="76" y="92"/>
                </a:cubicBezTo>
                <a:cubicBezTo>
                  <a:pt x="148" y="92"/>
                  <a:pt x="148" y="92"/>
                  <a:pt x="148" y="92"/>
                </a:cubicBezTo>
                <a:cubicBezTo>
                  <a:pt x="150" y="92"/>
                  <a:pt x="152" y="90"/>
                  <a:pt x="152" y="88"/>
                </a:cubicBezTo>
                <a:cubicBezTo>
                  <a:pt x="152" y="86"/>
                  <a:pt x="150" y="84"/>
                  <a:pt x="148" y="84"/>
                </a:cubicBezTo>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16"/>
                  <a:pt x="8" y="16"/>
                  <a:pt x="8" y="16"/>
                </a:cubicBezTo>
                <a:cubicBezTo>
                  <a:pt x="8" y="12"/>
                  <a:pt x="12" y="8"/>
                  <a:pt x="16" y="8"/>
                </a:cubicBezTo>
                <a:cubicBezTo>
                  <a:pt x="160" y="8"/>
                  <a:pt x="160" y="8"/>
                  <a:pt x="160" y="8"/>
                </a:cubicBezTo>
                <a:cubicBezTo>
                  <a:pt x="164" y="8"/>
                  <a:pt x="168" y="12"/>
                  <a:pt x="168" y="16"/>
                </a:cubicBezTo>
                <a:lnTo>
                  <a:pt x="168" y="160"/>
                </a:lnTo>
                <a:close/>
                <a:moveTo>
                  <a:pt x="148" y="36"/>
                </a:moveTo>
                <a:cubicBezTo>
                  <a:pt x="76" y="36"/>
                  <a:pt x="76" y="36"/>
                  <a:pt x="76" y="36"/>
                </a:cubicBezTo>
                <a:cubicBezTo>
                  <a:pt x="74" y="36"/>
                  <a:pt x="72" y="38"/>
                  <a:pt x="72" y="40"/>
                </a:cubicBezTo>
                <a:cubicBezTo>
                  <a:pt x="72" y="42"/>
                  <a:pt x="74" y="44"/>
                  <a:pt x="76" y="44"/>
                </a:cubicBezTo>
                <a:cubicBezTo>
                  <a:pt x="148" y="44"/>
                  <a:pt x="148" y="44"/>
                  <a:pt x="148" y="44"/>
                </a:cubicBezTo>
                <a:cubicBezTo>
                  <a:pt x="150" y="44"/>
                  <a:pt x="152" y="42"/>
                  <a:pt x="152" y="40"/>
                </a:cubicBezTo>
                <a:cubicBezTo>
                  <a:pt x="152" y="38"/>
                  <a:pt x="150" y="36"/>
                  <a:pt x="148" y="36"/>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30"/>
          <p:cNvSpPr>
            <a:spLocks noEditPoints="1"/>
          </p:cNvSpPr>
          <p:nvPr/>
        </p:nvSpPr>
        <p:spPr bwMode="auto">
          <a:xfrm>
            <a:off x="5508104" y="1419622"/>
            <a:ext cx="504056" cy="432048"/>
          </a:xfrm>
          <a:custGeom>
            <a:avLst/>
            <a:gdLst>
              <a:gd name="T0" fmla="*/ 0 w 176"/>
              <a:gd name="T1" fmla="*/ 16 h 176"/>
              <a:gd name="T2" fmla="*/ 160 w 176"/>
              <a:gd name="T3" fmla="*/ 176 h 176"/>
              <a:gd name="T4" fmla="*/ 160 w 176"/>
              <a:gd name="T5" fmla="*/ 0 h 176"/>
              <a:gd name="T6" fmla="*/ 36 w 176"/>
              <a:gd name="T7" fmla="*/ 8 h 176"/>
              <a:gd name="T8" fmla="*/ 8 w 176"/>
              <a:gd name="T9" fmla="*/ 44 h 176"/>
              <a:gd name="T10" fmla="*/ 84 w 176"/>
              <a:gd name="T11" fmla="*/ 14 h 176"/>
              <a:gd name="T12" fmla="*/ 70 w 176"/>
              <a:gd name="T13" fmla="*/ 22 h 176"/>
              <a:gd name="T14" fmla="*/ 68 w 176"/>
              <a:gd name="T15" fmla="*/ 54 h 176"/>
              <a:gd name="T16" fmla="*/ 46 w 176"/>
              <a:gd name="T17" fmla="*/ 63 h 176"/>
              <a:gd name="T18" fmla="*/ 22 w 176"/>
              <a:gd name="T19" fmla="*/ 70 h 176"/>
              <a:gd name="T20" fmla="*/ 14 w 176"/>
              <a:gd name="T21" fmla="*/ 84 h 176"/>
              <a:gd name="T22" fmla="*/ 140 w 176"/>
              <a:gd name="T23" fmla="*/ 168 h 176"/>
              <a:gd name="T24" fmla="*/ 107 w 176"/>
              <a:gd name="T25" fmla="*/ 128 h 176"/>
              <a:gd name="T26" fmla="*/ 140 w 176"/>
              <a:gd name="T27" fmla="*/ 159 h 176"/>
              <a:gd name="T28" fmla="*/ 144 w 176"/>
              <a:gd name="T29" fmla="*/ 136 h 176"/>
              <a:gd name="T30" fmla="*/ 136 w 176"/>
              <a:gd name="T31" fmla="*/ 144 h 176"/>
              <a:gd name="T32" fmla="*/ 148 w 176"/>
              <a:gd name="T33" fmla="*/ 168 h 176"/>
              <a:gd name="T34" fmla="*/ 159 w 176"/>
              <a:gd name="T35" fmla="*/ 140 h 176"/>
              <a:gd name="T36" fmla="*/ 168 w 176"/>
              <a:gd name="T37" fmla="*/ 126 h 176"/>
              <a:gd name="T38" fmla="*/ 132 w 176"/>
              <a:gd name="T39" fmla="*/ 133 h 176"/>
              <a:gd name="T40" fmla="*/ 168 w 176"/>
              <a:gd name="T41" fmla="*/ 112 h 176"/>
              <a:gd name="T42" fmla="*/ 144 w 176"/>
              <a:gd name="T43" fmla="*/ 96 h 176"/>
              <a:gd name="T44" fmla="*/ 68 w 176"/>
              <a:gd name="T45" fmla="*/ 168 h 176"/>
              <a:gd name="T46" fmla="*/ 76 w 176"/>
              <a:gd name="T47" fmla="*/ 144 h 176"/>
              <a:gd name="T48" fmla="*/ 70 w 176"/>
              <a:gd name="T49" fmla="*/ 113 h 176"/>
              <a:gd name="T50" fmla="*/ 88 w 176"/>
              <a:gd name="T51" fmla="*/ 98 h 176"/>
              <a:gd name="T52" fmla="*/ 114 w 176"/>
              <a:gd name="T53" fmla="*/ 78 h 176"/>
              <a:gd name="T54" fmla="*/ 133 w 176"/>
              <a:gd name="T55" fmla="*/ 64 h 176"/>
              <a:gd name="T56" fmla="*/ 144 w 176"/>
              <a:gd name="T57" fmla="*/ 76 h 176"/>
              <a:gd name="T58" fmla="*/ 168 w 176"/>
              <a:gd name="T59" fmla="*/ 103 h 176"/>
              <a:gd name="T60" fmla="*/ 144 w 176"/>
              <a:gd name="T61" fmla="*/ 68 h 176"/>
              <a:gd name="T62" fmla="*/ 133 w 176"/>
              <a:gd name="T63" fmla="*/ 56 h 176"/>
              <a:gd name="T64" fmla="*/ 106 w 176"/>
              <a:gd name="T65" fmla="*/ 78 h 176"/>
              <a:gd name="T66" fmla="*/ 74 w 176"/>
              <a:gd name="T67" fmla="*/ 90 h 176"/>
              <a:gd name="T68" fmla="*/ 70 w 176"/>
              <a:gd name="T69" fmla="*/ 124 h 176"/>
              <a:gd name="T70" fmla="*/ 56 w 176"/>
              <a:gd name="T71" fmla="*/ 155 h 176"/>
              <a:gd name="T72" fmla="*/ 8 w 176"/>
              <a:gd name="T73" fmla="*/ 160 h 176"/>
              <a:gd name="T74" fmla="*/ 22 w 176"/>
              <a:gd name="T75" fmla="*/ 86 h 176"/>
              <a:gd name="T76" fmla="*/ 50 w 176"/>
              <a:gd name="T77" fmla="*/ 75 h 176"/>
              <a:gd name="T78" fmla="*/ 75 w 176"/>
              <a:gd name="T79" fmla="*/ 58 h 176"/>
              <a:gd name="T80" fmla="*/ 78 w 176"/>
              <a:gd name="T81" fmla="*/ 24 h 176"/>
              <a:gd name="T82" fmla="*/ 92 w 176"/>
              <a:gd name="T83" fmla="*/ 8 h 176"/>
              <a:gd name="T84" fmla="*/ 168 w 176"/>
              <a:gd name="T85" fmla="*/ 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8" y="16"/>
                </a:moveTo>
                <a:cubicBezTo>
                  <a:pt x="8" y="12"/>
                  <a:pt x="12" y="8"/>
                  <a:pt x="16" y="8"/>
                </a:cubicBezTo>
                <a:cubicBezTo>
                  <a:pt x="36" y="8"/>
                  <a:pt x="36" y="8"/>
                  <a:pt x="36" y="8"/>
                </a:cubicBezTo>
                <a:cubicBezTo>
                  <a:pt x="34" y="22"/>
                  <a:pt x="22" y="34"/>
                  <a:pt x="8" y="36"/>
                </a:cubicBezTo>
                <a:lnTo>
                  <a:pt x="8" y="16"/>
                </a:lnTo>
                <a:close/>
                <a:moveTo>
                  <a:pt x="8" y="44"/>
                </a:moveTo>
                <a:cubicBezTo>
                  <a:pt x="27" y="42"/>
                  <a:pt x="42" y="27"/>
                  <a:pt x="44" y="8"/>
                </a:cubicBezTo>
                <a:cubicBezTo>
                  <a:pt x="84" y="8"/>
                  <a:pt x="84" y="8"/>
                  <a:pt x="84" y="8"/>
                </a:cubicBezTo>
                <a:cubicBezTo>
                  <a:pt x="84" y="14"/>
                  <a:pt x="84" y="14"/>
                  <a:pt x="84" y="14"/>
                </a:cubicBezTo>
                <a:cubicBezTo>
                  <a:pt x="84" y="14"/>
                  <a:pt x="84" y="14"/>
                  <a:pt x="84" y="14"/>
                </a:cubicBezTo>
                <a:cubicBezTo>
                  <a:pt x="76" y="16"/>
                  <a:pt x="76" y="16"/>
                  <a:pt x="76" y="16"/>
                </a:cubicBezTo>
                <a:cubicBezTo>
                  <a:pt x="73" y="17"/>
                  <a:pt x="71" y="19"/>
                  <a:pt x="70" y="22"/>
                </a:cubicBezTo>
                <a:cubicBezTo>
                  <a:pt x="68" y="27"/>
                  <a:pt x="66" y="33"/>
                  <a:pt x="63" y="38"/>
                </a:cubicBezTo>
                <a:cubicBezTo>
                  <a:pt x="62" y="41"/>
                  <a:pt x="62" y="44"/>
                  <a:pt x="63" y="46"/>
                </a:cubicBezTo>
                <a:cubicBezTo>
                  <a:pt x="68" y="54"/>
                  <a:pt x="68" y="54"/>
                  <a:pt x="68" y="54"/>
                </a:cubicBezTo>
                <a:cubicBezTo>
                  <a:pt x="54" y="68"/>
                  <a:pt x="54" y="68"/>
                  <a:pt x="54" y="68"/>
                </a:cubicBezTo>
                <a:cubicBezTo>
                  <a:pt x="54" y="68"/>
                  <a:pt x="54" y="68"/>
                  <a:pt x="54" y="68"/>
                </a:cubicBezTo>
                <a:cubicBezTo>
                  <a:pt x="46" y="63"/>
                  <a:pt x="46" y="63"/>
                  <a:pt x="46" y="63"/>
                </a:cubicBezTo>
                <a:cubicBezTo>
                  <a:pt x="45" y="62"/>
                  <a:pt x="44" y="62"/>
                  <a:pt x="42" y="62"/>
                </a:cubicBezTo>
                <a:cubicBezTo>
                  <a:pt x="41" y="62"/>
                  <a:pt x="39" y="62"/>
                  <a:pt x="38" y="63"/>
                </a:cubicBezTo>
                <a:cubicBezTo>
                  <a:pt x="33" y="66"/>
                  <a:pt x="27" y="68"/>
                  <a:pt x="22" y="70"/>
                </a:cubicBezTo>
                <a:cubicBezTo>
                  <a:pt x="19" y="71"/>
                  <a:pt x="17" y="73"/>
                  <a:pt x="16" y="76"/>
                </a:cubicBezTo>
                <a:cubicBezTo>
                  <a:pt x="14" y="84"/>
                  <a:pt x="14" y="84"/>
                  <a:pt x="14" y="84"/>
                </a:cubicBezTo>
                <a:cubicBezTo>
                  <a:pt x="14" y="84"/>
                  <a:pt x="14" y="84"/>
                  <a:pt x="14" y="84"/>
                </a:cubicBezTo>
                <a:cubicBezTo>
                  <a:pt x="8" y="84"/>
                  <a:pt x="8" y="84"/>
                  <a:pt x="8" y="84"/>
                </a:cubicBezTo>
                <a:lnTo>
                  <a:pt x="8" y="44"/>
                </a:lnTo>
                <a:close/>
                <a:moveTo>
                  <a:pt x="140" y="168"/>
                </a:moveTo>
                <a:cubicBezTo>
                  <a:pt x="112" y="168"/>
                  <a:pt x="112" y="168"/>
                  <a:pt x="112" y="168"/>
                </a:cubicBezTo>
                <a:cubicBezTo>
                  <a:pt x="107" y="161"/>
                  <a:pt x="104" y="153"/>
                  <a:pt x="104" y="144"/>
                </a:cubicBezTo>
                <a:cubicBezTo>
                  <a:pt x="104" y="138"/>
                  <a:pt x="105" y="133"/>
                  <a:pt x="107" y="128"/>
                </a:cubicBezTo>
                <a:cubicBezTo>
                  <a:pt x="129" y="140"/>
                  <a:pt x="129" y="140"/>
                  <a:pt x="129" y="140"/>
                </a:cubicBezTo>
                <a:cubicBezTo>
                  <a:pt x="128" y="141"/>
                  <a:pt x="128" y="143"/>
                  <a:pt x="128" y="144"/>
                </a:cubicBezTo>
                <a:cubicBezTo>
                  <a:pt x="128" y="151"/>
                  <a:pt x="133" y="158"/>
                  <a:pt x="140" y="159"/>
                </a:cubicBezTo>
                <a:lnTo>
                  <a:pt x="140" y="168"/>
                </a:lnTo>
                <a:close/>
                <a:moveTo>
                  <a:pt x="136" y="144"/>
                </a:moveTo>
                <a:cubicBezTo>
                  <a:pt x="136" y="140"/>
                  <a:pt x="140" y="136"/>
                  <a:pt x="144" y="136"/>
                </a:cubicBezTo>
                <a:cubicBezTo>
                  <a:pt x="148" y="136"/>
                  <a:pt x="152" y="140"/>
                  <a:pt x="152" y="144"/>
                </a:cubicBezTo>
                <a:cubicBezTo>
                  <a:pt x="152" y="148"/>
                  <a:pt x="148" y="152"/>
                  <a:pt x="144" y="152"/>
                </a:cubicBezTo>
                <a:cubicBezTo>
                  <a:pt x="140" y="152"/>
                  <a:pt x="136" y="148"/>
                  <a:pt x="136" y="144"/>
                </a:cubicBezTo>
                <a:moveTo>
                  <a:pt x="168" y="160"/>
                </a:moveTo>
                <a:cubicBezTo>
                  <a:pt x="168" y="164"/>
                  <a:pt x="164" y="168"/>
                  <a:pt x="160" y="168"/>
                </a:cubicBezTo>
                <a:cubicBezTo>
                  <a:pt x="148" y="168"/>
                  <a:pt x="148" y="168"/>
                  <a:pt x="148" y="168"/>
                </a:cubicBezTo>
                <a:cubicBezTo>
                  <a:pt x="148" y="159"/>
                  <a:pt x="148" y="159"/>
                  <a:pt x="148" y="159"/>
                </a:cubicBezTo>
                <a:cubicBezTo>
                  <a:pt x="155" y="158"/>
                  <a:pt x="160" y="151"/>
                  <a:pt x="160" y="144"/>
                </a:cubicBezTo>
                <a:cubicBezTo>
                  <a:pt x="160" y="143"/>
                  <a:pt x="160" y="141"/>
                  <a:pt x="159" y="140"/>
                </a:cubicBezTo>
                <a:cubicBezTo>
                  <a:pt x="168" y="135"/>
                  <a:pt x="168" y="135"/>
                  <a:pt x="168" y="135"/>
                </a:cubicBezTo>
                <a:lnTo>
                  <a:pt x="168" y="160"/>
                </a:lnTo>
                <a:close/>
                <a:moveTo>
                  <a:pt x="168" y="126"/>
                </a:moveTo>
                <a:cubicBezTo>
                  <a:pt x="156" y="133"/>
                  <a:pt x="156" y="133"/>
                  <a:pt x="156" y="133"/>
                </a:cubicBezTo>
                <a:cubicBezTo>
                  <a:pt x="153" y="130"/>
                  <a:pt x="149" y="128"/>
                  <a:pt x="144" y="128"/>
                </a:cubicBezTo>
                <a:cubicBezTo>
                  <a:pt x="139" y="128"/>
                  <a:pt x="135" y="130"/>
                  <a:pt x="132" y="133"/>
                </a:cubicBezTo>
                <a:cubicBezTo>
                  <a:pt x="111" y="121"/>
                  <a:pt x="111" y="121"/>
                  <a:pt x="111" y="121"/>
                </a:cubicBezTo>
                <a:cubicBezTo>
                  <a:pt x="118" y="111"/>
                  <a:pt x="130" y="104"/>
                  <a:pt x="144" y="104"/>
                </a:cubicBezTo>
                <a:cubicBezTo>
                  <a:pt x="153" y="104"/>
                  <a:pt x="161" y="107"/>
                  <a:pt x="168" y="112"/>
                </a:cubicBezTo>
                <a:lnTo>
                  <a:pt x="168" y="126"/>
                </a:lnTo>
                <a:close/>
                <a:moveTo>
                  <a:pt x="168" y="103"/>
                </a:moveTo>
                <a:cubicBezTo>
                  <a:pt x="161" y="98"/>
                  <a:pt x="153" y="96"/>
                  <a:pt x="144" y="96"/>
                </a:cubicBezTo>
                <a:cubicBezTo>
                  <a:pt x="117" y="96"/>
                  <a:pt x="96" y="117"/>
                  <a:pt x="96" y="144"/>
                </a:cubicBezTo>
                <a:cubicBezTo>
                  <a:pt x="96" y="153"/>
                  <a:pt x="98" y="161"/>
                  <a:pt x="103" y="168"/>
                </a:cubicBezTo>
                <a:cubicBezTo>
                  <a:pt x="68" y="168"/>
                  <a:pt x="68" y="168"/>
                  <a:pt x="68" y="168"/>
                </a:cubicBezTo>
                <a:cubicBezTo>
                  <a:pt x="64" y="155"/>
                  <a:pt x="64" y="155"/>
                  <a:pt x="64" y="155"/>
                </a:cubicBezTo>
                <a:cubicBezTo>
                  <a:pt x="72" y="151"/>
                  <a:pt x="72" y="151"/>
                  <a:pt x="72" y="151"/>
                </a:cubicBezTo>
                <a:cubicBezTo>
                  <a:pt x="74" y="150"/>
                  <a:pt x="76" y="147"/>
                  <a:pt x="76" y="144"/>
                </a:cubicBezTo>
                <a:cubicBezTo>
                  <a:pt x="76" y="138"/>
                  <a:pt x="77" y="132"/>
                  <a:pt x="78" y="126"/>
                </a:cubicBezTo>
                <a:cubicBezTo>
                  <a:pt x="79" y="124"/>
                  <a:pt x="78" y="121"/>
                  <a:pt x="76" y="118"/>
                </a:cubicBezTo>
                <a:cubicBezTo>
                  <a:pt x="70" y="113"/>
                  <a:pt x="70" y="113"/>
                  <a:pt x="70" y="113"/>
                </a:cubicBezTo>
                <a:cubicBezTo>
                  <a:pt x="70" y="113"/>
                  <a:pt x="70" y="113"/>
                  <a:pt x="70" y="113"/>
                </a:cubicBezTo>
                <a:cubicBezTo>
                  <a:pt x="80" y="95"/>
                  <a:pt x="80" y="95"/>
                  <a:pt x="80" y="95"/>
                </a:cubicBezTo>
                <a:cubicBezTo>
                  <a:pt x="88" y="98"/>
                  <a:pt x="88" y="98"/>
                  <a:pt x="88" y="98"/>
                </a:cubicBezTo>
                <a:cubicBezTo>
                  <a:pt x="91" y="99"/>
                  <a:pt x="94" y="98"/>
                  <a:pt x="96" y="96"/>
                </a:cubicBezTo>
                <a:cubicBezTo>
                  <a:pt x="100" y="92"/>
                  <a:pt x="105" y="88"/>
                  <a:pt x="110" y="85"/>
                </a:cubicBezTo>
                <a:cubicBezTo>
                  <a:pt x="112" y="83"/>
                  <a:pt x="114" y="81"/>
                  <a:pt x="114" y="78"/>
                </a:cubicBezTo>
                <a:cubicBezTo>
                  <a:pt x="114" y="69"/>
                  <a:pt x="114" y="69"/>
                  <a:pt x="114" y="69"/>
                </a:cubicBezTo>
                <a:cubicBezTo>
                  <a:pt x="114" y="69"/>
                  <a:pt x="114" y="69"/>
                  <a:pt x="114" y="69"/>
                </a:cubicBezTo>
                <a:cubicBezTo>
                  <a:pt x="133" y="64"/>
                  <a:pt x="133" y="64"/>
                  <a:pt x="133" y="64"/>
                </a:cubicBezTo>
                <a:cubicBezTo>
                  <a:pt x="137" y="72"/>
                  <a:pt x="137" y="72"/>
                  <a:pt x="137" y="72"/>
                </a:cubicBezTo>
                <a:cubicBezTo>
                  <a:pt x="138" y="73"/>
                  <a:pt x="139" y="74"/>
                  <a:pt x="140" y="75"/>
                </a:cubicBezTo>
                <a:cubicBezTo>
                  <a:pt x="141" y="75"/>
                  <a:pt x="143" y="76"/>
                  <a:pt x="144" y="76"/>
                </a:cubicBezTo>
                <a:cubicBezTo>
                  <a:pt x="150" y="76"/>
                  <a:pt x="156" y="77"/>
                  <a:pt x="162" y="78"/>
                </a:cubicBezTo>
                <a:cubicBezTo>
                  <a:pt x="164" y="79"/>
                  <a:pt x="166" y="78"/>
                  <a:pt x="168" y="77"/>
                </a:cubicBezTo>
                <a:lnTo>
                  <a:pt x="168" y="103"/>
                </a:lnTo>
                <a:close/>
                <a:moveTo>
                  <a:pt x="168" y="66"/>
                </a:moveTo>
                <a:cubicBezTo>
                  <a:pt x="164" y="70"/>
                  <a:pt x="164" y="70"/>
                  <a:pt x="164" y="70"/>
                </a:cubicBezTo>
                <a:cubicBezTo>
                  <a:pt x="157" y="69"/>
                  <a:pt x="151" y="68"/>
                  <a:pt x="144" y="68"/>
                </a:cubicBezTo>
                <a:cubicBezTo>
                  <a:pt x="140" y="60"/>
                  <a:pt x="140" y="60"/>
                  <a:pt x="140" y="60"/>
                </a:cubicBezTo>
                <a:cubicBezTo>
                  <a:pt x="139" y="59"/>
                  <a:pt x="138" y="57"/>
                  <a:pt x="136" y="57"/>
                </a:cubicBezTo>
                <a:cubicBezTo>
                  <a:pt x="135" y="56"/>
                  <a:pt x="134" y="56"/>
                  <a:pt x="133" y="56"/>
                </a:cubicBezTo>
                <a:cubicBezTo>
                  <a:pt x="110" y="62"/>
                  <a:pt x="110" y="62"/>
                  <a:pt x="110" y="62"/>
                </a:cubicBezTo>
                <a:cubicBezTo>
                  <a:pt x="107" y="63"/>
                  <a:pt x="106" y="66"/>
                  <a:pt x="106" y="69"/>
                </a:cubicBezTo>
                <a:cubicBezTo>
                  <a:pt x="106" y="78"/>
                  <a:pt x="106" y="78"/>
                  <a:pt x="106" y="78"/>
                </a:cubicBezTo>
                <a:cubicBezTo>
                  <a:pt x="100" y="81"/>
                  <a:pt x="95" y="85"/>
                  <a:pt x="90" y="90"/>
                </a:cubicBezTo>
                <a:cubicBezTo>
                  <a:pt x="82" y="88"/>
                  <a:pt x="82" y="88"/>
                  <a:pt x="82" y="88"/>
                </a:cubicBezTo>
                <a:cubicBezTo>
                  <a:pt x="79" y="87"/>
                  <a:pt x="75" y="87"/>
                  <a:pt x="74" y="90"/>
                </a:cubicBezTo>
                <a:cubicBezTo>
                  <a:pt x="62" y="110"/>
                  <a:pt x="62" y="110"/>
                  <a:pt x="62" y="110"/>
                </a:cubicBezTo>
                <a:cubicBezTo>
                  <a:pt x="60" y="113"/>
                  <a:pt x="62" y="116"/>
                  <a:pt x="64" y="118"/>
                </a:cubicBezTo>
                <a:cubicBezTo>
                  <a:pt x="70" y="124"/>
                  <a:pt x="70" y="124"/>
                  <a:pt x="70" y="124"/>
                </a:cubicBezTo>
                <a:cubicBezTo>
                  <a:pt x="69" y="131"/>
                  <a:pt x="68" y="137"/>
                  <a:pt x="68" y="144"/>
                </a:cubicBezTo>
                <a:cubicBezTo>
                  <a:pt x="60" y="148"/>
                  <a:pt x="60" y="148"/>
                  <a:pt x="60" y="148"/>
                </a:cubicBezTo>
                <a:cubicBezTo>
                  <a:pt x="58" y="150"/>
                  <a:pt x="55" y="152"/>
                  <a:pt x="56" y="155"/>
                </a:cubicBezTo>
                <a:cubicBezTo>
                  <a:pt x="59" y="168"/>
                  <a:pt x="59" y="168"/>
                  <a:pt x="59" y="168"/>
                </a:cubicBezTo>
                <a:cubicBezTo>
                  <a:pt x="16" y="168"/>
                  <a:pt x="16" y="168"/>
                  <a:pt x="16" y="168"/>
                </a:cubicBezTo>
                <a:cubicBezTo>
                  <a:pt x="12" y="168"/>
                  <a:pt x="8" y="164"/>
                  <a:pt x="8" y="160"/>
                </a:cubicBezTo>
                <a:cubicBezTo>
                  <a:pt x="8" y="92"/>
                  <a:pt x="8" y="92"/>
                  <a:pt x="8" y="92"/>
                </a:cubicBezTo>
                <a:cubicBezTo>
                  <a:pt x="16" y="92"/>
                  <a:pt x="16" y="92"/>
                  <a:pt x="16" y="92"/>
                </a:cubicBezTo>
                <a:cubicBezTo>
                  <a:pt x="19" y="92"/>
                  <a:pt x="21" y="89"/>
                  <a:pt x="22" y="86"/>
                </a:cubicBezTo>
                <a:cubicBezTo>
                  <a:pt x="24" y="78"/>
                  <a:pt x="24" y="78"/>
                  <a:pt x="24" y="78"/>
                </a:cubicBezTo>
                <a:cubicBezTo>
                  <a:pt x="30" y="76"/>
                  <a:pt x="36" y="73"/>
                  <a:pt x="42" y="70"/>
                </a:cubicBezTo>
                <a:cubicBezTo>
                  <a:pt x="50" y="75"/>
                  <a:pt x="50" y="75"/>
                  <a:pt x="50" y="75"/>
                </a:cubicBezTo>
                <a:cubicBezTo>
                  <a:pt x="51" y="75"/>
                  <a:pt x="53" y="76"/>
                  <a:pt x="54" y="76"/>
                </a:cubicBezTo>
                <a:cubicBezTo>
                  <a:pt x="56" y="76"/>
                  <a:pt x="57" y="76"/>
                  <a:pt x="58" y="75"/>
                </a:cubicBezTo>
                <a:cubicBezTo>
                  <a:pt x="75" y="58"/>
                  <a:pt x="75" y="58"/>
                  <a:pt x="75" y="58"/>
                </a:cubicBezTo>
                <a:cubicBezTo>
                  <a:pt x="77" y="56"/>
                  <a:pt x="76" y="52"/>
                  <a:pt x="75" y="50"/>
                </a:cubicBezTo>
                <a:cubicBezTo>
                  <a:pt x="70" y="42"/>
                  <a:pt x="70" y="42"/>
                  <a:pt x="70" y="42"/>
                </a:cubicBezTo>
                <a:cubicBezTo>
                  <a:pt x="73" y="36"/>
                  <a:pt x="76" y="30"/>
                  <a:pt x="78" y="24"/>
                </a:cubicBezTo>
                <a:cubicBezTo>
                  <a:pt x="86" y="22"/>
                  <a:pt x="86" y="22"/>
                  <a:pt x="86" y="22"/>
                </a:cubicBezTo>
                <a:cubicBezTo>
                  <a:pt x="89" y="21"/>
                  <a:pt x="92" y="19"/>
                  <a:pt x="92" y="16"/>
                </a:cubicBezTo>
                <a:cubicBezTo>
                  <a:pt x="92" y="8"/>
                  <a:pt x="92" y="8"/>
                  <a:pt x="92" y="8"/>
                </a:cubicBezTo>
                <a:cubicBezTo>
                  <a:pt x="160" y="8"/>
                  <a:pt x="160" y="8"/>
                  <a:pt x="160" y="8"/>
                </a:cubicBezTo>
                <a:cubicBezTo>
                  <a:pt x="164" y="8"/>
                  <a:pt x="168" y="12"/>
                  <a:pt x="168" y="16"/>
                </a:cubicBezTo>
                <a:lnTo>
                  <a:pt x="168" y="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Igual 3"/>
          <p:cNvSpPr/>
          <p:nvPr/>
        </p:nvSpPr>
        <p:spPr>
          <a:xfrm>
            <a:off x="2195736" y="2139702"/>
            <a:ext cx="216024" cy="144016"/>
          </a:xfrm>
          <a:prstGeom prst="mathEqual">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48" name="Igual 47"/>
          <p:cNvSpPr/>
          <p:nvPr/>
        </p:nvSpPr>
        <p:spPr>
          <a:xfrm>
            <a:off x="2195736" y="2931790"/>
            <a:ext cx="216024" cy="144016"/>
          </a:xfrm>
          <a:prstGeom prst="mathEqual">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37473463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8"/>
            <a:ext cx="6275040" cy="565572"/>
          </a:xfrm>
        </p:spPr>
        <p:txBody>
          <a:bodyPr>
            <a:normAutofit fontScale="90000"/>
          </a:bodyPr>
          <a:lstStyle/>
          <a:p>
            <a:pPr algn="l"/>
            <a:r>
              <a:rPr lang="es-CO" sz="2400" b="1" dirty="0" smtClean="0">
                <a:solidFill>
                  <a:srgbClr val="1F497D"/>
                </a:solidFill>
                <a:latin typeface="+mn-lt"/>
                <a:ea typeface="+mn-ea"/>
                <a:cs typeface="+mn-cs"/>
              </a:rPr>
              <a:t>Clasificación </a:t>
            </a:r>
            <a:r>
              <a:rPr lang="es-CO" sz="2400" b="1" dirty="0">
                <a:solidFill>
                  <a:srgbClr val="1F497D"/>
                </a:solidFill>
                <a:latin typeface="+mn-lt"/>
                <a:ea typeface="+mn-ea"/>
                <a:cs typeface="+mn-cs"/>
              </a:rPr>
              <a:t>de las contralorías territoriales según criterios diferenciadores – Definición y objetivo</a:t>
            </a:r>
          </a:p>
        </p:txBody>
      </p:sp>
      <p:sp>
        <p:nvSpPr>
          <p:cNvPr id="3" name="2 Marcador de contenido"/>
          <p:cNvSpPr>
            <a:spLocks noGrp="1"/>
          </p:cNvSpPr>
          <p:nvPr>
            <p:ph idx="1"/>
          </p:nvPr>
        </p:nvSpPr>
        <p:spPr>
          <a:xfrm>
            <a:off x="683568" y="1203598"/>
            <a:ext cx="7416824" cy="3394472"/>
          </a:xfrm>
        </p:spPr>
        <p:txBody>
          <a:bodyPr>
            <a:normAutofit/>
          </a:bodyPr>
          <a:lstStyle/>
          <a:p>
            <a:pPr marL="0" indent="0" algn="just">
              <a:buNone/>
            </a:pPr>
            <a:r>
              <a:rPr lang="es-CO" sz="2800" dirty="0"/>
              <a:t>La clasificación de las contralorías según criterios diferenciadores es un proceso de análisis en el que se contrastan ciertas características de cada contraloría territorial estableciendo similitudes y diferencias en sus capacidades respecto de las otras, con el objeto de establecer una metodología de evaluación objetiva y equitativa.</a:t>
            </a:r>
          </a:p>
        </p:txBody>
      </p:sp>
    </p:spTree>
    <p:extLst>
      <p:ext uri="{BB962C8B-B14F-4D97-AF65-F5344CB8AC3E}">
        <p14:creationId xmlns:p14="http://schemas.microsoft.com/office/powerpoint/2010/main" val="237538627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1 Título"/>
          <p:cNvSpPr txBox="1">
            <a:spLocks/>
          </p:cNvSpPr>
          <p:nvPr/>
        </p:nvSpPr>
        <p:spPr>
          <a:xfrm>
            <a:off x="457200" y="205978"/>
            <a:ext cx="6275040"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rPr>
              <a:t>Clasificación </a:t>
            </a:r>
            <a:r>
              <a:rPr lang="es-CO" sz="2400" b="1" dirty="0">
                <a:solidFill>
                  <a:srgbClr val="1F497D"/>
                </a:solidFill>
              </a:rPr>
              <a:t>de las contralorías territoriales según criterios diferenciadores – Metodología</a:t>
            </a:r>
            <a:endParaRPr lang="es-CO" sz="2400" b="1" dirty="0">
              <a:solidFill>
                <a:srgbClr val="1F497D"/>
              </a:solidFill>
              <a:latin typeface="+mn-lt"/>
              <a:ea typeface="+mn-ea"/>
              <a:cs typeface="+mn-cs"/>
            </a:endParaRPr>
          </a:p>
        </p:txBody>
      </p:sp>
      <p:grpSp>
        <p:nvGrpSpPr>
          <p:cNvPr id="23" name="Agrupar 22"/>
          <p:cNvGrpSpPr/>
          <p:nvPr/>
        </p:nvGrpSpPr>
        <p:grpSpPr>
          <a:xfrm>
            <a:off x="827584" y="1039158"/>
            <a:ext cx="7776864" cy="4104342"/>
            <a:chOff x="1043608" y="1203598"/>
            <a:chExt cx="6900002" cy="3826435"/>
          </a:xfrm>
        </p:grpSpPr>
        <p:sp>
          <p:nvSpPr>
            <p:cNvPr id="4" name="Shape 9155">
              <a:extLst>
                <a:ext uri="{FF2B5EF4-FFF2-40B4-BE49-F238E27FC236}">
                  <a16:creationId xmlns="" xmlns:a16="http://schemas.microsoft.com/office/drawing/2014/main" id="{A51E1938-9575-4BFC-AB09-1D2733F9ABF4}"/>
                </a:ext>
              </a:extLst>
            </p:cNvPr>
            <p:cNvSpPr/>
            <p:nvPr/>
          </p:nvSpPr>
          <p:spPr>
            <a:xfrm>
              <a:off x="6012160" y="1707654"/>
              <a:ext cx="1204245" cy="1203933"/>
            </a:xfrm>
            <a:prstGeom prst="ellipse">
              <a:avLst/>
            </a:prstGeom>
            <a:solidFill>
              <a:schemeClr val="accent6"/>
            </a:solidFill>
            <a:ln w="12700" cap="flat">
              <a:noFill/>
              <a:miter lim="400000"/>
            </a:ln>
            <a:effectLst/>
          </p:spPr>
          <p:txBody>
            <a:bodyPr wrap="square" lIns="0" tIns="0" rIns="0" bIns="0" numCol="1" anchor="ctr">
              <a:noAutofit/>
            </a:bodyPr>
            <a:lstStyle/>
            <a:p>
              <a:endParaRPr sz="19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Shape 9155">
              <a:extLst>
                <a:ext uri="{FF2B5EF4-FFF2-40B4-BE49-F238E27FC236}">
                  <a16:creationId xmlns="" xmlns:a16="http://schemas.microsoft.com/office/drawing/2014/main" id="{33E37904-9B0A-419E-A965-46C018B4DF89}"/>
                </a:ext>
              </a:extLst>
            </p:cNvPr>
            <p:cNvSpPr/>
            <p:nvPr/>
          </p:nvSpPr>
          <p:spPr>
            <a:xfrm>
              <a:off x="2357900" y="1743157"/>
              <a:ext cx="1204245" cy="1203933"/>
            </a:xfrm>
            <a:prstGeom prst="ellipse">
              <a:avLst/>
            </a:prstGeom>
            <a:solidFill>
              <a:schemeClr val="accent2"/>
            </a:solidFill>
            <a:ln w="12700" cap="flat">
              <a:noFill/>
              <a:miter lim="400000"/>
            </a:ln>
            <a:effectLst/>
          </p:spPr>
          <p:txBody>
            <a:bodyPr wrap="square" lIns="0" tIns="0" rIns="0" bIns="0" numCol="1" anchor="ctr">
              <a:noAutofit/>
            </a:bodyPr>
            <a:lstStyle/>
            <a:p>
              <a:endParaRPr sz="19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hape 9155">
              <a:extLst>
                <a:ext uri="{FF2B5EF4-FFF2-40B4-BE49-F238E27FC236}">
                  <a16:creationId xmlns="" xmlns:a16="http://schemas.microsoft.com/office/drawing/2014/main" id="{D2A38034-C83A-4BA7-93FD-F15C3485A527}"/>
                </a:ext>
              </a:extLst>
            </p:cNvPr>
            <p:cNvSpPr/>
            <p:nvPr/>
          </p:nvSpPr>
          <p:spPr>
            <a:xfrm>
              <a:off x="5231743" y="1214416"/>
              <a:ext cx="1204245" cy="1203933"/>
            </a:xfrm>
            <a:prstGeom prst="ellipse">
              <a:avLst/>
            </a:prstGeom>
            <a:solidFill>
              <a:schemeClr val="accent5"/>
            </a:solidFill>
            <a:ln w="12700" cap="flat">
              <a:noFill/>
              <a:miter lim="400000"/>
            </a:ln>
            <a:effectLst/>
          </p:spPr>
          <p:txBody>
            <a:bodyPr wrap="square" lIns="0" tIns="0" rIns="0" bIns="0" numCol="1" anchor="ctr">
              <a:noAutofit/>
            </a:bodyPr>
            <a:lstStyle/>
            <a:p>
              <a:endParaRPr sz="19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hape 9159">
              <a:extLst>
                <a:ext uri="{FF2B5EF4-FFF2-40B4-BE49-F238E27FC236}">
                  <a16:creationId xmlns="" xmlns:a16="http://schemas.microsoft.com/office/drawing/2014/main" id="{6DF3BEAB-D9DE-40CA-8712-7A9EF1A2BE94}"/>
                </a:ext>
              </a:extLst>
            </p:cNvPr>
            <p:cNvSpPr/>
            <p:nvPr/>
          </p:nvSpPr>
          <p:spPr>
            <a:xfrm>
              <a:off x="3302706" y="1214416"/>
              <a:ext cx="1204245" cy="1203932"/>
            </a:xfrm>
            <a:prstGeom prst="ellipse">
              <a:avLst/>
            </a:prstGeom>
            <a:solidFill>
              <a:schemeClr val="accent3"/>
            </a:solidFill>
            <a:ln w="12700" cap="flat">
              <a:noFill/>
              <a:miter lim="400000"/>
            </a:ln>
            <a:effectLst/>
          </p:spPr>
          <p:txBody>
            <a:bodyPr wrap="square" lIns="0" tIns="0" rIns="0" bIns="0" numCol="1" anchor="ctr">
              <a:noAutofit/>
            </a:bodyPr>
            <a:lstStyle/>
            <a:p>
              <a:endParaRPr sz="19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Shape 9168">
              <a:extLst>
                <a:ext uri="{FF2B5EF4-FFF2-40B4-BE49-F238E27FC236}">
                  <a16:creationId xmlns="" xmlns:a16="http://schemas.microsoft.com/office/drawing/2014/main" id="{9A190D40-CA0F-4B88-AE0C-4B2754155383}"/>
                </a:ext>
              </a:extLst>
            </p:cNvPr>
            <p:cNvSpPr/>
            <p:nvPr/>
          </p:nvSpPr>
          <p:spPr>
            <a:xfrm>
              <a:off x="1259632" y="1203598"/>
              <a:ext cx="1412656" cy="1412291"/>
            </a:xfrm>
            <a:prstGeom prst="ellipse">
              <a:avLst/>
            </a:prstGeom>
            <a:solidFill>
              <a:schemeClr val="accent1"/>
            </a:solidFill>
            <a:ln w="12700" cap="flat">
              <a:noFill/>
              <a:miter lim="400000"/>
            </a:ln>
            <a:effectLst/>
          </p:spPr>
          <p:txBody>
            <a:bodyPr wrap="square" lIns="0" tIns="0" rIns="0" bIns="0" numCol="1" anchor="ctr">
              <a:noAutofit/>
            </a:bodyPr>
            <a:lstStyle/>
            <a:p>
              <a:endParaRPr sz="19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Shape 9180">
              <a:extLst>
                <a:ext uri="{FF2B5EF4-FFF2-40B4-BE49-F238E27FC236}">
                  <a16:creationId xmlns="" xmlns:a16="http://schemas.microsoft.com/office/drawing/2014/main" id="{B272B47B-DA31-417A-A3B1-7EF43C8280B1}"/>
                </a:ext>
              </a:extLst>
            </p:cNvPr>
            <p:cNvSpPr/>
            <p:nvPr/>
          </p:nvSpPr>
          <p:spPr>
            <a:xfrm>
              <a:off x="1868903" y="2884890"/>
              <a:ext cx="136060" cy="136025"/>
            </a:xfrm>
            <a:prstGeom prst="ellipse">
              <a:avLst/>
            </a:prstGeom>
            <a:solidFill>
              <a:schemeClr val="accent1"/>
            </a:solidFill>
            <a:ln w="12700" cap="flat">
              <a:noFill/>
              <a:miter lim="400000"/>
            </a:ln>
            <a:effectLst/>
          </p:spPr>
          <p:txBody>
            <a:bodyPr wrap="square" lIns="0" tIns="0" rIns="0" bIns="0" numCol="1" anchor="t">
              <a:noAutofit/>
            </a:bodyPr>
            <a:lstStyle/>
            <a:p>
              <a:endParaRPr lang="es-ES" sz="1900">
                <a:latin typeface="Open Sans Light" panose="020B0306030504020204" pitchFamily="34" charset="0"/>
              </a:endParaRPr>
            </a:p>
          </p:txBody>
        </p:sp>
        <p:sp>
          <p:nvSpPr>
            <p:cNvPr id="11" name="Shape 9181">
              <a:extLst>
                <a:ext uri="{FF2B5EF4-FFF2-40B4-BE49-F238E27FC236}">
                  <a16:creationId xmlns="" xmlns:a16="http://schemas.microsoft.com/office/drawing/2014/main" id="{A7DCE8DB-E7DC-4946-9CDD-8D122871F252}"/>
                </a:ext>
              </a:extLst>
            </p:cNvPr>
            <p:cNvSpPr/>
            <p:nvPr/>
          </p:nvSpPr>
          <p:spPr>
            <a:xfrm>
              <a:off x="3826412" y="2884890"/>
              <a:ext cx="136060" cy="136025"/>
            </a:xfrm>
            <a:prstGeom prst="ellipse">
              <a:avLst/>
            </a:prstGeom>
            <a:solidFill>
              <a:schemeClr val="accent3"/>
            </a:solidFill>
            <a:ln w="12700" cap="flat">
              <a:noFill/>
              <a:miter lim="400000"/>
            </a:ln>
            <a:effectLst/>
          </p:spPr>
          <p:txBody>
            <a:bodyPr wrap="square" lIns="0" tIns="0" rIns="0" bIns="0" numCol="1" anchor="t">
              <a:noAutofit/>
            </a:bodyPr>
            <a:lstStyle/>
            <a:p>
              <a:endParaRPr lang="es-ES" sz="1900">
                <a:latin typeface="Open Sans Light" panose="020B0306030504020204" pitchFamily="34" charset="0"/>
              </a:endParaRPr>
            </a:p>
          </p:txBody>
        </p:sp>
        <p:sp>
          <p:nvSpPr>
            <p:cNvPr id="13" name="Shape 9183">
              <a:extLst>
                <a:ext uri="{FF2B5EF4-FFF2-40B4-BE49-F238E27FC236}">
                  <a16:creationId xmlns="" xmlns:a16="http://schemas.microsoft.com/office/drawing/2014/main" id="{2BF4F565-9BD1-4383-9995-C24C1C2064BD}"/>
                </a:ext>
              </a:extLst>
            </p:cNvPr>
            <p:cNvSpPr/>
            <p:nvPr/>
          </p:nvSpPr>
          <p:spPr>
            <a:xfrm>
              <a:off x="5768010" y="2884890"/>
              <a:ext cx="136060" cy="136025"/>
            </a:xfrm>
            <a:prstGeom prst="ellipse">
              <a:avLst/>
            </a:prstGeom>
            <a:solidFill>
              <a:schemeClr val="accent5"/>
            </a:solidFill>
            <a:ln w="12700" cap="flat">
              <a:noFill/>
              <a:miter lim="400000"/>
            </a:ln>
            <a:effectLst/>
          </p:spPr>
          <p:txBody>
            <a:bodyPr wrap="square" lIns="0" tIns="0" rIns="0" bIns="0" numCol="1" anchor="t">
              <a:noAutofit/>
            </a:bodyPr>
            <a:lstStyle/>
            <a:p>
              <a:endParaRPr lang="es-ES" sz="1900">
                <a:latin typeface="Open Sans Light" panose="020B0306030504020204" pitchFamily="34" charset="0"/>
              </a:endParaRPr>
            </a:p>
          </p:txBody>
        </p:sp>
        <p:sp>
          <p:nvSpPr>
            <p:cNvPr id="14" name="Shape 9184">
              <a:extLst>
                <a:ext uri="{FF2B5EF4-FFF2-40B4-BE49-F238E27FC236}">
                  <a16:creationId xmlns="" xmlns:a16="http://schemas.microsoft.com/office/drawing/2014/main" id="{141F2EB2-056E-4EC3-8074-5DE9377A8E32}"/>
                </a:ext>
              </a:extLst>
            </p:cNvPr>
            <p:cNvSpPr/>
            <p:nvPr/>
          </p:nvSpPr>
          <p:spPr>
            <a:xfrm>
              <a:off x="2851913" y="3528056"/>
              <a:ext cx="136060" cy="136025"/>
            </a:xfrm>
            <a:prstGeom prst="ellipse">
              <a:avLst/>
            </a:prstGeom>
            <a:solidFill>
              <a:schemeClr val="accent2"/>
            </a:solidFill>
            <a:ln w="12700" cap="flat">
              <a:noFill/>
              <a:miter lim="400000"/>
            </a:ln>
            <a:effectLst/>
          </p:spPr>
          <p:txBody>
            <a:bodyPr wrap="square" lIns="34290" tIns="17145" rIns="34290" bIns="17145" numCol="1" anchor="t">
              <a:noAutofit/>
            </a:bodyPr>
            <a:lstStyle/>
            <a:p>
              <a:endParaRPr lang="es-ES" sz="1900">
                <a:latin typeface="Open Sans Light" panose="020B0306030504020204" pitchFamily="34" charset="0"/>
              </a:endParaRPr>
            </a:p>
          </p:txBody>
        </p:sp>
        <p:sp>
          <p:nvSpPr>
            <p:cNvPr id="15" name="Shape 9185">
              <a:extLst>
                <a:ext uri="{FF2B5EF4-FFF2-40B4-BE49-F238E27FC236}">
                  <a16:creationId xmlns="" xmlns:a16="http://schemas.microsoft.com/office/drawing/2014/main" id="{E9AA52EB-914A-49D2-B5A8-7DE6B6692D22}"/>
                </a:ext>
              </a:extLst>
            </p:cNvPr>
            <p:cNvSpPr/>
            <p:nvPr/>
          </p:nvSpPr>
          <p:spPr>
            <a:xfrm>
              <a:off x="4791352" y="3528056"/>
              <a:ext cx="136060" cy="136025"/>
            </a:xfrm>
            <a:prstGeom prst="ellipse">
              <a:avLst/>
            </a:prstGeom>
            <a:solidFill>
              <a:schemeClr val="accent4"/>
            </a:solidFill>
            <a:ln w="12700" cap="flat">
              <a:noFill/>
              <a:miter lim="400000"/>
            </a:ln>
            <a:effectLst/>
          </p:spPr>
          <p:txBody>
            <a:bodyPr wrap="square" lIns="34290" tIns="17145" rIns="34290" bIns="17145" numCol="1" anchor="t">
              <a:noAutofit/>
            </a:bodyPr>
            <a:lstStyle/>
            <a:p>
              <a:endParaRPr lang="es-ES" sz="1900">
                <a:latin typeface="Open Sans Light" panose="020B0306030504020204" pitchFamily="34" charset="0"/>
              </a:endParaRPr>
            </a:p>
          </p:txBody>
        </p:sp>
        <p:sp>
          <p:nvSpPr>
            <p:cNvPr id="16" name="Shape 9186">
              <a:extLst>
                <a:ext uri="{FF2B5EF4-FFF2-40B4-BE49-F238E27FC236}">
                  <a16:creationId xmlns="" xmlns:a16="http://schemas.microsoft.com/office/drawing/2014/main" id="{DBC74807-6FAF-4155-927D-125992EDE390}"/>
                </a:ext>
              </a:extLst>
            </p:cNvPr>
            <p:cNvSpPr/>
            <p:nvPr/>
          </p:nvSpPr>
          <p:spPr>
            <a:xfrm>
              <a:off x="6738504" y="3528056"/>
              <a:ext cx="136060" cy="136025"/>
            </a:xfrm>
            <a:prstGeom prst="ellipse">
              <a:avLst/>
            </a:prstGeom>
            <a:solidFill>
              <a:schemeClr val="accent6"/>
            </a:solidFill>
            <a:ln w="12700" cap="flat">
              <a:noFill/>
              <a:miter lim="400000"/>
            </a:ln>
            <a:effectLst/>
          </p:spPr>
          <p:txBody>
            <a:bodyPr wrap="square" lIns="34290" tIns="17145" rIns="34290" bIns="17145" numCol="1" anchor="t">
              <a:noAutofit/>
            </a:bodyPr>
            <a:lstStyle/>
            <a:p>
              <a:endParaRPr lang="es-ES" sz="1900">
                <a:latin typeface="Open Sans Light" panose="020B0306030504020204" pitchFamily="34" charset="0"/>
              </a:endParaRPr>
            </a:p>
          </p:txBody>
        </p:sp>
        <p:sp>
          <p:nvSpPr>
            <p:cNvPr id="17" name="Shape 9188">
              <a:extLst>
                <a:ext uri="{FF2B5EF4-FFF2-40B4-BE49-F238E27FC236}">
                  <a16:creationId xmlns="" xmlns:a16="http://schemas.microsoft.com/office/drawing/2014/main" id="{3F91F99B-C057-4AE0-88EC-83EA9D34C830}"/>
                </a:ext>
              </a:extLst>
            </p:cNvPr>
            <p:cNvSpPr/>
            <p:nvPr/>
          </p:nvSpPr>
          <p:spPr>
            <a:xfrm>
              <a:off x="2013401" y="2999315"/>
              <a:ext cx="833772" cy="554215"/>
            </a:xfrm>
            <a:prstGeom prst="line">
              <a:avLst/>
            </a:prstGeom>
            <a:noFill/>
            <a:ln w="38100" cap="flat">
              <a:solidFill>
                <a:schemeClr val="bg1">
                  <a:lumMod val="85000"/>
                </a:schemeClr>
              </a:solidFill>
              <a:prstDash val="solid"/>
              <a:miter lim="400000"/>
            </a:ln>
            <a:effectLst/>
          </p:spPr>
          <p:txBody>
            <a:bodyPr wrap="square" lIns="34290" tIns="17145" rIns="34290" bIns="17145" numCol="1" anchor="ctr">
              <a:noAutofit/>
            </a:bodyPr>
            <a:lstStyle/>
            <a:p>
              <a:endParaRPr lang="es-ES" sz="1900">
                <a:latin typeface="Open Sans Light" panose="020B0306030504020204" pitchFamily="34" charset="0"/>
              </a:endParaRPr>
            </a:p>
          </p:txBody>
        </p:sp>
        <p:sp>
          <p:nvSpPr>
            <p:cNvPr id="18" name="Shape 9189">
              <a:extLst>
                <a:ext uri="{FF2B5EF4-FFF2-40B4-BE49-F238E27FC236}">
                  <a16:creationId xmlns="" xmlns:a16="http://schemas.microsoft.com/office/drawing/2014/main" id="{5CBA1EA9-2F8E-47FC-9300-2818E6478E2A}"/>
                </a:ext>
              </a:extLst>
            </p:cNvPr>
            <p:cNvSpPr/>
            <p:nvPr/>
          </p:nvSpPr>
          <p:spPr>
            <a:xfrm flipV="1">
              <a:off x="2986288" y="2999315"/>
              <a:ext cx="833772" cy="554215"/>
            </a:xfrm>
            <a:prstGeom prst="line">
              <a:avLst/>
            </a:prstGeom>
            <a:noFill/>
            <a:ln w="38100" cap="flat">
              <a:solidFill>
                <a:schemeClr val="bg1">
                  <a:lumMod val="85000"/>
                </a:schemeClr>
              </a:solidFill>
              <a:prstDash val="solid"/>
              <a:miter lim="400000"/>
            </a:ln>
            <a:effectLst/>
          </p:spPr>
          <p:txBody>
            <a:bodyPr wrap="square" lIns="34290" tIns="17145" rIns="34290" bIns="17145" numCol="1" anchor="ctr">
              <a:noAutofit/>
            </a:bodyPr>
            <a:lstStyle/>
            <a:p>
              <a:endParaRPr lang="es-ES" sz="1900">
                <a:latin typeface="Open Sans Light" panose="020B0306030504020204" pitchFamily="34" charset="0"/>
              </a:endParaRPr>
            </a:p>
          </p:txBody>
        </p:sp>
        <p:sp>
          <p:nvSpPr>
            <p:cNvPr id="19" name="Shape 9190">
              <a:extLst>
                <a:ext uri="{FF2B5EF4-FFF2-40B4-BE49-F238E27FC236}">
                  <a16:creationId xmlns="" xmlns:a16="http://schemas.microsoft.com/office/drawing/2014/main" id="{EF0F7702-A162-4480-AACB-0A873C280FDC}"/>
                </a:ext>
              </a:extLst>
            </p:cNvPr>
            <p:cNvSpPr/>
            <p:nvPr/>
          </p:nvSpPr>
          <p:spPr>
            <a:xfrm>
              <a:off x="3959177" y="2999315"/>
              <a:ext cx="833772" cy="554215"/>
            </a:xfrm>
            <a:prstGeom prst="line">
              <a:avLst/>
            </a:prstGeom>
            <a:noFill/>
            <a:ln w="38100" cap="flat">
              <a:solidFill>
                <a:schemeClr val="bg1">
                  <a:lumMod val="85000"/>
                </a:schemeClr>
              </a:solidFill>
              <a:prstDash val="solid"/>
              <a:miter lim="400000"/>
            </a:ln>
            <a:effectLst/>
          </p:spPr>
          <p:txBody>
            <a:bodyPr wrap="square" lIns="34290" tIns="17145" rIns="34290" bIns="17145" numCol="1" anchor="ctr">
              <a:noAutofit/>
            </a:bodyPr>
            <a:lstStyle/>
            <a:p>
              <a:endParaRPr lang="es-ES" sz="1900">
                <a:latin typeface="Open Sans Light" panose="020B0306030504020204" pitchFamily="34" charset="0"/>
              </a:endParaRPr>
            </a:p>
          </p:txBody>
        </p:sp>
        <p:sp>
          <p:nvSpPr>
            <p:cNvPr id="20" name="Shape 9191">
              <a:extLst>
                <a:ext uri="{FF2B5EF4-FFF2-40B4-BE49-F238E27FC236}">
                  <a16:creationId xmlns="" xmlns:a16="http://schemas.microsoft.com/office/drawing/2014/main" id="{FDAAEFAE-74FA-49A1-AAD3-70557DDFF4A0}"/>
                </a:ext>
              </a:extLst>
            </p:cNvPr>
            <p:cNvSpPr/>
            <p:nvPr/>
          </p:nvSpPr>
          <p:spPr>
            <a:xfrm flipV="1">
              <a:off x="4932064" y="2999315"/>
              <a:ext cx="833772" cy="554215"/>
            </a:xfrm>
            <a:prstGeom prst="line">
              <a:avLst/>
            </a:prstGeom>
            <a:noFill/>
            <a:ln w="38100" cap="flat">
              <a:solidFill>
                <a:schemeClr val="bg1">
                  <a:lumMod val="85000"/>
                </a:schemeClr>
              </a:solidFill>
              <a:prstDash val="solid"/>
              <a:miter lim="400000"/>
            </a:ln>
            <a:effectLst/>
          </p:spPr>
          <p:txBody>
            <a:bodyPr wrap="square" lIns="34290" tIns="17145" rIns="34290" bIns="17145" numCol="1" anchor="ctr">
              <a:noAutofit/>
            </a:bodyPr>
            <a:lstStyle/>
            <a:p>
              <a:endParaRPr lang="es-ES" sz="1900">
                <a:latin typeface="Open Sans Light" panose="020B0306030504020204" pitchFamily="34" charset="0"/>
              </a:endParaRPr>
            </a:p>
          </p:txBody>
        </p:sp>
        <p:sp>
          <p:nvSpPr>
            <p:cNvPr id="21" name="Shape 9192">
              <a:extLst>
                <a:ext uri="{FF2B5EF4-FFF2-40B4-BE49-F238E27FC236}">
                  <a16:creationId xmlns="" xmlns:a16="http://schemas.microsoft.com/office/drawing/2014/main" id="{969570AF-58D8-4F26-9834-D3987E562F9F}"/>
                </a:ext>
              </a:extLst>
            </p:cNvPr>
            <p:cNvSpPr/>
            <p:nvPr/>
          </p:nvSpPr>
          <p:spPr>
            <a:xfrm>
              <a:off x="5902045" y="2999315"/>
              <a:ext cx="833772" cy="554215"/>
            </a:xfrm>
            <a:prstGeom prst="line">
              <a:avLst/>
            </a:prstGeom>
            <a:noFill/>
            <a:ln w="38100" cap="flat">
              <a:solidFill>
                <a:schemeClr val="bg1">
                  <a:lumMod val="85000"/>
                </a:schemeClr>
              </a:solidFill>
              <a:prstDash val="solid"/>
              <a:miter lim="400000"/>
            </a:ln>
            <a:effectLst/>
          </p:spPr>
          <p:txBody>
            <a:bodyPr wrap="square" lIns="34290" tIns="17145" rIns="34290" bIns="17145" numCol="1" anchor="ctr">
              <a:noAutofit/>
            </a:bodyPr>
            <a:lstStyle/>
            <a:p>
              <a:endParaRPr lang="es-ES" sz="1900">
                <a:latin typeface="Open Sans Light" panose="020B0306030504020204" pitchFamily="34" charset="0"/>
              </a:endParaRPr>
            </a:p>
          </p:txBody>
        </p:sp>
        <p:sp>
          <p:nvSpPr>
            <p:cNvPr id="29" name="Shape 9162">
              <a:extLst>
                <a:ext uri="{FF2B5EF4-FFF2-40B4-BE49-F238E27FC236}">
                  <a16:creationId xmlns="" xmlns:a16="http://schemas.microsoft.com/office/drawing/2014/main" id="{F2289F96-1BD2-432B-AF5D-D4007900D71F}"/>
                </a:ext>
              </a:extLst>
            </p:cNvPr>
            <p:cNvSpPr/>
            <p:nvPr/>
          </p:nvSpPr>
          <p:spPr>
            <a:xfrm>
              <a:off x="4139952" y="1491630"/>
              <a:ext cx="1409392" cy="1409027"/>
            </a:xfrm>
            <a:prstGeom prst="ellipse">
              <a:avLst/>
            </a:prstGeom>
            <a:solidFill>
              <a:schemeClr val="accent4"/>
            </a:solidFill>
            <a:ln w="12700" cap="flat">
              <a:noFill/>
              <a:miter lim="400000"/>
            </a:ln>
            <a:effectLst/>
          </p:spPr>
          <p:txBody>
            <a:bodyPr wrap="square" lIns="0" tIns="0" rIns="0" bIns="0" numCol="1" anchor="ctr">
              <a:noAutofit/>
            </a:bodyPr>
            <a:lstStyle/>
            <a:p>
              <a:endParaRPr sz="1900"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 xmlns:a16="http://schemas.microsoft.com/office/drawing/2014/main" id="{0738A918-9B05-4A6F-93EE-A4FF3F6DF61E}"/>
                </a:ext>
              </a:extLst>
            </p:cNvPr>
            <p:cNvSpPr txBox="1"/>
            <p:nvPr/>
          </p:nvSpPr>
          <p:spPr>
            <a:xfrm>
              <a:off x="1654231" y="3131783"/>
              <a:ext cx="565404" cy="219291"/>
            </a:xfrm>
            <a:prstGeom prst="rect">
              <a:avLst/>
            </a:prstGeom>
            <a:noFill/>
          </p:spPr>
          <p:txBody>
            <a:bodyPr wrap="none" lIns="34290" tIns="17145" rIns="34290" bIns="17145" rtlCol="0">
              <a:spAutoFit/>
            </a:bodyPr>
            <a:lstStyle/>
            <a:p>
              <a:pPr algn="ctr"/>
              <a:r>
                <a:rPr lang="es-ES" sz="1200" b="1">
                  <a:solidFill>
                    <a:schemeClr val="tx2"/>
                  </a:solidFill>
                  <a:latin typeface="Open Sans" panose="020B0606030504020204" pitchFamily="34" charset="0"/>
                  <a:ea typeface="Open Sans" panose="020B0606030504020204" pitchFamily="34" charset="0"/>
                  <a:cs typeface="Open Sans" panose="020B0606030504020204" pitchFamily="34" charset="0"/>
                </a:rPr>
                <a:t>Paso 1</a:t>
              </a:r>
            </a:p>
          </p:txBody>
        </p:sp>
        <p:sp>
          <p:nvSpPr>
            <p:cNvPr id="32" name="TextBox 31">
              <a:extLst>
                <a:ext uri="{FF2B5EF4-FFF2-40B4-BE49-F238E27FC236}">
                  <a16:creationId xmlns="" xmlns:a16="http://schemas.microsoft.com/office/drawing/2014/main" id="{D7DD7E0B-03CC-4562-998E-C75280B50F4F}"/>
                </a:ext>
              </a:extLst>
            </p:cNvPr>
            <p:cNvSpPr txBox="1"/>
            <p:nvPr/>
          </p:nvSpPr>
          <p:spPr>
            <a:xfrm>
              <a:off x="3611740" y="3131783"/>
              <a:ext cx="565404" cy="219291"/>
            </a:xfrm>
            <a:prstGeom prst="rect">
              <a:avLst/>
            </a:prstGeom>
            <a:noFill/>
          </p:spPr>
          <p:txBody>
            <a:bodyPr wrap="none" lIns="34290" tIns="17145" rIns="34290" bIns="17145" rtlCol="0">
              <a:spAutoFit/>
            </a:bodyPr>
            <a:lstStyle/>
            <a:p>
              <a:pPr algn="ctr"/>
              <a:r>
                <a:rPr lang="es-ES" sz="1200" b="1">
                  <a:solidFill>
                    <a:schemeClr val="tx2"/>
                  </a:solidFill>
                  <a:latin typeface="Open Sans" panose="020B0606030504020204" pitchFamily="34" charset="0"/>
                  <a:ea typeface="Open Sans" panose="020B0606030504020204" pitchFamily="34" charset="0"/>
                  <a:cs typeface="Open Sans" panose="020B0606030504020204" pitchFamily="34" charset="0"/>
                </a:rPr>
                <a:t>Paso 3</a:t>
              </a:r>
            </a:p>
          </p:txBody>
        </p:sp>
        <p:sp>
          <p:nvSpPr>
            <p:cNvPr id="33" name="TextBox 32">
              <a:extLst>
                <a:ext uri="{FF2B5EF4-FFF2-40B4-BE49-F238E27FC236}">
                  <a16:creationId xmlns="" xmlns:a16="http://schemas.microsoft.com/office/drawing/2014/main" id="{1CD97507-E993-4538-9073-A14E31874267}"/>
                </a:ext>
              </a:extLst>
            </p:cNvPr>
            <p:cNvSpPr txBox="1"/>
            <p:nvPr/>
          </p:nvSpPr>
          <p:spPr>
            <a:xfrm>
              <a:off x="5553339" y="3131783"/>
              <a:ext cx="565404" cy="219291"/>
            </a:xfrm>
            <a:prstGeom prst="rect">
              <a:avLst/>
            </a:prstGeom>
            <a:noFill/>
          </p:spPr>
          <p:txBody>
            <a:bodyPr wrap="none" lIns="34290" tIns="17145" rIns="34290" bIns="17145" rtlCol="0">
              <a:spAutoFit/>
            </a:bodyPr>
            <a:lstStyle/>
            <a:p>
              <a:pPr algn="ctr"/>
              <a:r>
                <a:rPr lang="es-ES" sz="1200" b="1">
                  <a:solidFill>
                    <a:schemeClr val="tx2"/>
                  </a:solidFill>
                  <a:latin typeface="Open Sans" panose="020B0606030504020204" pitchFamily="34" charset="0"/>
                  <a:ea typeface="Open Sans" panose="020B0606030504020204" pitchFamily="34" charset="0"/>
                  <a:cs typeface="Open Sans" panose="020B0606030504020204" pitchFamily="34" charset="0"/>
                </a:rPr>
                <a:t>Paso 5</a:t>
              </a:r>
            </a:p>
          </p:txBody>
        </p:sp>
        <p:sp>
          <p:nvSpPr>
            <p:cNvPr id="35" name="TextBox 34">
              <a:extLst>
                <a:ext uri="{FF2B5EF4-FFF2-40B4-BE49-F238E27FC236}">
                  <a16:creationId xmlns="" xmlns:a16="http://schemas.microsoft.com/office/drawing/2014/main" id="{31771B2A-7E83-45D7-99E9-C502A6833944}"/>
                </a:ext>
              </a:extLst>
            </p:cNvPr>
            <p:cNvSpPr txBox="1"/>
            <p:nvPr/>
          </p:nvSpPr>
          <p:spPr>
            <a:xfrm>
              <a:off x="2555776" y="3939902"/>
              <a:ext cx="565404" cy="219291"/>
            </a:xfrm>
            <a:prstGeom prst="rect">
              <a:avLst/>
            </a:prstGeom>
            <a:noFill/>
          </p:spPr>
          <p:txBody>
            <a:bodyPr wrap="none" lIns="34290" tIns="17145" rIns="34290" bIns="17145" rtlCol="0">
              <a:spAutoFit/>
            </a:bodyPr>
            <a:lstStyle/>
            <a:p>
              <a:pPr algn="ctr"/>
              <a:r>
                <a:rPr lang="es-ES" sz="1200" b="1">
                  <a:solidFill>
                    <a:schemeClr val="tx2"/>
                  </a:solidFill>
                  <a:latin typeface="Open Sans" panose="020B0606030504020204" pitchFamily="34" charset="0"/>
                  <a:ea typeface="Open Sans" panose="020B0606030504020204" pitchFamily="34" charset="0"/>
                  <a:cs typeface="Open Sans" panose="020B0606030504020204" pitchFamily="34" charset="0"/>
                </a:rPr>
                <a:t>Paso 2</a:t>
              </a:r>
            </a:p>
          </p:txBody>
        </p:sp>
        <p:sp>
          <p:nvSpPr>
            <p:cNvPr id="36" name="TextBox 35">
              <a:extLst>
                <a:ext uri="{FF2B5EF4-FFF2-40B4-BE49-F238E27FC236}">
                  <a16:creationId xmlns="" xmlns:a16="http://schemas.microsoft.com/office/drawing/2014/main" id="{0C895642-6147-4426-879D-CDA23C5397F3}"/>
                </a:ext>
              </a:extLst>
            </p:cNvPr>
            <p:cNvSpPr txBox="1"/>
            <p:nvPr/>
          </p:nvSpPr>
          <p:spPr>
            <a:xfrm>
              <a:off x="4576680" y="3922712"/>
              <a:ext cx="565404" cy="219291"/>
            </a:xfrm>
            <a:prstGeom prst="rect">
              <a:avLst/>
            </a:prstGeom>
            <a:noFill/>
          </p:spPr>
          <p:txBody>
            <a:bodyPr wrap="none" lIns="34290" tIns="17145" rIns="34290" bIns="17145" rtlCol="0">
              <a:spAutoFit/>
            </a:bodyPr>
            <a:lstStyle/>
            <a:p>
              <a:pPr algn="ctr"/>
              <a:r>
                <a:rPr lang="es-ES" sz="1200" b="1">
                  <a:solidFill>
                    <a:schemeClr val="tx2"/>
                  </a:solidFill>
                  <a:latin typeface="Open Sans" panose="020B0606030504020204" pitchFamily="34" charset="0"/>
                  <a:ea typeface="Open Sans" panose="020B0606030504020204" pitchFamily="34" charset="0"/>
                  <a:cs typeface="Open Sans" panose="020B0606030504020204" pitchFamily="34" charset="0"/>
                </a:rPr>
                <a:t>Paso 4</a:t>
              </a:r>
            </a:p>
          </p:txBody>
        </p:sp>
        <p:sp>
          <p:nvSpPr>
            <p:cNvPr id="37" name="TextBox 36">
              <a:extLst>
                <a:ext uri="{FF2B5EF4-FFF2-40B4-BE49-F238E27FC236}">
                  <a16:creationId xmlns="" xmlns:a16="http://schemas.microsoft.com/office/drawing/2014/main" id="{26939042-6ABC-4538-AA7C-6C4903C1B499}"/>
                </a:ext>
              </a:extLst>
            </p:cNvPr>
            <p:cNvSpPr txBox="1"/>
            <p:nvPr/>
          </p:nvSpPr>
          <p:spPr>
            <a:xfrm>
              <a:off x="6516216" y="3939902"/>
              <a:ext cx="565404" cy="219291"/>
            </a:xfrm>
            <a:prstGeom prst="rect">
              <a:avLst/>
            </a:prstGeom>
            <a:noFill/>
          </p:spPr>
          <p:txBody>
            <a:bodyPr wrap="none" lIns="34290" tIns="17145" rIns="34290" bIns="17145" rtlCol="0">
              <a:spAutoFit/>
            </a:bodyPr>
            <a:lstStyle/>
            <a:p>
              <a:pPr algn="ctr"/>
              <a:r>
                <a:rPr lang="es-ES" sz="1200" b="1">
                  <a:solidFill>
                    <a:schemeClr val="tx2"/>
                  </a:solidFill>
                  <a:latin typeface="Open Sans" panose="020B0606030504020204" pitchFamily="34" charset="0"/>
                  <a:ea typeface="Open Sans" panose="020B0606030504020204" pitchFamily="34" charset="0"/>
                  <a:cs typeface="Open Sans" panose="020B0606030504020204" pitchFamily="34" charset="0"/>
                </a:rPr>
                <a:t>Paso 6</a:t>
              </a:r>
            </a:p>
          </p:txBody>
        </p:sp>
        <p:sp>
          <p:nvSpPr>
            <p:cNvPr id="38" name="TextBox 37">
              <a:extLst>
                <a:ext uri="{FF2B5EF4-FFF2-40B4-BE49-F238E27FC236}">
                  <a16:creationId xmlns="" xmlns:a16="http://schemas.microsoft.com/office/drawing/2014/main" id="{735E31E6-3D2D-4293-A322-EAB40DE45612}"/>
                </a:ext>
              </a:extLst>
            </p:cNvPr>
            <p:cNvSpPr txBox="1"/>
            <p:nvPr/>
          </p:nvSpPr>
          <p:spPr>
            <a:xfrm>
              <a:off x="1043608" y="3363838"/>
              <a:ext cx="1353186" cy="1128878"/>
            </a:xfrm>
            <a:prstGeom prst="rect">
              <a:avLst/>
            </a:prstGeom>
            <a:noFill/>
          </p:spPr>
          <p:txBody>
            <a:bodyPr wrap="square" lIns="34290" tIns="17145" rIns="34290" bIns="17145" rtlCol="0" anchor="t">
              <a:spAutoFit/>
            </a:bodyPr>
            <a:lstStyle/>
            <a:p>
              <a:pPr algn="ctr">
                <a:lnSpc>
                  <a:spcPts val="1313"/>
                </a:lnSpc>
              </a:pPr>
              <a:r>
                <a:rPr lang="es-ES" sz="1000" dirty="0">
                  <a:latin typeface="Open Sans Light" panose="020B0306030504020204" pitchFamily="34" charset="0"/>
                  <a:ea typeface="Open Sans Light" panose="020B0306030504020204" pitchFamily="34" charset="0"/>
                  <a:cs typeface="Open Sans Light" panose="020B0306030504020204" pitchFamily="34" charset="0"/>
                </a:rPr>
                <a:t>Identificación de variables exógenas (en este caso información del SIA Observa y externas) a la medición que permitan caracterizar las contralorías</a:t>
              </a:r>
            </a:p>
          </p:txBody>
        </p:sp>
        <p:sp>
          <p:nvSpPr>
            <p:cNvPr id="39" name="TextBox 38">
              <a:extLst>
                <a:ext uri="{FF2B5EF4-FFF2-40B4-BE49-F238E27FC236}">
                  <a16:creationId xmlns="" xmlns:a16="http://schemas.microsoft.com/office/drawing/2014/main" id="{3426894D-A226-4F63-A74D-192472B41C79}"/>
                </a:ext>
              </a:extLst>
            </p:cNvPr>
            <p:cNvSpPr txBox="1"/>
            <p:nvPr/>
          </p:nvSpPr>
          <p:spPr>
            <a:xfrm>
              <a:off x="3217848" y="3395870"/>
              <a:ext cx="1353186" cy="490543"/>
            </a:xfrm>
            <a:prstGeom prst="rect">
              <a:avLst/>
            </a:prstGeom>
            <a:noFill/>
          </p:spPr>
          <p:txBody>
            <a:bodyPr wrap="square" lIns="34290" tIns="17145" rIns="34290" bIns="17145" rtlCol="0" anchor="t">
              <a:spAutoFit/>
            </a:bodyPr>
            <a:lstStyle/>
            <a:p>
              <a:pPr algn="ctr">
                <a:lnSpc>
                  <a:spcPts val="1313"/>
                </a:lnSpc>
              </a:pPr>
              <a:r>
                <a:rPr lang="es-ES" sz="1000" dirty="0">
                  <a:latin typeface="Open Sans Light" panose="020B0306030504020204" pitchFamily="34" charset="0"/>
                  <a:ea typeface="Open Sans Light" panose="020B0306030504020204" pitchFamily="34" charset="0"/>
                  <a:cs typeface="Open Sans Light" panose="020B0306030504020204" pitchFamily="34" charset="0"/>
                </a:rPr>
                <a:t>Estandarizar las variables para que los valores sean comparables</a:t>
              </a:r>
            </a:p>
          </p:txBody>
        </p:sp>
        <p:sp>
          <p:nvSpPr>
            <p:cNvPr id="40" name="TextBox 39">
              <a:extLst>
                <a:ext uri="{FF2B5EF4-FFF2-40B4-BE49-F238E27FC236}">
                  <a16:creationId xmlns="" xmlns:a16="http://schemas.microsoft.com/office/drawing/2014/main" id="{1514757A-BAFA-40C2-8368-635BD4538D42}"/>
                </a:ext>
              </a:extLst>
            </p:cNvPr>
            <p:cNvSpPr txBox="1"/>
            <p:nvPr/>
          </p:nvSpPr>
          <p:spPr>
            <a:xfrm>
              <a:off x="5159447" y="3395870"/>
              <a:ext cx="1353186" cy="801390"/>
            </a:xfrm>
            <a:prstGeom prst="rect">
              <a:avLst/>
            </a:prstGeom>
            <a:noFill/>
          </p:spPr>
          <p:txBody>
            <a:bodyPr wrap="square" lIns="34290" tIns="17145" rIns="34290" bIns="17145" rtlCol="0" anchor="t">
              <a:spAutoFit/>
            </a:bodyPr>
            <a:lstStyle/>
            <a:p>
              <a:pPr algn="ctr">
                <a:lnSpc>
                  <a:spcPts val="1313"/>
                </a:lnSpc>
              </a:pPr>
              <a:r>
                <a:rPr lang="es-ES" sz="1000" dirty="0">
                  <a:latin typeface="Open Sans Light" panose="020B0306030504020204" pitchFamily="34" charset="0"/>
                  <a:ea typeface="Open Sans Light" panose="020B0306030504020204" pitchFamily="34" charset="0"/>
                  <a:cs typeface="Open Sans Light" panose="020B0306030504020204" pitchFamily="34" charset="0"/>
                </a:rPr>
                <a:t>Seleccionar las contralorías de acuerdo con el número de conglomerados </a:t>
              </a:r>
            </a:p>
            <a:p>
              <a:pPr algn="ctr">
                <a:lnSpc>
                  <a:spcPts val="1313"/>
                </a:lnSpc>
              </a:pPr>
              <a:r>
                <a:rPr lang="es-ES" sz="1000" dirty="0">
                  <a:latin typeface="Open Sans Light" panose="020B0306030504020204" pitchFamily="34" charset="0"/>
                  <a:ea typeface="Open Sans Light" panose="020B0306030504020204" pitchFamily="34" charset="0"/>
                  <a:cs typeface="Open Sans Light" panose="020B0306030504020204" pitchFamily="34" charset="0"/>
                </a:rPr>
                <a:t>requerido</a:t>
              </a:r>
            </a:p>
          </p:txBody>
        </p:sp>
        <p:sp>
          <p:nvSpPr>
            <p:cNvPr id="42" name="TextBox 41">
              <a:extLst>
                <a:ext uri="{FF2B5EF4-FFF2-40B4-BE49-F238E27FC236}">
                  <a16:creationId xmlns="" xmlns:a16="http://schemas.microsoft.com/office/drawing/2014/main" id="{711EF149-ECAD-4D6B-9F24-13416899C61E}"/>
                </a:ext>
              </a:extLst>
            </p:cNvPr>
            <p:cNvSpPr txBox="1"/>
            <p:nvPr/>
          </p:nvSpPr>
          <p:spPr>
            <a:xfrm>
              <a:off x="6228184" y="4155926"/>
              <a:ext cx="1353186" cy="874107"/>
            </a:xfrm>
            <a:prstGeom prst="rect">
              <a:avLst/>
            </a:prstGeom>
            <a:noFill/>
          </p:spPr>
          <p:txBody>
            <a:bodyPr wrap="square" lIns="34290" tIns="17145" rIns="34290" bIns="17145" rtlCol="0" anchor="t">
              <a:spAutoFit/>
            </a:bodyPr>
            <a:lstStyle/>
            <a:p>
              <a:pPr algn="ctr">
                <a:lnSpc>
                  <a:spcPts val="1313"/>
                </a:lnSpc>
              </a:pPr>
              <a:r>
                <a:rPr lang="es-ES" sz="1000" dirty="0">
                  <a:latin typeface="Open Sans Light" panose="020B0306030504020204" pitchFamily="34" charset="0"/>
                  <a:ea typeface="Open Sans Light" panose="020B0306030504020204" pitchFamily="34" charset="0"/>
                  <a:cs typeface="Open Sans Light" panose="020B0306030504020204" pitchFamily="34" charset="0"/>
                </a:rPr>
                <a:t>Obtener los conglomerados de las contralorías con criterios diferenciadores</a:t>
              </a:r>
            </a:p>
          </p:txBody>
        </p:sp>
        <p:sp>
          <p:nvSpPr>
            <p:cNvPr id="43" name="TextBox 42">
              <a:extLst>
                <a:ext uri="{FF2B5EF4-FFF2-40B4-BE49-F238E27FC236}">
                  <a16:creationId xmlns="" xmlns:a16="http://schemas.microsoft.com/office/drawing/2014/main" id="{93F715A7-CDDB-4E3E-BEAE-F002F39AEA62}"/>
                </a:ext>
              </a:extLst>
            </p:cNvPr>
            <p:cNvSpPr txBox="1"/>
            <p:nvPr/>
          </p:nvSpPr>
          <p:spPr>
            <a:xfrm>
              <a:off x="4211960" y="4299942"/>
              <a:ext cx="1181299" cy="705727"/>
            </a:xfrm>
            <a:prstGeom prst="rect">
              <a:avLst/>
            </a:prstGeom>
            <a:noFill/>
          </p:spPr>
          <p:txBody>
            <a:bodyPr wrap="square" lIns="34290" tIns="17145" rIns="34290" bIns="17145" rtlCol="0" anchor="t">
              <a:spAutoFit/>
            </a:bodyPr>
            <a:lstStyle/>
            <a:p>
              <a:pPr algn="ctr">
                <a:lnSpc>
                  <a:spcPts val="1313"/>
                </a:lnSpc>
              </a:pPr>
              <a:r>
                <a:rPr lang="es-ES" sz="1000" dirty="0">
                  <a:latin typeface="Open Sans Light" panose="020B0306030504020204" pitchFamily="34" charset="0"/>
                  <a:ea typeface="Open Sans Light" panose="020B0306030504020204" pitchFamily="34" charset="0"/>
                  <a:cs typeface="Open Sans Light" panose="020B0306030504020204" pitchFamily="34" charset="0"/>
                </a:rPr>
                <a:t>Aplicar algoritmo a las variables exógenas identificadas</a:t>
              </a:r>
            </a:p>
          </p:txBody>
        </p:sp>
        <p:sp>
          <p:nvSpPr>
            <p:cNvPr id="44" name="TextBox 43">
              <a:extLst>
                <a:ext uri="{FF2B5EF4-FFF2-40B4-BE49-F238E27FC236}">
                  <a16:creationId xmlns="" xmlns:a16="http://schemas.microsoft.com/office/drawing/2014/main" id="{16477547-E727-4791-901F-CF6F9D3C79E3}"/>
                </a:ext>
              </a:extLst>
            </p:cNvPr>
            <p:cNvSpPr txBox="1"/>
            <p:nvPr/>
          </p:nvSpPr>
          <p:spPr>
            <a:xfrm>
              <a:off x="2257497" y="4243593"/>
              <a:ext cx="1353186" cy="343986"/>
            </a:xfrm>
            <a:prstGeom prst="rect">
              <a:avLst/>
            </a:prstGeom>
            <a:noFill/>
          </p:spPr>
          <p:txBody>
            <a:bodyPr wrap="square" lIns="34290" tIns="17145" rIns="34290" bIns="17145" rtlCol="0" anchor="t">
              <a:spAutoFit/>
            </a:bodyPr>
            <a:lstStyle/>
            <a:p>
              <a:pPr algn="ctr">
                <a:lnSpc>
                  <a:spcPts val="1313"/>
                </a:lnSpc>
              </a:pPr>
              <a:r>
                <a:rPr lang="es-ES" sz="1000" dirty="0">
                  <a:latin typeface="Open Sans Light" panose="020B0306030504020204" pitchFamily="34" charset="0"/>
                  <a:ea typeface="Open Sans Light" panose="020B0306030504020204" pitchFamily="34" charset="0"/>
                  <a:cs typeface="Open Sans Light" panose="020B0306030504020204" pitchFamily="34" charset="0"/>
                </a:rPr>
                <a:t>Recolectar datos de las variables exógenas</a:t>
              </a:r>
            </a:p>
          </p:txBody>
        </p:sp>
        <p:sp>
          <p:nvSpPr>
            <p:cNvPr id="51" name="Shape 2828">
              <a:extLst>
                <a:ext uri="{FF2B5EF4-FFF2-40B4-BE49-F238E27FC236}">
                  <a16:creationId xmlns="" xmlns:a16="http://schemas.microsoft.com/office/drawing/2014/main" id="{70A3879A-7D96-4D95-B17D-E84F94D993D6}"/>
                </a:ext>
              </a:extLst>
            </p:cNvPr>
            <p:cNvSpPr/>
            <p:nvPr/>
          </p:nvSpPr>
          <p:spPr>
            <a:xfrm>
              <a:off x="7615668" y="1734822"/>
              <a:ext cx="327942" cy="400713"/>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2400" y="13745"/>
                  </a:lnTo>
                  <a:lnTo>
                    <a:pt x="2400" y="14727"/>
                  </a:lnTo>
                  <a:lnTo>
                    <a:pt x="14400" y="14727"/>
                  </a:lnTo>
                  <a:cubicBezTo>
                    <a:pt x="14400" y="14727"/>
                    <a:pt x="14400" y="13745"/>
                    <a:pt x="14400" y="13745"/>
                  </a:cubicBezTo>
                  <a:close/>
                  <a:moveTo>
                    <a:pt x="15600" y="20092"/>
                  </a:moveTo>
                  <a:lnTo>
                    <a:pt x="13624" y="18798"/>
                  </a:lnTo>
                  <a:cubicBezTo>
                    <a:pt x="13515" y="18710"/>
                    <a:pt x="13366" y="18655"/>
                    <a:pt x="13200" y="18655"/>
                  </a:cubicBezTo>
                  <a:cubicBezTo>
                    <a:pt x="13035" y="18655"/>
                    <a:pt x="12885" y="18710"/>
                    <a:pt x="12776" y="18798"/>
                  </a:cubicBezTo>
                  <a:lnTo>
                    <a:pt x="10800" y="20415"/>
                  </a:lnTo>
                  <a:lnTo>
                    <a:pt x="8824" y="18798"/>
                  </a:lnTo>
                  <a:cubicBezTo>
                    <a:pt x="8716" y="18710"/>
                    <a:pt x="8566" y="18655"/>
                    <a:pt x="8400" y="18655"/>
                  </a:cubicBezTo>
                  <a:cubicBezTo>
                    <a:pt x="8235" y="18655"/>
                    <a:pt x="8085" y="18710"/>
                    <a:pt x="7976" y="18798"/>
                  </a:cubicBezTo>
                  <a:lnTo>
                    <a:pt x="6000" y="20415"/>
                  </a:lnTo>
                  <a:lnTo>
                    <a:pt x="4024" y="18798"/>
                  </a:lnTo>
                  <a:cubicBezTo>
                    <a:pt x="3915" y="18710"/>
                    <a:pt x="3766" y="18655"/>
                    <a:pt x="3600" y="18655"/>
                  </a:cubicBezTo>
                  <a:cubicBezTo>
                    <a:pt x="3435" y="18655"/>
                    <a:pt x="3285" y="18710"/>
                    <a:pt x="3176" y="18798"/>
                  </a:cubicBezTo>
                  <a:lnTo>
                    <a:pt x="1200" y="20092"/>
                  </a:lnTo>
                  <a:lnTo>
                    <a:pt x="1200" y="3927"/>
                  </a:lnTo>
                  <a:lnTo>
                    <a:pt x="15600" y="3927"/>
                  </a:lnTo>
                  <a:cubicBezTo>
                    <a:pt x="15600" y="3927"/>
                    <a:pt x="15600" y="20092"/>
                    <a:pt x="15600" y="20092"/>
                  </a:cubicBezTo>
                  <a:close/>
                  <a:moveTo>
                    <a:pt x="16200" y="2945"/>
                  </a:moveTo>
                  <a:lnTo>
                    <a:pt x="600" y="2945"/>
                  </a:lnTo>
                  <a:cubicBezTo>
                    <a:pt x="268" y="2945"/>
                    <a:pt x="0" y="3165"/>
                    <a:pt x="0" y="3436"/>
                  </a:cubicBezTo>
                  <a:lnTo>
                    <a:pt x="0" y="21109"/>
                  </a:lnTo>
                  <a:cubicBezTo>
                    <a:pt x="0" y="21380"/>
                    <a:pt x="268" y="21600"/>
                    <a:pt x="600" y="21600"/>
                  </a:cubicBezTo>
                  <a:cubicBezTo>
                    <a:pt x="766" y="21600"/>
                    <a:pt x="916" y="21545"/>
                    <a:pt x="1024" y="21456"/>
                  </a:cubicBezTo>
                  <a:lnTo>
                    <a:pt x="3553" y="19801"/>
                  </a:lnTo>
                  <a:lnTo>
                    <a:pt x="5576" y="21456"/>
                  </a:lnTo>
                  <a:cubicBezTo>
                    <a:pt x="5684" y="21545"/>
                    <a:pt x="5834" y="21600"/>
                    <a:pt x="6000" y="21600"/>
                  </a:cubicBezTo>
                  <a:cubicBezTo>
                    <a:pt x="6166" y="21600"/>
                    <a:pt x="6316" y="21545"/>
                    <a:pt x="6424" y="21456"/>
                  </a:cubicBezTo>
                  <a:lnTo>
                    <a:pt x="8400" y="19840"/>
                  </a:lnTo>
                  <a:lnTo>
                    <a:pt x="10376" y="21456"/>
                  </a:lnTo>
                  <a:cubicBezTo>
                    <a:pt x="10484" y="21545"/>
                    <a:pt x="10634" y="21600"/>
                    <a:pt x="10800" y="21600"/>
                  </a:cubicBezTo>
                  <a:cubicBezTo>
                    <a:pt x="10966" y="21600"/>
                    <a:pt x="11116" y="21545"/>
                    <a:pt x="11224" y="21456"/>
                  </a:cubicBezTo>
                  <a:lnTo>
                    <a:pt x="13247" y="19801"/>
                  </a:lnTo>
                  <a:lnTo>
                    <a:pt x="15776" y="21456"/>
                  </a:lnTo>
                  <a:cubicBezTo>
                    <a:pt x="15884" y="21545"/>
                    <a:pt x="16034" y="21600"/>
                    <a:pt x="16200" y="21600"/>
                  </a:cubicBezTo>
                  <a:cubicBezTo>
                    <a:pt x="16532" y="21600"/>
                    <a:pt x="16800" y="21380"/>
                    <a:pt x="16800" y="21109"/>
                  </a:cubicBezTo>
                  <a:lnTo>
                    <a:pt x="16800" y="3436"/>
                  </a:lnTo>
                  <a:cubicBezTo>
                    <a:pt x="16800" y="3165"/>
                    <a:pt x="16532" y="2945"/>
                    <a:pt x="16200" y="2945"/>
                  </a:cubicBezTo>
                  <a:moveTo>
                    <a:pt x="8400" y="11782"/>
                  </a:moveTo>
                  <a:lnTo>
                    <a:pt x="2400" y="11782"/>
                  </a:lnTo>
                  <a:lnTo>
                    <a:pt x="2400" y="12764"/>
                  </a:lnTo>
                  <a:lnTo>
                    <a:pt x="8400" y="12764"/>
                  </a:lnTo>
                  <a:cubicBezTo>
                    <a:pt x="8400" y="12764"/>
                    <a:pt x="8400" y="11782"/>
                    <a:pt x="8400" y="11782"/>
                  </a:cubicBezTo>
                  <a:close/>
                  <a:moveTo>
                    <a:pt x="21000" y="0"/>
                  </a:moveTo>
                  <a:lnTo>
                    <a:pt x="5400" y="0"/>
                  </a:lnTo>
                  <a:cubicBezTo>
                    <a:pt x="5068" y="0"/>
                    <a:pt x="4800" y="220"/>
                    <a:pt x="4800" y="491"/>
                  </a:cubicBezTo>
                  <a:lnTo>
                    <a:pt x="4800" y="1964"/>
                  </a:lnTo>
                  <a:lnTo>
                    <a:pt x="6000" y="1964"/>
                  </a:lnTo>
                  <a:lnTo>
                    <a:pt x="6000" y="982"/>
                  </a:lnTo>
                  <a:lnTo>
                    <a:pt x="20400" y="982"/>
                  </a:lnTo>
                  <a:lnTo>
                    <a:pt x="20400" y="17146"/>
                  </a:lnTo>
                  <a:lnTo>
                    <a:pt x="18424" y="15853"/>
                  </a:lnTo>
                  <a:cubicBezTo>
                    <a:pt x="18316" y="15764"/>
                    <a:pt x="18166" y="15709"/>
                    <a:pt x="18000" y="15709"/>
                  </a:cubicBezTo>
                  <a:lnTo>
                    <a:pt x="18000" y="16894"/>
                  </a:lnTo>
                  <a:lnTo>
                    <a:pt x="18047" y="16856"/>
                  </a:lnTo>
                  <a:lnTo>
                    <a:pt x="20576" y="18511"/>
                  </a:lnTo>
                  <a:cubicBezTo>
                    <a:pt x="20684" y="18599"/>
                    <a:pt x="20834" y="18655"/>
                    <a:pt x="21000" y="18655"/>
                  </a:cubicBezTo>
                  <a:cubicBezTo>
                    <a:pt x="21332" y="18655"/>
                    <a:pt x="21600" y="18435"/>
                    <a:pt x="21600" y="18164"/>
                  </a:cubicBezTo>
                  <a:lnTo>
                    <a:pt x="21600" y="491"/>
                  </a:lnTo>
                  <a:cubicBezTo>
                    <a:pt x="21600" y="220"/>
                    <a:pt x="21332" y="0"/>
                    <a:pt x="21000" y="0"/>
                  </a:cubicBezTo>
                  <a:moveTo>
                    <a:pt x="10800" y="15709"/>
                  </a:moveTo>
                  <a:lnTo>
                    <a:pt x="2400" y="15709"/>
                  </a:lnTo>
                  <a:lnTo>
                    <a:pt x="2400" y="16691"/>
                  </a:lnTo>
                  <a:lnTo>
                    <a:pt x="10800" y="16691"/>
                  </a:lnTo>
                  <a:cubicBezTo>
                    <a:pt x="10800" y="16691"/>
                    <a:pt x="10800" y="15709"/>
                    <a:pt x="10800" y="15709"/>
                  </a:cubicBezTo>
                  <a:close/>
                  <a:moveTo>
                    <a:pt x="12000" y="4909"/>
                  </a:moveTo>
                  <a:lnTo>
                    <a:pt x="10800" y="4909"/>
                  </a:lnTo>
                  <a:lnTo>
                    <a:pt x="10800" y="9818"/>
                  </a:lnTo>
                  <a:lnTo>
                    <a:pt x="12000" y="9818"/>
                  </a:lnTo>
                  <a:cubicBezTo>
                    <a:pt x="12000" y="9818"/>
                    <a:pt x="12000" y="4909"/>
                    <a:pt x="12000" y="4909"/>
                  </a:cubicBezTo>
                  <a:close/>
                  <a:moveTo>
                    <a:pt x="14400" y="4909"/>
                  </a:moveTo>
                  <a:lnTo>
                    <a:pt x="13200" y="4909"/>
                  </a:lnTo>
                  <a:lnTo>
                    <a:pt x="13200" y="9818"/>
                  </a:lnTo>
                  <a:lnTo>
                    <a:pt x="14400" y="9818"/>
                  </a:lnTo>
                  <a:cubicBezTo>
                    <a:pt x="14400" y="9818"/>
                    <a:pt x="14400" y="4909"/>
                    <a:pt x="14400" y="4909"/>
                  </a:cubicBezTo>
                  <a:close/>
                  <a:moveTo>
                    <a:pt x="7200" y="4909"/>
                  </a:moveTo>
                  <a:lnTo>
                    <a:pt x="4800" y="4909"/>
                  </a:lnTo>
                  <a:lnTo>
                    <a:pt x="4800" y="9818"/>
                  </a:lnTo>
                  <a:lnTo>
                    <a:pt x="7200" y="9818"/>
                  </a:lnTo>
                  <a:cubicBezTo>
                    <a:pt x="7200" y="9818"/>
                    <a:pt x="7200" y="4909"/>
                    <a:pt x="7200" y="4909"/>
                  </a:cubicBezTo>
                  <a:close/>
                  <a:moveTo>
                    <a:pt x="3600" y="4909"/>
                  </a:moveTo>
                  <a:lnTo>
                    <a:pt x="2400" y="4909"/>
                  </a:lnTo>
                  <a:lnTo>
                    <a:pt x="2400" y="9818"/>
                  </a:lnTo>
                  <a:lnTo>
                    <a:pt x="3600" y="9818"/>
                  </a:lnTo>
                  <a:cubicBezTo>
                    <a:pt x="3600" y="9818"/>
                    <a:pt x="3600" y="4909"/>
                    <a:pt x="3600" y="4909"/>
                  </a:cubicBezTo>
                  <a:close/>
                  <a:moveTo>
                    <a:pt x="9600" y="4909"/>
                  </a:moveTo>
                  <a:lnTo>
                    <a:pt x="8400" y="4909"/>
                  </a:lnTo>
                  <a:lnTo>
                    <a:pt x="8400" y="9818"/>
                  </a:lnTo>
                  <a:lnTo>
                    <a:pt x="9600" y="9818"/>
                  </a:lnTo>
                  <a:cubicBezTo>
                    <a:pt x="9600" y="9818"/>
                    <a:pt x="9600" y="4909"/>
                    <a:pt x="9600" y="4909"/>
                  </a:cubicBezTo>
                  <a:close/>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b="1" dirty="0">
                <a:latin typeface="Open Sans Semibold" charset="0"/>
                <a:ea typeface="Open Sans Semibold" charset="0"/>
                <a:cs typeface="Open Sans Semibold" charset="0"/>
              </a:endParaRPr>
            </a:p>
          </p:txBody>
        </p:sp>
        <p:sp>
          <p:nvSpPr>
            <p:cNvPr id="53" name="Shape 2858">
              <a:extLst>
                <a:ext uri="{FF2B5EF4-FFF2-40B4-BE49-F238E27FC236}">
                  <a16:creationId xmlns="" xmlns:a16="http://schemas.microsoft.com/office/drawing/2014/main" id="{F1F8D2C1-76FC-40A4-A763-6F1DA32A25A2}"/>
                </a:ext>
              </a:extLst>
            </p:cNvPr>
            <p:cNvSpPr/>
            <p:nvPr/>
          </p:nvSpPr>
          <p:spPr>
            <a:xfrm>
              <a:off x="2771800" y="2139702"/>
              <a:ext cx="347256" cy="424313"/>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1"/>
                  </a:lnTo>
                  <a:cubicBezTo>
                    <a:pt x="2993" y="5240"/>
                    <a:pt x="6615" y="5891"/>
                    <a:pt x="10800" y="5891"/>
                  </a:cubicBezTo>
                  <a:cubicBezTo>
                    <a:pt x="14986" y="5891"/>
                    <a:pt x="18607" y="5240"/>
                    <a:pt x="20400" y="4291"/>
                  </a:cubicBezTo>
                  <a:cubicBezTo>
                    <a:pt x="20400" y="4291"/>
                    <a:pt x="20400" y="6873"/>
                    <a:pt x="20400" y="6873"/>
                  </a:cubicBezTo>
                  <a:close/>
                  <a:moveTo>
                    <a:pt x="10800" y="10800"/>
                  </a:moveTo>
                  <a:cubicBezTo>
                    <a:pt x="5498" y="10800"/>
                    <a:pt x="1200" y="9921"/>
                    <a:pt x="1200" y="8836"/>
                  </a:cubicBezTo>
                  <a:cubicBezTo>
                    <a:pt x="1200" y="8672"/>
                    <a:pt x="1309" y="8514"/>
                    <a:pt x="1494" y="8362"/>
                  </a:cubicBezTo>
                  <a:cubicBezTo>
                    <a:pt x="3370" y="9232"/>
                    <a:pt x="6830" y="9818"/>
                    <a:pt x="10800" y="9818"/>
                  </a:cubicBezTo>
                  <a:cubicBezTo>
                    <a:pt x="14770" y="9818"/>
                    <a:pt x="18230" y="9232"/>
                    <a:pt x="20106" y="8362"/>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2"/>
                  </a:lnTo>
                  <a:cubicBezTo>
                    <a:pt x="2993" y="11131"/>
                    <a:pt x="6615" y="11782"/>
                    <a:pt x="10800" y="11782"/>
                  </a:cubicBezTo>
                  <a:cubicBezTo>
                    <a:pt x="14986" y="11782"/>
                    <a:pt x="18607" y="11131"/>
                    <a:pt x="20400" y="10182"/>
                  </a:cubicBezTo>
                  <a:cubicBezTo>
                    <a:pt x="20400" y="10182"/>
                    <a:pt x="20400" y="12764"/>
                    <a:pt x="20400" y="12764"/>
                  </a:cubicBezTo>
                  <a:close/>
                  <a:moveTo>
                    <a:pt x="10800" y="16691"/>
                  </a:moveTo>
                  <a:cubicBezTo>
                    <a:pt x="5498" y="16691"/>
                    <a:pt x="1200" y="15812"/>
                    <a:pt x="1200" y="14727"/>
                  </a:cubicBezTo>
                  <a:cubicBezTo>
                    <a:pt x="1200" y="14563"/>
                    <a:pt x="1309" y="14405"/>
                    <a:pt x="1494" y="14253"/>
                  </a:cubicBezTo>
                  <a:cubicBezTo>
                    <a:pt x="3370" y="15123"/>
                    <a:pt x="6830" y="15709"/>
                    <a:pt x="10800" y="15709"/>
                  </a:cubicBezTo>
                  <a:cubicBezTo>
                    <a:pt x="14770" y="15709"/>
                    <a:pt x="18230" y="15123"/>
                    <a:pt x="20106" y="14253"/>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2"/>
                    <a:pt x="6615" y="17673"/>
                    <a:pt x="10800" y="17673"/>
                  </a:cubicBezTo>
                  <a:cubicBezTo>
                    <a:pt x="14986" y="17673"/>
                    <a:pt x="18607" y="17022"/>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7"/>
                    <a:pt x="628" y="7855"/>
                  </a:cubicBezTo>
                  <a:cubicBezTo>
                    <a:pt x="229" y="8162"/>
                    <a:pt x="0" y="8492"/>
                    <a:pt x="0" y="8836"/>
                  </a:cubicBezTo>
                  <a:lnTo>
                    <a:pt x="0" y="12764"/>
                  </a:lnTo>
                  <a:cubicBezTo>
                    <a:pt x="0" y="13109"/>
                    <a:pt x="229" y="13438"/>
                    <a:pt x="628" y="13745"/>
                  </a:cubicBezTo>
                  <a:cubicBezTo>
                    <a:pt x="229" y="14053"/>
                    <a:pt x="0" y="14383"/>
                    <a:pt x="0" y="14727"/>
                  </a:cubicBezTo>
                  <a:lnTo>
                    <a:pt x="0" y="18655"/>
                  </a:lnTo>
                  <a:cubicBezTo>
                    <a:pt x="0" y="20281"/>
                    <a:pt x="4835" y="21600"/>
                    <a:pt x="10800" y="21600"/>
                  </a:cubicBezTo>
                  <a:cubicBezTo>
                    <a:pt x="16765" y="21600"/>
                    <a:pt x="21600" y="20281"/>
                    <a:pt x="21600" y="18655"/>
                  </a:cubicBezTo>
                  <a:lnTo>
                    <a:pt x="21600" y="14727"/>
                  </a:lnTo>
                  <a:cubicBezTo>
                    <a:pt x="21600" y="14383"/>
                    <a:pt x="21371" y="14053"/>
                    <a:pt x="20972" y="13745"/>
                  </a:cubicBezTo>
                  <a:cubicBezTo>
                    <a:pt x="21371" y="13438"/>
                    <a:pt x="21600" y="13109"/>
                    <a:pt x="21600" y="12764"/>
                  </a:cubicBezTo>
                  <a:lnTo>
                    <a:pt x="21600" y="8836"/>
                  </a:lnTo>
                  <a:cubicBezTo>
                    <a:pt x="21600" y="8492"/>
                    <a:pt x="21371" y="8162"/>
                    <a:pt x="20972" y="7855"/>
                  </a:cubicBezTo>
                  <a:cubicBezTo>
                    <a:pt x="21371" y="7547"/>
                    <a:pt x="21600" y="7218"/>
                    <a:pt x="21600" y="6873"/>
                  </a:cubicBezTo>
                  <a:cubicBezTo>
                    <a:pt x="21600" y="6873"/>
                    <a:pt x="21600" y="2945"/>
                    <a:pt x="21600" y="2945"/>
                  </a:cubicBezTo>
                  <a:close/>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b="1" dirty="0">
                <a:latin typeface="Open Sans Semibold" charset="0"/>
                <a:ea typeface="Open Sans Semibold" charset="0"/>
                <a:cs typeface="Open Sans Semibold" charset="0"/>
              </a:endParaRPr>
            </a:p>
          </p:txBody>
        </p:sp>
        <p:sp>
          <p:nvSpPr>
            <p:cNvPr id="54" name="Freeform 103"/>
            <p:cNvSpPr>
              <a:spLocks noEditPoints="1"/>
            </p:cNvSpPr>
            <p:nvPr/>
          </p:nvSpPr>
          <p:spPr bwMode="auto">
            <a:xfrm>
              <a:off x="1691680" y="1779662"/>
              <a:ext cx="432048" cy="360040"/>
            </a:xfrm>
            <a:custGeom>
              <a:avLst/>
              <a:gdLst>
                <a:gd name="T0" fmla="*/ 124 w 176"/>
                <a:gd name="T1" fmla="*/ 96 h 144"/>
                <a:gd name="T2" fmla="*/ 136 w 176"/>
                <a:gd name="T3" fmla="*/ 84 h 144"/>
                <a:gd name="T4" fmla="*/ 124 w 176"/>
                <a:gd name="T5" fmla="*/ 72 h 144"/>
                <a:gd name="T6" fmla="*/ 112 w 176"/>
                <a:gd name="T7" fmla="*/ 84 h 144"/>
                <a:gd name="T8" fmla="*/ 124 w 176"/>
                <a:gd name="T9" fmla="*/ 96 h 144"/>
                <a:gd name="T10" fmla="*/ 124 w 176"/>
                <a:gd name="T11" fmla="*/ 80 h 144"/>
                <a:gd name="T12" fmla="*/ 128 w 176"/>
                <a:gd name="T13" fmla="*/ 84 h 144"/>
                <a:gd name="T14" fmla="*/ 124 w 176"/>
                <a:gd name="T15" fmla="*/ 88 h 144"/>
                <a:gd name="T16" fmla="*/ 120 w 176"/>
                <a:gd name="T17" fmla="*/ 84 h 144"/>
                <a:gd name="T18" fmla="*/ 124 w 176"/>
                <a:gd name="T19" fmla="*/ 80 h 144"/>
                <a:gd name="T20" fmla="*/ 88 w 176"/>
                <a:gd name="T21" fmla="*/ 96 h 144"/>
                <a:gd name="T22" fmla="*/ 100 w 176"/>
                <a:gd name="T23" fmla="*/ 84 h 144"/>
                <a:gd name="T24" fmla="*/ 88 w 176"/>
                <a:gd name="T25" fmla="*/ 72 h 144"/>
                <a:gd name="T26" fmla="*/ 76 w 176"/>
                <a:gd name="T27" fmla="*/ 84 h 144"/>
                <a:gd name="T28" fmla="*/ 88 w 176"/>
                <a:gd name="T29" fmla="*/ 96 h 144"/>
                <a:gd name="T30" fmla="*/ 88 w 176"/>
                <a:gd name="T31" fmla="*/ 80 h 144"/>
                <a:gd name="T32" fmla="*/ 92 w 176"/>
                <a:gd name="T33" fmla="*/ 84 h 144"/>
                <a:gd name="T34" fmla="*/ 88 w 176"/>
                <a:gd name="T35" fmla="*/ 88 h 144"/>
                <a:gd name="T36" fmla="*/ 84 w 176"/>
                <a:gd name="T37" fmla="*/ 84 h 144"/>
                <a:gd name="T38" fmla="*/ 88 w 176"/>
                <a:gd name="T39" fmla="*/ 80 h 144"/>
                <a:gd name="T40" fmla="*/ 168 w 176"/>
                <a:gd name="T41" fmla="*/ 0 h 144"/>
                <a:gd name="T42" fmla="*/ 8 w 176"/>
                <a:gd name="T43" fmla="*/ 0 h 144"/>
                <a:gd name="T44" fmla="*/ 0 w 176"/>
                <a:gd name="T45" fmla="*/ 8 h 144"/>
                <a:gd name="T46" fmla="*/ 0 w 176"/>
                <a:gd name="T47" fmla="*/ 24 h 144"/>
                <a:gd name="T48" fmla="*/ 8 w 176"/>
                <a:gd name="T49" fmla="*/ 32 h 144"/>
                <a:gd name="T50" fmla="*/ 16 w 176"/>
                <a:gd name="T51" fmla="*/ 32 h 144"/>
                <a:gd name="T52" fmla="*/ 16 w 176"/>
                <a:gd name="T53" fmla="*/ 136 h 144"/>
                <a:gd name="T54" fmla="*/ 24 w 176"/>
                <a:gd name="T55" fmla="*/ 144 h 144"/>
                <a:gd name="T56" fmla="*/ 152 w 176"/>
                <a:gd name="T57" fmla="*/ 144 h 144"/>
                <a:gd name="T58" fmla="*/ 160 w 176"/>
                <a:gd name="T59" fmla="*/ 136 h 144"/>
                <a:gd name="T60" fmla="*/ 160 w 176"/>
                <a:gd name="T61" fmla="*/ 32 h 144"/>
                <a:gd name="T62" fmla="*/ 168 w 176"/>
                <a:gd name="T63" fmla="*/ 32 h 144"/>
                <a:gd name="T64" fmla="*/ 176 w 176"/>
                <a:gd name="T65" fmla="*/ 24 h 144"/>
                <a:gd name="T66" fmla="*/ 176 w 176"/>
                <a:gd name="T67" fmla="*/ 8 h 144"/>
                <a:gd name="T68" fmla="*/ 168 w 176"/>
                <a:gd name="T69" fmla="*/ 0 h 144"/>
                <a:gd name="T70" fmla="*/ 152 w 176"/>
                <a:gd name="T71" fmla="*/ 136 h 144"/>
                <a:gd name="T72" fmla="*/ 24 w 176"/>
                <a:gd name="T73" fmla="*/ 136 h 144"/>
                <a:gd name="T74" fmla="*/ 24 w 176"/>
                <a:gd name="T75" fmla="*/ 32 h 144"/>
                <a:gd name="T76" fmla="*/ 152 w 176"/>
                <a:gd name="T77" fmla="*/ 32 h 144"/>
                <a:gd name="T78" fmla="*/ 152 w 176"/>
                <a:gd name="T79" fmla="*/ 136 h 144"/>
                <a:gd name="T80" fmla="*/ 168 w 176"/>
                <a:gd name="T81" fmla="*/ 24 h 144"/>
                <a:gd name="T82" fmla="*/ 8 w 176"/>
                <a:gd name="T83" fmla="*/ 24 h 144"/>
                <a:gd name="T84" fmla="*/ 8 w 176"/>
                <a:gd name="T85" fmla="*/ 8 h 144"/>
                <a:gd name="T86" fmla="*/ 168 w 176"/>
                <a:gd name="T87" fmla="*/ 8 h 144"/>
                <a:gd name="T88" fmla="*/ 168 w 176"/>
                <a:gd name="T89" fmla="*/ 24 h 144"/>
                <a:gd name="T90" fmla="*/ 52 w 176"/>
                <a:gd name="T91" fmla="*/ 96 h 144"/>
                <a:gd name="T92" fmla="*/ 64 w 176"/>
                <a:gd name="T93" fmla="*/ 84 h 144"/>
                <a:gd name="T94" fmla="*/ 52 w 176"/>
                <a:gd name="T95" fmla="*/ 72 h 144"/>
                <a:gd name="T96" fmla="*/ 40 w 176"/>
                <a:gd name="T97" fmla="*/ 84 h 144"/>
                <a:gd name="T98" fmla="*/ 52 w 176"/>
                <a:gd name="T99" fmla="*/ 96 h 144"/>
                <a:gd name="T100" fmla="*/ 52 w 176"/>
                <a:gd name="T101" fmla="*/ 80 h 144"/>
                <a:gd name="T102" fmla="*/ 56 w 176"/>
                <a:gd name="T103" fmla="*/ 84 h 144"/>
                <a:gd name="T104" fmla="*/ 52 w 176"/>
                <a:gd name="T105" fmla="*/ 88 h 144"/>
                <a:gd name="T106" fmla="*/ 48 w 176"/>
                <a:gd name="T107" fmla="*/ 84 h 144"/>
                <a:gd name="T108" fmla="*/ 52 w 176"/>
                <a:gd name="T109" fmla="*/ 8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44">
                  <a:moveTo>
                    <a:pt x="124" y="96"/>
                  </a:moveTo>
                  <a:cubicBezTo>
                    <a:pt x="131" y="96"/>
                    <a:pt x="136" y="91"/>
                    <a:pt x="136" y="84"/>
                  </a:cubicBezTo>
                  <a:cubicBezTo>
                    <a:pt x="136" y="77"/>
                    <a:pt x="131" y="72"/>
                    <a:pt x="124" y="72"/>
                  </a:cubicBezTo>
                  <a:cubicBezTo>
                    <a:pt x="117" y="72"/>
                    <a:pt x="112" y="77"/>
                    <a:pt x="112" y="84"/>
                  </a:cubicBezTo>
                  <a:cubicBezTo>
                    <a:pt x="112" y="91"/>
                    <a:pt x="117" y="96"/>
                    <a:pt x="124" y="96"/>
                  </a:cubicBezTo>
                  <a:moveTo>
                    <a:pt x="124" y="80"/>
                  </a:moveTo>
                  <a:cubicBezTo>
                    <a:pt x="126" y="80"/>
                    <a:pt x="128" y="82"/>
                    <a:pt x="128" y="84"/>
                  </a:cubicBezTo>
                  <a:cubicBezTo>
                    <a:pt x="128" y="86"/>
                    <a:pt x="126" y="88"/>
                    <a:pt x="124" y="88"/>
                  </a:cubicBezTo>
                  <a:cubicBezTo>
                    <a:pt x="122" y="88"/>
                    <a:pt x="120" y="86"/>
                    <a:pt x="120" y="84"/>
                  </a:cubicBezTo>
                  <a:cubicBezTo>
                    <a:pt x="120" y="82"/>
                    <a:pt x="122" y="80"/>
                    <a:pt x="124" y="80"/>
                  </a:cubicBezTo>
                  <a:moveTo>
                    <a:pt x="88" y="96"/>
                  </a:moveTo>
                  <a:cubicBezTo>
                    <a:pt x="95" y="96"/>
                    <a:pt x="100" y="91"/>
                    <a:pt x="100" y="84"/>
                  </a:cubicBezTo>
                  <a:cubicBezTo>
                    <a:pt x="100" y="77"/>
                    <a:pt x="95" y="72"/>
                    <a:pt x="88" y="72"/>
                  </a:cubicBezTo>
                  <a:cubicBezTo>
                    <a:pt x="81" y="72"/>
                    <a:pt x="76" y="77"/>
                    <a:pt x="76" y="84"/>
                  </a:cubicBezTo>
                  <a:cubicBezTo>
                    <a:pt x="76" y="91"/>
                    <a:pt x="81" y="96"/>
                    <a:pt x="88" y="96"/>
                  </a:cubicBezTo>
                  <a:moveTo>
                    <a:pt x="88" y="80"/>
                  </a:moveTo>
                  <a:cubicBezTo>
                    <a:pt x="90" y="80"/>
                    <a:pt x="92" y="82"/>
                    <a:pt x="92" y="84"/>
                  </a:cubicBezTo>
                  <a:cubicBezTo>
                    <a:pt x="92" y="86"/>
                    <a:pt x="90" y="88"/>
                    <a:pt x="88" y="88"/>
                  </a:cubicBezTo>
                  <a:cubicBezTo>
                    <a:pt x="86" y="88"/>
                    <a:pt x="84" y="86"/>
                    <a:pt x="84" y="84"/>
                  </a:cubicBezTo>
                  <a:cubicBezTo>
                    <a:pt x="84" y="82"/>
                    <a:pt x="86" y="80"/>
                    <a:pt x="88" y="80"/>
                  </a:cubicBezTo>
                  <a:moveTo>
                    <a:pt x="168" y="0"/>
                  </a:moveTo>
                  <a:cubicBezTo>
                    <a:pt x="8" y="0"/>
                    <a:pt x="8" y="0"/>
                    <a:pt x="8" y="0"/>
                  </a:cubicBezTo>
                  <a:cubicBezTo>
                    <a:pt x="4" y="0"/>
                    <a:pt x="0" y="4"/>
                    <a:pt x="0" y="8"/>
                  </a:cubicBezTo>
                  <a:cubicBezTo>
                    <a:pt x="0" y="24"/>
                    <a:pt x="0" y="24"/>
                    <a:pt x="0" y="24"/>
                  </a:cubicBezTo>
                  <a:cubicBezTo>
                    <a:pt x="0" y="28"/>
                    <a:pt x="4" y="32"/>
                    <a:pt x="8" y="32"/>
                  </a:cubicBezTo>
                  <a:cubicBezTo>
                    <a:pt x="16" y="32"/>
                    <a:pt x="16" y="32"/>
                    <a:pt x="16" y="32"/>
                  </a:cubicBezTo>
                  <a:cubicBezTo>
                    <a:pt x="16" y="136"/>
                    <a:pt x="16" y="136"/>
                    <a:pt x="16" y="136"/>
                  </a:cubicBezTo>
                  <a:cubicBezTo>
                    <a:pt x="16" y="140"/>
                    <a:pt x="20" y="144"/>
                    <a:pt x="24" y="144"/>
                  </a:cubicBezTo>
                  <a:cubicBezTo>
                    <a:pt x="152" y="144"/>
                    <a:pt x="152" y="144"/>
                    <a:pt x="152" y="144"/>
                  </a:cubicBezTo>
                  <a:cubicBezTo>
                    <a:pt x="156" y="144"/>
                    <a:pt x="160" y="140"/>
                    <a:pt x="160" y="136"/>
                  </a:cubicBezTo>
                  <a:cubicBezTo>
                    <a:pt x="160" y="32"/>
                    <a:pt x="160" y="32"/>
                    <a:pt x="160" y="32"/>
                  </a:cubicBezTo>
                  <a:cubicBezTo>
                    <a:pt x="168" y="32"/>
                    <a:pt x="168" y="32"/>
                    <a:pt x="168" y="32"/>
                  </a:cubicBezTo>
                  <a:cubicBezTo>
                    <a:pt x="172" y="32"/>
                    <a:pt x="176" y="28"/>
                    <a:pt x="176" y="24"/>
                  </a:cubicBezTo>
                  <a:cubicBezTo>
                    <a:pt x="176" y="8"/>
                    <a:pt x="176" y="8"/>
                    <a:pt x="176" y="8"/>
                  </a:cubicBezTo>
                  <a:cubicBezTo>
                    <a:pt x="176" y="4"/>
                    <a:pt x="172" y="0"/>
                    <a:pt x="168" y="0"/>
                  </a:cubicBezTo>
                  <a:moveTo>
                    <a:pt x="152" y="136"/>
                  </a:moveTo>
                  <a:cubicBezTo>
                    <a:pt x="24" y="136"/>
                    <a:pt x="24" y="136"/>
                    <a:pt x="24" y="136"/>
                  </a:cubicBezTo>
                  <a:cubicBezTo>
                    <a:pt x="24" y="32"/>
                    <a:pt x="24" y="32"/>
                    <a:pt x="24" y="32"/>
                  </a:cubicBezTo>
                  <a:cubicBezTo>
                    <a:pt x="152" y="32"/>
                    <a:pt x="152" y="32"/>
                    <a:pt x="152" y="32"/>
                  </a:cubicBezTo>
                  <a:lnTo>
                    <a:pt x="152" y="136"/>
                  </a:lnTo>
                  <a:close/>
                  <a:moveTo>
                    <a:pt x="168" y="24"/>
                  </a:moveTo>
                  <a:cubicBezTo>
                    <a:pt x="8" y="24"/>
                    <a:pt x="8" y="24"/>
                    <a:pt x="8" y="24"/>
                  </a:cubicBezTo>
                  <a:cubicBezTo>
                    <a:pt x="8" y="8"/>
                    <a:pt x="8" y="8"/>
                    <a:pt x="8" y="8"/>
                  </a:cubicBezTo>
                  <a:cubicBezTo>
                    <a:pt x="168" y="8"/>
                    <a:pt x="168" y="8"/>
                    <a:pt x="168" y="8"/>
                  </a:cubicBezTo>
                  <a:lnTo>
                    <a:pt x="168" y="24"/>
                  </a:lnTo>
                  <a:close/>
                  <a:moveTo>
                    <a:pt x="52" y="96"/>
                  </a:moveTo>
                  <a:cubicBezTo>
                    <a:pt x="59" y="96"/>
                    <a:pt x="64" y="91"/>
                    <a:pt x="64" y="84"/>
                  </a:cubicBezTo>
                  <a:cubicBezTo>
                    <a:pt x="64" y="77"/>
                    <a:pt x="59" y="72"/>
                    <a:pt x="52" y="72"/>
                  </a:cubicBezTo>
                  <a:cubicBezTo>
                    <a:pt x="45" y="72"/>
                    <a:pt x="40" y="77"/>
                    <a:pt x="40" y="84"/>
                  </a:cubicBezTo>
                  <a:cubicBezTo>
                    <a:pt x="40" y="91"/>
                    <a:pt x="45" y="96"/>
                    <a:pt x="52" y="96"/>
                  </a:cubicBezTo>
                  <a:moveTo>
                    <a:pt x="52" y="80"/>
                  </a:moveTo>
                  <a:cubicBezTo>
                    <a:pt x="54" y="80"/>
                    <a:pt x="56" y="82"/>
                    <a:pt x="56" y="84"/>
                  </a:cubicBezTo>
                  <a:cubicBezTo>
                    <a:pt x="56" y="86"/>
                    <a:pt x="54" y="88"/>
                    <a:pt x="52" y="88"/>
                  </a:cubicBezTo>
                  <a:cubicBezTo>
                    <a:pt x="50" y="88"/>
                    <a:pt x="48" y="86"/>
                    <a:pt x="48" y="84"/>
                  </a:cubicBezTo>
                  <a:cubicBezTo>
                    <a:pt x="48" y="82"/>
                    <a:pt x="50" y="80"/>
                    <a:pt x="52" y="8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82"/>
            <p:cNvSpPr>
              <a:spLocks noEditPoints="1"/>
            </p:cNvSpPr>
            <p:nvPr/>
          </p:nvSpPr>
          <p:spPr bwMode="auto">
            <a:xfrm>
              <a:off x="3707904" y="1635646"/>
              <a:ext cx="432048" cy="360040"/>
            </a:xfrm>
            <a:custGeom>
              <a:avLst/>
              <a:gdLst>
                <a:gd name="T0" fmla="*/ 103 w 176"/>
                <a:gd name="T1" fmla="*/ 83 h 176"/>
                <a:gd name="T2" fmla="*/ 98 w 176"/>
                <a:gd name="T3" fmla="*/ 42 h 176"/>
                <a:gd name="T4" fmla="*/ 104 w 176"/>
                <a:gd name="T5" fmla="*/ 64 h 176"/>
                <a:gd name="T6" fmla="*/ 100 w 176"/>
                <a:gd name="T7" fmla="*/ 68 h 176"/>
                <a:gd name="T8" fmla="*/ 94 w 176"/>
                <a:gd name="T9" fmla="*/ 64 h 176"/>
                <a:gd name="T10" fmla="*/ 88 w 176"/>
                <a:gd name="T11" fmla="*/ 83 h 176"/>
                <a:gd name="T12" fmla="*/ 88 w 176"/>
                <a:gd name="T13" fmla="*/ 86 h 176"/>
                <a:gd name="T14" fmla="*/ 91 w 176"/>
                <a:gd name="T15" fmla="*/ 88 h 176"/>
                <a:gd name="T16" fmla="*/ 107 w 176"/>
                <a:gd name="T17" fmla="*/ 92 h 176"/>
                <a:gd name="T18" fmla="*/ 112 w 176"/>
                <a:gd name="T19" fmla="*/ 86 h 176"/>
                <a:gd name="T20" fmla="*/ 88 w 176"/>
                <a:gd name="T21" fmla="*/ 42 h 176"/>
                <a:gd name="T22" fmla="*/ 86 w 176"/>
                <a:gd name="T23" fmla="*/ 40 h 176"/>
                <a:gd name="T24" fmla="*/ 69 w 176"/>
                <a:gd name="T25" fmla="*/ 36 h 176"/>
                <a:gd name="T26" fmla="*/ 64 w 176"/>
                <a:gd name="T27" fmla="*/ 42 h 176"/>
                <a:gd name="T28" fmla="*/ 73 w 176"/>
                <a:gd name="T29" fmla="*/ 45 h 176"/>
                <a:gd name="T30" fmla="*/ 79 w 176"/>
                <a:gd name="T31" fmla="*/ 86 h 176"/>
                <a:gd name="T32" fmla="*/ 72 w 176"/>
                <a:gd name="T33" fmla="*/ 64 h 176"/>
                <a:gd name="T34" fmla="*/ 76 w 176"/>
                <a:gd name="T35" fmla="*/ 60 h 176"/>
                <a:gd name="T36" fmla="*/ 82 w 176"/>
                <a:gd name="T37" fmla="*/ 64 h 176"/>
                <a:gd name="T38" fmla="*/ 88 w 176"/>
                <a:gd name="T39" fmla="*/ 45 h 176"/>
                <a:gd name="T40" fmla="*/ 160 w 176"/>
                <a:gd name="T41" fmla="*/ 0 h 176"/>
                <a:gd name="T42" fmla="*/ 0 w 176"/>
                <a:gd name="T43" fmla="*/ 16 h 176"/>
                <a:gd name="T44" fmla="*/ 16 w 176"/>
                <a:gd name="T45" fmla="*/ 152 h 176"/>
                <a:gd name="T46" fmla="*/ 72 w 176"/>
                <a:gd name="T47" fmla="*/ 168 h 176"/>
                <a:gd name="T48" fmla="*/ 56 w 176"/>
                <a:gd name="T49" fmla="*/ 172 h 176"/>
                <a:gd name="T50" fmla="*/ 116 w 176"/>
                <a:gd name="T51" fmla="*/ 176 h 176"/>
                <a:gd name="T52" fmla="*/ 116 w 176"/>
                <a:gd name="T53" fmla="*/ 168 h 176"/>
                <a:gd name="T54" fmla="*/ 104 w 176"/>
                <a:gd name="T55" fmla="*/ 152 h 176"/>
                <a:gd name="T56" fmla="*/ 176 w 176"/>
                <a:gd name="T57" fmla="*/ 136 h 176"/>
                <a:gd name="T58" fmla="*/ 160 w 176"/>
                <a:gd name="T59" fmla="*/ 0 h 176"/>
                <a:gd name="T60" fmla="*/ 80 w 176"/>
                <a:gd name="T61" fmla="*/ 168 h 176"/>
                <a:gd name="T62" fmla="*/ 96 w 176"/>
                <a:gd name="T63" fmla="*/ 152 h 176"/>
                <a:gd name="T64" fmla="*/ 168 w 176"/>
                <a:gd name="T65" fmla="*/ 136 h 176"/>
                <a:gd name="T66" fmla="*/ 16 w 176"/>
                <a:gd name="T67" fmla="*/ 144 h 176"/>
                <a:gd name="T68" fmla="*/ 8 w 176"/>
                <a:gd name="T69" fmla="*/ 128 h 176"/>
                <a:gd name="T70" fmla="*/ 168 w 176"/>
                <a:gd name="T71" fmla="*/ 136 h 176"/>
                <a:gd name="T72" fmla="*/ 8 w 176"/>
                <a:gd name="T73" fmla="*/ 120 h 176"/>
                <a:gd name="T74" fmla="*/ 16 w 176"/>
                <a:gd name="T75" fmla="*/ 8 h 176"/>
                <a:gd name="T76" fmla="*/ 168 w 176"/>
                <a:gd name="T77"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109" y="84"/>
                  </a:moveTo>
                  <a:cubicBezTo>
                    <a:pt x="103" y="83"/>
                    <a:pt x="103" y="83"/>
                    <a:pt x="103" y="83"/>
                  </a:cubicBezTo>
                  <a:cubicBezTo>
                    <a:pt x="108" y="78"/>
                    <a:pt x="112" y="72"/>
                    <a:pt x="112" y="64"/>
                  </a:cubicBezTo>
                  <a:cubicBezTo>
                    <a:pt x="112" y="54"/>
                    <a:pt x="106" y="46"/>
                    <a:pt x="98" y="42"/>
                  </a:cubicBezTo>
                  <a:cubicBezTo>
                    <a:pt x="95" y="50"/>
                    <a:pt x="95" y="50"/>
                    <a:pt x="95" y="50"/>
                  </a:cubicBezTo>
                  <a:cubicBezTo>
                    <a:pt x="100" y="53"/>
                    <a:pt x="104" y="58"/>
                    <a:pt x="104" y="64"/>
                  </a:cubicBezTo>
                  <a:cubicBezTo>
                    <a:pt x="104" y="69"/>
                    <a:pt x="102" y="73"/>
                    <a:pt x="98" y="76"/>
                  </a:cubicBezTo>
                  <a:cubicBezTo>
                    <a:pt x="100" y="68"/>
                    <a:pt x="100" y="68"/>
                    <a:pt x="100" y="68"/>
                  </a:cubicBezTo>
                  <a:cubicBezTo>
                    <a:pt x="100" y="67"/>
                    <a:pt x="100" y="66"/>
                    <a:pt x="100" y="65"/>
                  </a:cubicBezTo>
                  <a:cubicBezTo>
                    <a:pt x="99" y="63"/>
                    <a:pt x="96" y="63"/>
                    <a:pt x="94" y="64"/>
                  </a:cubicBezTo>
                  <a:cubicBezTo>
                    <a:pt x="93" y="64"/>
                    <a:pt x="93" y="65"/>
                    <a:pt x="92" y="66"/>
                  </a:cubicBezTo>
                  <a:cubicBezTo>
                    <a:pt x="88" y="83"/>
                    <a:pt x="88" y="83"/>
                    <a:pt x="88" y="83"/>
                  </a:cubicBezTo>
                  <a:cubicBezTo>
                    <a:pt x="88" y="83"/>
                    <a:pt x="88" y="83"/>
                    <a:pt x="88" y="83"/>
                  </a:cubicBezTo>
                  <a:cubicBezTo>
                    <a:pt x="88" y="84"/>
                    <a:pt x="88" y="85"/>
                    <a:pt x="88" y="86"/>
                  </a:cubicBezTo>
                  <a:cubicBezTo>
                    <a:pt x="89" y="87"/>
                    <a:pt x="90" y="87"/>
                    <a:pt x="91" y="88"/>
                  </a:cubicBezTo>
                  <a:cubicBezTo>
                    <a:pt x="91" y="88"/>
                    <a:pt x="91" y="88"/>
                    <a:pt x="91" y="88"/>
                  </a:cubicBezTo>
                  <a:cubicBezTo>
                    <a:pt x="91" y="88"/>
                    <a:pt x="91" y="88"/>
                    <a:pt x="91" y="88"/>
                  </a:cubicBezTo>
                  <a:cubicBezTo>
                    <a:pt x="107" y="92"/>
                    <a:pt x="107" y="92"/>
                    <a:pt x="107" y="92"/>
                  </a:cubicBezTo>
                  <a:cubicBezTo>
                    <a:pt x="108" y="92"/>
                    <a:pt x="109" y="92"/>
                    <a:pt x="110" y="92"/>
                  </a:cubicBezTo>
                  <a:cubicBezTo>
                    <a:pt x="112" y="90"/>
                    <a:pt x="113" y="88"/>
                    <a:pt x="112" y="86"/>
                  </a:cubicBezTo>
                  <a:cubicBezTo>
                    <a:pt x="111" y="85"/>
                    <a:pt x="110" y="85"/>
                    <a:pt x="109" y="84"/>
                  </a:cubicBezTo>
                  <a:moveTo>
                    <a:pt x="88" y="42"/>
                  </a:moveTo>
                  <a:cubicBezTo>
                    <a:pt x="87" y="41"/>
                    <a:pt x="86" y="41"/>
                    <a:pt x="86" y="41"/>
                  </a:cubicBezTo>
                  <a:cubicBezTo>
                    <a:pt x="86" y="40"/>
                    <a:pt x="86" y="40"/>
                    <a:pt x="86" y="40"/>
                  </a:cubicBezTo>
                  <a:cubicBezTo>
                    <a:pt x="85" y="40"/>
                    <a:pt x="85" y="40"/>
                    <a:pt x="85" y="40"/>
                  </a:cubicBezTo>
                  <a:cubicBezTo>
                    <a:pt x="69" y="36"/>
                    <a:pt x="69" y="36"/>
                    <a:pt x="69" y="36"/>
                  </a:cubicBezTo>
                  <a:cubicBezTo>
                    <a:pt x="68" y="36"/>
                    <a:pt x="67" y="36"/>
                    <a:pt x="66" y="37"/>
                  </a:cubicBezTo>
                  <a:cubicBezTo>
                    <a:pt x="64" y="38"/>
                    <a:pt x="63" y="40"/>
                    <a:pt x="64" y="42"/>
                  </a:cubicBezTo>
                  <a:cubicBezTo>
                    <a:pt x="65" y="43"/>
                    <a:pt x="66" y="44"/>
                    <a:pt x="67" y="44"/>
                  </a:cubicBezTo>
                  <a:cubicBezTo>
                    <a:pt x="73" y="45"/>
                    <a:pt x="73" y="45"/>
                    <a:pt x="73" y="45"/>
                  </a:cubicBezTo>
                  <a:cubicBezTo>
                    <a:pt x="68" y="50"/>
                    <a:pt x="64" y="56"/>
                    <a:pt x="64" y="64"/>
                  </a:cubicBezTo>
                  <a:cubicBezTo>
                    <a:pt x="64" y="74"/>
                    <a:pt x="70" y="83"/>
                    <a:pt x="79" y="86"/>
                  </a:cubicBezTo>
                  <a:cubicBezTo>
                    <a:pt x="81" y="78"/>
                    <a:pt x="81" y="78"/>
                    <a:pt x="81" y="78"/>
                  </a:cubicBezTo>
                  <a:cubicBezTo>
                    <a:pt x="76" y="76"/>
                    <a:pt x="72" y="70"/>
                    <a:pt x="72" y="64"/>
                  </a:cubicBezTo>
                  <a:cubicBezTo>
                    <a:pt x="72" y="59"/>
                    <a:pt x="74" y="54"/>
                    <a:pt x="78" y="51"/>
                  </a:cubicBezTo>
                  <a:cubicBezTo>
                    <a:pt x="76" y="60"/>
                    <a:pt x="76" y="60"/>
                    <a:pt x="76" y="60"/>
                  </a:cubicBezTo>
                  <a:cubicBezTo>
                    <a:pt x="76" y="61"/>
                    <a:pt x="76" y="62"/>
                    <a:pt x="76" y="63"/>
                  </a:cubicBezTo>
                  <a:cubicBezTo>
                    <a:pt x="78" y="65"/>
                    <a:pt x="80" y="65"/>
                    <a:pt x="82" y="64"/>
                  </a:cubicBezTo>
                  <a:cubicBezTo>
                    <a:pt x="83" y="64"/>
                    <a:pt x="84" y="63"/>
                    <a:pt x="84" y="62"/>
                  </a:cubicBezTo>
                  <a:cubicBezTo>
                    <a:pt x="88" y="45"/>
                    <a:pt x="88" y="45"/>
                    <a:pt x="88" y="45"/>
                  </a:cubicBezTo>
                  <a:cubicBezTo>
                    <a:pt x="88" y="44"/>
                    <a:pt x="88" y="43"/>
                    <a:pt x="88" y="42"/>
                  </a:cubicBezTo>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04"/>
            <p:cNvSpPr>
              <a:spLocks noEditPoints="1"/>
            </p:cNvSpPr>
            <p:nvPr/>
          </p:nvSpPr>
          <p:spPr bwMode="auto">
            <a:xfrm>
              <a:off x="4644008" y="1995686"/>
              <a:ext cx="432048" cy="432048"/>
            </a:xfrm>
            <a:custGeom>
              <a:avLst/>
              <a:gdLst>
                <a:gd name="T0" fmla="*/ 64 w 176"/>
                <a:gd name="T1" fmla="*/ 96 h 176"/>
                <a:gd name="T2" fmla="*/ 60 w 176"/>
                <a:gd name="T3" fmla="*/ 100 h 176"/>
                <a:gd name="T4" fmla="*/ 61 w 176"/>
                <a:gd name="T5" fmla="*/ 103 h 176"/>
                <a:gd name="T6" fmla="*/ 85 w 176"/>
                <a:gd name="T7" fmla="*/ 127 h 176"/>
                <a:gd name="T8" fmla="*/ 88 w 176"/>
                <a:gd name="T9" fmla="*/ 128 h 176"/>
                <a:gd name="T10" fmla="*/ 91 w 176"/>
                <a:gd name="T11" fmla="*/ 127 h 176"/>
                <a:gd name="T12" fmla="*/ 115 w 176"/>
                <a:gd name="T13" fmla="*/ 103 h 176"/>
                <a:gd name="T14" fmla="*/ 116 w 176"/>
                <a:gd name="T15" fmla="*/ 100 h 176"/>
                <a:gd name="T16" fmla="*/ 112 w 176"/>
                <a:gd name="T17" fmla="*/ 96 h 176"/>
                <a:gd name="T18" fmla="*/ 109 w 176"/>
                <a:gd name="T19" fmla="*/ 97 h 176"/>
                <a:gd name="T20" fmla="*/ 92 w 176"/>
                <a:gd name="T21" fmla="*/ 114 h 176"/>
                <a:gd name="T22" fmla="*/ 92 w 176"/>
                <a:gd name="T23" fmla="*/ 4 h 176"/>
                <a:gd name="T24" fmla="*/ 92 w 176"/>
                <a:gd name="T25" fmla="*/ 4 h 176"/>
                <a:gd name="T26" fmla="*/ 88 w 176"/>
                <a:gd name="T27" fmla="*/ 0 h 176"/>
                <a:gd name="T28" fmla="*/ 84 w 176"/>
                <a:gd name="T29" fmla="*/ 4 h 176"/>
                <a:gd name="T30" fmla="*/ 84 w 176"/>
                <a:gd name="T31" fmla="*/ 114 h 176"/>
                <a:gd name="T32" fmla="*/ 67 w 176"/>
                <a:gd name="T33" fmla="*/ 97 h 176"/>
                <a:gd name="T34" fmla="*/ 64 w 176"/>
                <a:gd name="T35" fmla="*/ 96 h 176"/>
                <a:gd name="T36" fmla="*/ 168 w 176"/>
                <a:gd name="T37" fmla="*/ 40 h 176"/>
                <a:gd name="T38" fmla="*/ 104 w 176"/>
                <a:gd name="T39" fmla="*/ 40 h 176"/>
                <a:gd name="T40" fmla="*/ 100 w 176"/>
                <a:gd name="T41" fmla="*/ 44 h 176"/>
                <a:gd name="T42" fmla="*/ 104 w 176"/>
                <a:gd name="T43" fmla="*/ 48 h 176"/>
                <a:gd name="T44" fmla="*/ 168 w 176"/>
                <a:gd name="T45" fmla="*/ 48 h 176"/>
                <a:gd name="T46" fmla="*/ 168 w 176"/>
                <a:gd name="T47" fmla="*/ 64 h 176"/>
                <a:gd name="T48" fmla="*/ 104 w 176"/>
                <a:gd name="T49" fmla="*/ 64 h 176"/>
                <a:gd name="T50" fmla="*/ 100 w 176"/>
                <a:gd name="T51" fmla="*/ 68 h 176"/>
                <a:gd name="T52" fmla="*/ 104 w 176"/>
                <a:gd name="T53" fmla="*/ 72 h 176"/>
                <a:gd name="T54" fmla="*/ 152 w 176"/>
                <a:gd name="T55" fmla="*/ 72 h 176"/>
                <a:gd name="T56" fmla="*/ 152 w 176"/>
                <a:gd name="T57" fmla="*/ 168 h 176"/>
                <a:gd name="T58" fmla="*/ 24 w 176"/>
                <a:gd name="T59" fmla="*/ 168 h 176"/>
                <a:gd name="T60" fmla="*/ 24 w 176"/>
                <a:gd name="T61" fmla="*/ 72 h 176"/>
                <a:gd name="T62" fmla="*/ 72 w 176"/>
                <a:gd name="T63" fmla="*/ 72 h 176"/>
                <a:gd name="T64" fmla="*/ 76 w 176"/>
                <a:gd name="T65" fmla="*/ 68 h 176"/>
                <a:gd name="T66" fmla="*/ 72 w 176"/>
                <a:gd name="T67" fmla="*/ 64 h 176"/>
                <a:gd name="T68" fmla="*/ 8 w 176"/>
                <a:gd name="T69" fmla="*/ 64 h 176"/>
                <a:gd name="T70" fmla="*/ 8 w 176"/>
                <a:gd name="T71" fmla="*/ 48 h 176"/>
                <a:gd name="T72" fmla="*/ 72 w 176"/>
                <a:gd name="T73" fmla="*/ 48 h 176"/>
                <a:gd name="T74" fmla="*/ 76 w 176"/>
                <a:gd name="T75" fmla="*/ 44 h 176"/>
                <a:gd name="T76" fmla="*/ 72 w 176"/>
                <a:gd name="T77" fmla="*/ 40 h 176"/>
                <a:gd name="T78" fmla="*/ 8 w 176"/>
                <a:gd name="T79" fmla="*/ 40 h 176"/>
                <a:gd name="T80" fmla="*/ 0 w 176"/>
                <a:gd name="T81" fmla="*/ 48 h 176"/>
                <a:gd name="T82" fmla="*/ 0 w 176"/>
                <a:gd name="T83" fmla="*/ 64 h 176"/>
                <a:gd name="T84" fmla="*/ 8 w 176"/>
                <a:gd name="T85" fmla="*/ 72 h 176"/>
                <a:gd name="T86" fmla="*/ 16 w 176"/>
                <a:gd name="T87" fmla="*/ 72 h 176"/>
                <a:gd name="T88" fmla="*/ 16 w 176"/>
                <a:gd name="T89" fmla="*/ 168 h 176"/>
                <a:gd name="T90" fmla="*/ 24 w 176"/>
                <a:gd name="T91" fmla="*/ 176 h 176"/>
                <a:gd name="T92" fmla="*/ 152 w 176"/>
                <a:gd name="T93" fmla="*/ 176 h 176"/>
                <a:gd name="T94" fmla="*/ 160 w 176"/>
                <a:gd name="T95" fmla="*/ 168 h 176"/>
                <a:gd name="T96" fmla="*/ 160 w 176"/>
                <a:gd name="T97" fmla="*/ 72 h 176"/>
                <a:gd name="T98" fmla="*/ 168 w 176"/>
                <a:gd name="T99" fmla="*/ 72 h 176"/>
                <a:gd name="T100" fmla="*/ 176 w 176"/>
                <a:gd name="T101" fmla="*/ 64 h 176"/>
                <a:gd name="T102" fmla="*/ 176 w 176"/>
                <a:gd name="T103" fmla="*/ 48 h 176"/>
                <a:gd name="T104" fmla="*/ 168 w 176"/>
                <a:gd name="T10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64" y="96"/>
                  </a:moveTo>
                  <a:cubicBezTo>
                    <a:pt x="62" y="96"/>
                    <a:pt x="60" y="98"/>
                    <a:pt x="60" y="100"/>
                  </a:cubicBezTo>
                  <a:cubicBezTo>
                    <a:pt x="60" y="101"/>
                    <a:pt x="60" y="102"/>
                    <a:pt x="61" y="103"/>
                  </a:cubicBezTo>
                  <a:cubicBezTo>
                    <a:pt x="85" y="127"/>
                    <a:pt x="85" y="127"/>
                    <a:pt x="85" y="127"/>
                  </a:cubicBezTo>
                  <a:cubicBezTo>
                    <a:pt x="86" y="128"/>
                    <a:pt x="87" y="128"/>
                    <a:pt x="88" y="128"/>
                  </a:cubicBezTo>
                  <a:cubicBezTo>
                    <a:pt x="89" y="128"/>
                    <a:pt x="90" y="128"/>
                    <a:pt x="91" y="127"/>
                  </a:cubicBezTo>
                  <a:cubicBezTo>
                    <a:pt x="115" y="103"/>
                    <a:pt x="115" y="103"/>
                    <a:pt x="115" y="103"/>
                  </a:cubicBezTo>
                  <a:cubicBezTo>
                    <a:pt x="116" y="102"/>
                    <a:pt x="116" y="101"/>
                    <a:pt x="116" y="100"/>
                  </a:cubicBezTo>
                  <a:cubicBezTo>
                    <a:pt x="116" y="98"/>
                    <a:pt x="114" y="96"/>
                    <a:pt x="112" y="96"/>
                  </a:cubicBezTo>
                  <a:cubicBezTo>
                    <a:pt x="111" y="96"/>
                    <a:pt x="110" y="96"/>
                    <a:pt x="109" y="97"/>
                  </a:cubicBezTo>
                  <a:cubicBezTo>
                    <a:pt x="92" y="114"/>
                    <a:pt x="92" y="114"/>
                    <a:pt x="92" y="114"/>
                  </a:cubicBezTo>
                  <a:cubicBezTo>
                    <a:pt x="92" y="4"/>
                    <a:pt x="92" y="4"/>
                    <a:pt x="92" y="4"/>
                  </a:cubicBezTo>
                  <a:cubicBezTo>
                    <a:pt x="92" y="4"/>
                    <a:pt x="92" y="4"/>
                    <a:pt x="92" y="4"/>
                  </a:cubicBezTo>
                  <a:cubicBezTo>
                    <a:pt x="92" y="2"/>
                    <a:pt x="90" y="0"/>
                    <a:pt x="88" y="0"/>
                  </a:cubicBezTo>
                  <a:cubicBezTo>
                    <a:pt x="86" y="0"/>
                    <a:pt x="84" y="2"/>
                    <a:pt x="84" y="4"/>
                  </a:cubicBezTo>
                  <a:cubicBezTo>
                    <a:pt x="84" y="114"/>
                    <a:pt x="84" y="114"/>
                    <a:pt x="84" y="114"/>
                  </a:cubicBezTo>
                  <a:cubicBezTo>
                    <a:pt x="67" y="97"/>
                    <a:pt x="67" y="97"/>
                    <a:pt x="67" y="97"/>
                  </a:cubicBezTo>
                  <a:cubicBezTo>
                    <a:pt x="66" y="96"/>
                    <a:pt x="65" y="96"/>
                    <a:pt x="64" y="96"/>
                  </a:cubicBezTo>
                  <a:moveTo>
                    <a:pt x="168" y="40"/>
                  </a:moveTo>
                  <a:cubicBezTo>
                    <a:pt x="104" y="40"/>
                    <a:pt x="104" y="40"/>
                    <a:pt x="104" y="40"/>
                  </a:cubicBezTo>
                  <a:cubicBezTo>
                    <a:pt x="102" y="40"/>
                    <a:pt x="100" y="42"/>
                    <a:pt x="100" y="44"/>
                  </a:cubicBezTo>
                  <a:cubicBezTo>
                    <a:pt x="100" y="46"/>
                    <a:pt x="102" y="48"/>
                    <a:pt x="104" y="48"/>
                  </a:cubicBezTo>
                  <a:cubicBezTo>
                    <a:pt x="168" y="48"/>
                    <a:pt x="168" y="48"/>
                    <a:pt x="168" y="48"/>
                  </a:cubicBezTo>
                  <a:cubicBezTo>
                    <a:pt x="168" y="64"/>
                    <a:pt x="168" y="64"/>
                    <a:pt x="168" y="64"/>
                  </a:cubicBezTo>
                  <a:cubicBezTo>
                    <a:pt x="104" y="64"/>
                    <a:pt x="104" y="64"/>
                    <a:pt x="104" y="64"/>
                  </a:cubicBezTo>
                  <a:cubicBezTo>
                    <a:pt x="102" y="64"/>
                    <a:pt x="100" y="66"/>
                    <a:pt x="100" y="68"/>
                  </a:cubicBezTo>
                  <a:cubicBezTo>
                    <a:pt x="100" y="70"/>
                    <a:pt x="102" y="72"/>
                    <a:pt x="104" y="72"/>
                  </a:cubicBezTo>
                  <a:cubicBezTo>
                    <a:pt x="152" y="72"/>
                    <a:pt x="152" y="72"/>
                    <a:pt x="152" y="72"/>
                  </a:cubicBezTo>
                  <a:cubicBezTo>
                    <a:pt x="152" y="168"/>
                    <a:pt x="152" y="168"/>
                    <a:pt x="152" y="168"/>
                  </a:cubicBezTo>
                  <a:cubicBezTo>
                    <a:pt x="24" y="168"/>
                    <a:pt x="24" y="168"/>
                    <a:pt x="24" y="168"/>
                  </a:cubicBezTo>
                  <a:cubicBezTo>
                    <a:pt x="24" y="72"/>
                    <a:pt x="24" y="72"/>
                    <a:pt x="24" y="72"/>
                  </a:cubicBezTo>
                  <a:cubicBezTo>
                    <a:pt x="72" y="72"/>
                    <a:pt x="72" y="72"/>
                    <a:pt x="72" y="72"/>
                  </a:cubicBezTo>
                  <a:cubicBezTo>
                    <a:pt x="74" y="72"/>
                    <a:pt x="76" y="70"/>
                    <a:pt x="76" y="68"/>
                  </a:cubicBezTo>
                  <a:cubicBezTo>
                    <a:pt x="76" y="66"/>
                    <a:pt x="74" y="64"/>
                    <a:pt x="72" y="64"/>
                  </a:cubicBezTo>
                  <a:cubicBezTo>
                    <a:pt x="8" y="64"/>
                    <a:pt x="8" y="64"/>
                    <a:pt x="8" y="64"/>
                  </a:cubicBezTo>
                  <a:cubicBezTo>
                    <a:pt x="8" y="48"/>
                    <a:pt x="8" y="48"/>
                    <a:pt x="8" y="48"/>
                  </a:cubicBezTo>
                  <a:cubicBezTo>
                    <a:pt x="72" y="48"/>
                    <a:pt x="72" y="48"/>
                    <a:pt x="72" y="48"/>
                  </a:cubicBezTo>
                  <a:cubicBezTo>
                    <a:pt x="74" y="48"/>
                    <a:pt x="76" y="46"/>
                    <a:pt x="76" y="44"/>
                  </a:cubicBezTo>
                  <a:cubicBezTo>
                    <a:pt x="76" y="42"/>
                    <a:pt x="74" y="40"/>
                    <a:pt x="72" y="40"/>
                  </a:cubicBezTo>
                  <a:cubicBezTo>
                    <a:pt x="8" y="40"/>
                    <a:pt x="8" y="40"/>
                    <a:pt x="8" y="40"/>
                  </a:cubicBezTo>
                  <a:cubicBezTo>
                    <a:pt x="4" y="40"/>
                    <a:pt x="0" y="44"/>
                    <a:pt x="0" y="48"/>
                  </a:cubicBezTo>
                  <a:cubicBezTo>
                    <a:pt x="0" y="64"/>
                    <a:pt x="0" y="64"/>
                    <a:pt x="0" y="64"/>
                  </a:cubicBezTo>
                  <a:cubicBezTo>
                    <a:pt x="0" y="68"/>
                    <a:pt x="4" y="72"/>
                    <a:pt x="8" y="72"/>
                  </a:cubicBezTo>
                  <a:cubicBezTo>
                    <a:pt x="16" y="72"/>
                    <a:pt x="16" y="72"/>
                    <a:pt x="16" y="72"/>
                  </a:cubicBezTo>
                  <a:cubicBezTo>
                    <a:pt x="16" y="168"/>
                    <a:pt x="16" y="168"/>
                    <a:pt x="16" y="168"/>
                  </a:cubicBezTo>
                  <a:cubicBezTo>
                    <a:pt x="16" y="172"/>
                    <a:pt x="20" y="176"/>
                    <a:pt x="24" y="176"/>
                  </a:cubicBezTo>
                  <a:cubicBezTo>
                    <a:pt x="152" y="176"/>
                    <a:pt x="152" y="176"/>
                    <a:pt x="152" y="176"/>
                  </a:cubicBezTo>
                  <a:cubicBezTo>
                    <a:pt x="156" y="176"/>
                    <a:pt x="160" y="172"/>
                    <a:pt x="160" y="168"/>
                  </a:cubicBezTo>
                  <a:cubicBezTo>
                    <a:pt x="160" y="72"/>
                    <a:pt x="160" y="72"/>
                    <a:pt x="160" y="72"/>
                  </a:cubicBezTo>
                  <a:cubicBezTo>
                    <a:pt x="168" y="72"/>
                    <a:pt x="168" y="72"/>
                    <a:pt x="168" y="72"/>
                  </a:cubicBezTo>
                  <a:cubicBezTo>
                    <a:pt x="172" y="72"/>
                    <a:pt x="176" y="68"/>
                    <a:pt x="176" y="64"/>
                  </a:cubicBezTo>
                  <a:cubicBezTo>
                    <a:pt x="176" y="48"/>
                    <a:pt x="176" y="48"/>
                    <a:pt x="176" y="48"/>
                  </a:cubicBezTo>
                  <a:cubicBezTo>
                    <a:pt x="176" y="44"/>
                    <a:pt x="172" y="40"/>
                    <a:pt x="168" y="4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06"/>
            <p:cNvSpPr>
              <a:spLocks noEditPoints="1"/>
            </p:cNvSpPr>
            <p:nvPr/>
          </p:nvSpPr>
          <p:spPr bwMode="auto">
            <a:xfrm>
              <a:off x="5652120" y="1635646"/>
              <a:ext cx="432048" cy="432048"/>
            </a:xfrm>
            <a:custGeom>
              <a:avLst/>
              <a:gdLst>
                <a:gd name="T0" fmla="*/ 112 w 176"/>
                <a:gd name="T1" fmla="*/ 120 h 176"/>
                <a:gd name="T2" fmla="*/ 120 w 176"/>
                <a:gd name="T3" fmla="*/ 104 h 176"/>
                <a:gd name="T4" fmla="*/ 64 w 176"/>
                <a:gd name="T5" fmla="*/ 96 h 176"/>
                <a:gd name="T6" fmla="*/ 56 w 176"/>
                <a:gd name="T7" fmla="*/ 112 h 176"/>
                <a:gd name="T8" fmla="*/ 64 w 176"/>
                <a:gd name="T9" fmla="*/ 104 h 176"/>
                <a:gd name="T10" fmla="*/ 112 w 176"/>
                <a:gd name="T11" fmla="*/ 112 h 176"/>
                <a:gd name="T12" fmla="*/ 64 w 176"/>
                <a:gd name="T13" fmla="*/ 104 h 176"/>
                <a:gd name="T14" fmla="*/ 152 w 176"/>
                <a:gd name="T15" fmla="*/ 48 h 176"/>
                <a:gd name="T16" fmla="*/ 144 w 176"/>
                <a:gd name="T17" fmla="*/ 8 h 176"/>
                <a:gd name="T18" fmla="*/ 104 w 176"/>
                <a:gd name="T19" fmla="*/ 0 h 176"/>
                <a:gd name="T20" fmla="*/ 24 w 176"/>
                <a:gd name="T21" fmla="*/ 8 h 176"/>
                <a:gd name="T22" fmla="*/ 8 w 176"/>
                <a:gd name="T23" fmla="*/ 48 h 176"/>
                <a:gd name="T24" fmla="*/ 0 w 176"/>
                <a:gd name="T25" fmla="*/ 72 h 176"/>
                <a:gd name="T26" fmla="*/ 16 w 176"/>
                <a:gd name="T27" fmla="*/ 80 h 176"/>
                <a:gd name="T28" fmla="*/ 24 w 176"/>
                <a:gd name="T29" fmla="*/ 176 h 176"/>
                <a:gd name="T30" fmla="*/ 160 w 176"/>
                <a:gd name="T31" fmla="*/ 168 h 176"/>
                <a:gd name="T32" fmla="*/ 168 w 176"/>
                <a:gd name="T33" fmla="*/ 80 h 176"/>
                <a:gd name="T34" fmla="*/ 176 w 176"/>
                <a:gd name="T35" fmla="*/ 56 h 176"/>
                <a:gd name="T36" fmla="*/ 144 w 176"/>
                <a:gd name="T37" fmla="*/ 16 h 176"/>
                <a:gd name="T38" fmla="*/ 128 w 176"/>
                <a:gd name="T39" fmla="*/ 48 h 176"/>
                <a:gd name="T40" fmla="*/ 120 w 176"/>
                <a:gd name="T41" fmla="*/ 16 h 176"/>
                <a:gd name="T42" fmla="*/ 104 w 176"/>
                <a:gd name="T43" fmla="*/ 12 h 176"/>
                <a:gd name="T44" fmla="*/ 104 w 176"/>
                <a:gd name="T45" fmla="*/ 24 h 176"/>
                <a:gd name="T46" fmla="*/ 32 w 176"/>
                <a:gd name="T47" fmla="*/ 8 h 176"/>
                <a:gd name="T48" fmla="*/ 96 w 176"/>
                <a:gd name="T49" fmla="*/ 28 h 176"/>
                <a:gd name="T50" fmla="*/ 120 w 176"/>
                <a:gd name="T51" fmla="*/ 32 h 176"/>
                <a:gd name="T52" fmla="*/ 32 w 176"/>
                <a:gd name="T53" fmla="*/ 48 h 176"/>
                <a:gd name="T54" fmla="*/ 152 w 176"/>
                <a:gd name="T55" fmla="*/ 168 h 176"/>
                <a:gd name="T56" fmla="*/ 24 w 176"/>
                <a:gd name="T57" fmla="*/ 80 h 176"/>
                <a:gd name="T58" fmla="*/ 152 w 176"/>
                <a:gd name="T59" fmla="*/ 168 h 176"/>
                <a:gd name="T60" fmla="*/ 8 w 176"/>
                <a:gd name="T61" fmla="*/ 72 h 176"/>
                <a:gd name="T62" fmla="*/ 168 w 176"/>
                <a:gd name="T63"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64" y="120"/>
                  </a:moveTo>
                  <a:cubicBezTo>
                    <a:pt x="112" y="120"/>
                    <a:pt x="112" y="120"/>
                    <a:pt x="112" y="120"/>
                  </a:cubicBezTo>
                  <a:cubicBezTo>
                    <a:pt x="116" y="120"/>
                    <a:pt x="120" y="116"/>
                    <a:pt x="120" y="112"/>
                  </a:cubicBezTo>
                  <a:cubicBezTo>
                    <a:pt x="120" y="104"/>
                    <a:pt x="120" y="104"/>
                    <a:pt x="120" y="104"/>
                  </a:cubicBezTo>
                  <a:cubicBezTo>
                    <a:pt x="120" y="100"/>
                    <a:pt x="116" y="96"/>
                    <a:pt x="112" y="96"/>
                  </a:cubicBezTo>
                  <a:cubicBezTo>
                    <a:pt x="64" y="96"/>
                    <a:pt x="64" y="96"/>
                    <a:pt x="64" y="96"/>
                  </a:cubicBezTo>
                  <a:cubicBezTo>
                    <a:pt x="60" y="96"/>
                    <a:pt x="56" y="100"/>
                    <a:pt x="56" y="104"/>
                  </a:cubicBezTo>
                  <a:cubicBezTo>
                    <a:pt x="56" y="112"/>
                    <a:pt x="56" y="112"/>
                    <a:pt x="56" y="112"/>
                  </a:cubicBezTo>
                  <a:cubicBezTo>
                    <a:pt x="56" y="116"/>
                    <a:pt x="60" y="120"/>
                    <a:pt x="64" y="120"/>
                  </a:cubicBezTo>
                  <a:moveTo>
                    <a:pt x="64" y="104"/>
                  </a:moveTo>
                  <a:cubicBezTo>
                    <a:pt x="112" y="104"/>
                    <a:pt x="112" y="104"/>
                    <a:pt x="112" y="104"/>
                  </a:cubicBezTo>
                  <a:cubicBezTo>
                    <a:pt x="112" y="112"/>
                    <a:pt x="112" y="112"/>
                    <a:pt x="112" y="112"/>
                  </a:cubicBezTo>
                  <a:cubicBezTo>
                    <a:pt x="64" y="112"/>
                    <a:pt x="64" y="112"/>
                    <a:pt x="64" y="112"/>
                  </a:cubicBezTo>
                  <a:lnTo>
                    <a:pt x="64" y="104"/>
                  </a:lnTo>
                  <a:close/>
                  <a:moveTo>
                    <a:pt x="168" y="48"/>
                  </a:moveTo>
                  <a:cubicBezTo>
                    <a:pt x="152" y="48"/>
                    <a:pt x="152" y="48"/>
                    <a:pt x="152" y="48"/>
                  </a:cubicBezTo>
                  <a:cubicBezTo>
                    <a:pt x="152" y="16"/>
                    <a:pt x="152" y="16"/>
                    <a:pt x="152" y="16"/>
                  </a:cubicBezTo>
                  <a:cubicBezTo>
                    <a:pt x="152" y="12"/>
                    <a:pt x="148" y="8"/>
                    <a:pt x="144" y="8"/>
                  </a:cubicBezTo>
                  <a:cubicBezTo>
                    <a:pt x="112" y="8"/>
                    <a:pt x="112" y="8"/>
                    <a:pt x="112" y="8"/>
                  </a:cubicBezTo>
                  <a:cubicBezTo>
                    <a:pt x="104" y="0"/>
                    <a:pt x="104" y="0"/>
                    <a:pt x="104" y="0"/>
                  </a:cubicBezTo>
                  <a:cubicBezTo>
                    <a:pt x="32" y="0"/>
                    <a:pt x="32" y="0"/>
                    <a:pt x="32" y="0"/>
                  </a:cubicBezTo>
                  <a:cubicBezTo>
                    <a:pt x="28" y="0"/>
                    <a:pt x="24" y="4"/>
                    <a:pt x="24" y="8"/>
                  </a:cubicBezTo>
                  <a:cubicBezTo>
                    <a:pt x="24" y="48"/>
                    <a:pt x="24" y="48"/>
                    <a:pt x="24" y="48"/>
                  </a:cubicBezTo>
                  <a:cubicBezTo>
                    <a:pt x="8" y="48"/>
                    <a:pt x="8" y="48"/>
                    <a:pt x="8" y="48"/>
                  </a:cubicBezTo>
                  <a:cubicBezTo>
                    <a:pt x="4" y="48"/>
                    <a:pt x="0" y="52"/>
                    <a:pt x="0" y="56"/>
                  </a:cubicBezTo>
                  <a:cubicBezTo>
                    <a:pt x="0" y="72"/>
                    <a:pt x="0" y="72"/>
                    <a:pt x="0" y="72"/>
                  </a:cubicBezTo>
                  <a:cubicBezTo>
                    <a:pt x="0" y="76"/>
                    <a:pt x="4" y="80"/>
                    <a:pt x="8" y="80"/>
                  </a:cubicBezTo>
                  <a:cubicBezTo>
                    <a:pt x="16" y="80"/>
                    <a:pt x="16" y="80"/>
                    <a:pt x="16" y="80"/>
                  </a:cubicBezTo>
                  <a:cubicBezTo>
                    <a:pt x="16" y="168"/>
                    <a:pt x="16" y="168"/>
                    <a:pt x="16" y="168"/>
                  </a:cubicBezTo>
                  <a:cubicBezTo>
                    <a:pt x="16" y="172"/>
                    <a:pt x="20" y="176"/>
                    <a:pt x="24" y="176"/>
                  </a:cubicBezTo>
                  <a:cubicBezTo>
                    <a:pt x="152" y="176"/>
                    <a:pt x="152" y="176"/>
                    <a:pt x="152" y="176"/>
                  </a:cubicBezTo>
                  <a:cubicBezTo>
                    <a:pt x="156" y="176"/>
                    <a:pt x="160" y="172"/>
                    <a:pt x="160" y="168"/>
                  </a:cubicBezTo>
                  <a:cubicBezTo>
                    <a:pt x="160" y="80"/>
                    <a:pt x="160" y="80"/>
                    <a:pt x="160" y="80"/>
                  </a:cubicBezTo>
                  <a:cubicBezTo>
                    <a:pt x="168" y="80"/>
                    <a:pt x="168" y="80"/>
                    <a:pt x="168" y="80"/>
                  </a:cubicBezTo>
                  <a:cubicBezTo>
                    <a:pt x="172" y="80"/>
                    <a:pt x="176" y="76"/>
                    <a:pt x="176" y="72"/>
                  </a:cubicBezTo>
                  <a:cubicBezTo>
                    <a:pt x="176" y="56"/>
                    <a:pt x="176" y="56"/>
                    <a:pt x="176" y="56"/>
                  </a:cubicBezTo>
                  <a:cubicBezTo>
                    <a:pt x="176" y="52"/>
                    <a:pt x="172" y="48"/>
                    <a:pt x="168" y="48"/>
                  </a:cubicBezTo>
                  <a:moveTo>
                    <a:pt x="144" y="16"/>
                  </a:moveTo>
                  <a:cubicBezTo>
                    <a:pt x="144" y="48"/>
                    <a:pt x="144" y="48"/>
                    <a:pt x="144" y="48"/>
                  </a:cubicBezTo>
                  <a:cubicBezTo>
                    <a:pt x="128" y="48"/>
                    <a:pt x="128" y="48"/>
                    <a:pt x="128" y="48"/>
                  </a:cubicBezTo>
                  <a:cubicBezTo>
                    <a:pt x="128" y="24"/>
                    <a:pt x="128" y="24"/>
                    <a:pt x="128" y="24"/>
                  </a:cubicBezTo>
                  <a:cubicBezTo>
                    <a:pt x="120" y="16"/>
                    <a:pt x="120" y="16"/>
                    <a:pt x="120" y="16"/>
                  </a:cubicBezTo>
                  <a:lnTo>
                    <a:pt x="144" y="16"/>
                  </a:lnTo>
                  <a:close/>
                  <a:moveTo>
                    <a:pt x="104" y="12"/>
                  </a:moveTo>
                  <a:cubicBezTo>
                    <a:pt x="116" y="24"/>
                    <a:pt x="116" y="24"/>
                    <a:pt x="116" y="24"/>
                  </a:cubicBezTo>
                  <a:cubicBezTo>
                    <a:pt x="104" y="24"/>
                    <a:pt x="104" y="24"/>
                    <a:pt x="104" y="24"/>
                  </a:cubicBezTo>
                  <a:lnTo>
                    <a:pt x="104" y="12"/>
                  </a:lnTo>
                  <a:close/>
                  <a:moveTo>
                    <a:pt x="32" y="8"/>
                  </a:moveTo>
                  <a:cubicBezTo>
                    <a:pt x="96" y="8"/>
                    <a:pt x="96" y="8"/>
                    <a:pt x="96" y="8"/>
                  </a:cubicBezTo>
                  <a:cubicBezTo>
                    <a:pt x="96" y="28"/>
                    <a:pt x="96" y="28"/>
                    <a:pt x="96" y="28"/>
                  </a:cubicBezTo>
                  <a:cubicBezTo>
                    <a:pt x="96" y="30"/>
                    <a:pt x="98" y="32"/>
                    <a:pt x="100" y="32"/>
                  </a:cubicBezTo>
                  <a:cubicBezTo>
                    <a:pt x="120" y="32"/>
                    <a:pt x="120" y="32"/>
                    <a:pt x="120" y="32"/>
                  </a:cubicBezTo>
                  <a:cubicBezTo>
                    <a:pt x="120" y="48"/>
                    <a:pt x="120" y="48"/>
                    <a:pt x="120" y="48"/>
                  </a:cubicBezTo>
                  <a:cubicBezTo>
                    <a:pt x="32" y="48"/>
                    <a:pt x="32" y="48"/>
                    <a:pt x="32" y="48"/>
                  </a:cubicBezTo>
                  <a:lnTo>
                    <a:pt x="32" y="8"/>
                  </a:lnTo>
                  <a:close/>
                  <a:moveTo>
                    <a:pt x="152" y="168"/>
                  </a:moveTo>
                  <a:cubicBezTo>
                    <a:pt x="24" y="168"/>
                    <a:pt x="24" y="168"/>
                    <a:pt x="24" y="168"/>
                  </a:cubicBezTo>
                  <a:cubicBezTo>
                    <a:pt x="24" y="80"/>
                    <a:pt x="24" y="80"/>
                    <a:pt x="24" y="80"/>
                  </a:cubicBezTo>
                  <a:cubicBezTo>
                    <a:pt x="152" y="80"/>
                    <a:pt x="152" y="80"/>
                    <a:pt x="152" y="80"/>
                  </a:cubicBezTo>
                  <a:lnTo>
                    <a:pt x="152" y="168"/>
                  </a:lnTo>
                  <a:close/>
                  <a:moveTo>
                    <a:pt x="168" y="72"/>
                  </a:moveTo>
                  <a:cubicBezTo>
                    <a:pt x="8" y="72"/>
                    <a:pt x="8" y="72"/>
                    <a:pt x="8" y="72"/>
                  </a:cubicBezTo>
                  <a:cubicBezTo>
                    <a:pt x="8" y="56"/>
                    <a:pt x="8" y="56"/>
                    <a:pt x="8" y="56"/>
                  </a:cubicBezTo>
                  <a:cubicBezTo>
                    <a:pt x="168" y="56"/>
                    <a:pt x="168" y="56"/>
                    <a:pt x="168" y="56"/>
                  </a:cubicBezTo>
                  <a:lnTo>
                    <a:pt x="168" y="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07"/>
            <p:cNvSpPr>
              <a:spLocks noEditPoints="1"/>
            </p:cNvSpPr>
            <p:nvPr/>
          </p:nvSpPr>
          <p:spPr bwMode="auto">
            <a:xfrm>
              <a:off x="6444208" y="2211710"/>
              <a:ext cx="432048" cy="360040"/>
            </a:xfrm>
            <a:custGeom>
              <a:avLst/>
              <a:gdLst>
                <a:gd name="T0" fmla="*/ 112 w 176"/>
                <a:gd name="T1" fmla="*/ 118 h 174"/>
                <a:gd name="T2" fmla="*/ 120 w 176"/>
                <a:gd name="T3" fmla="*/ 102 h 174"/>
                <a:gd name="T4" fmla="*/ 64 w 176"/>
                <a:gd name="T5" fmla="*/ 94 h 174"/>
                <a:gd name="T6" fmla="*/ 56 w 176"/>
                <a:gd name="T7" fmla="*/ 110 h 174"/>
                <a:gd name="T8" fmla="*/ 64 w 176"/>
                <a:gd name="T9" fmla="*/ 102 h 174"/>
                <a:gd name="T10" fmla="*/ 112 w 176"/>
                <a:gd name="T11" fmla="*/ 110 h 174"/>
                <a:gd name="T12" fmla="*/ 64 w 176"/>
                <a:gd name="T13" fmla="*/ 102 h 174"/>
                <a:gd name="T14" fmla="*/ 152 w 176"/>
                <a:gd name="T15" fmla="*/ 46 h 174"/>
                <a:gd name="T16" fmla="*/ 128 w 176"/>
                <a:gd name="T17" fmla="*/ 17 h 174"/>
                <a:gd name="T18" fmla="*/ 70 w 176"/>
                <a:gd name="T19" fmla="*/ 4 h 174"/>
                <a:gd name="T20" fmla="*/ 28 w 176"/>
                <a:gd name="T21" fmla="*/ 46 h 174"/>
                <a:gd name="T22" fmla="*/ 0 w 176"/>
                <a:gd name="T23" fmla="*/ 54 h 174"/>
                <a:gd name="T24" fmla="*/ 8 w 176"/>
                <a:gd name="T25" fmla="*/ 78 h 174"/>
                <a:gd name="T26" fmla="*/ 16 w 176"/>
                <a:gd name="T27" fmla="*/ 166 h 174"/>
                <a:gd name="T28" fmla="*/ 152 w 176"/>
                <a:gd name="T29" fmla="*/ 174 h 174"/>
                <a:gd name="T30" fmla="*/ 160 w 176"/>
                <a:gd name="T31" fmla="*/ 78 h 174"/>
                <a:gd name="T32" fmla="*/ 176 w 176"/>
                <a:gd name="T33" fmla="*/ 70 h 174"/>
                <a:gd name="T34" fmla="*/ 168 w 176"/>
                <a:gd name="T35" fmla="*/ 46 h 174"/>
                <a:gd name="T36" fmla="*/ 140 w 176"/>
                <a:gd name="T37" fmla="*/ 30 h 174"/>
                <a:gd name="T38" fmla="*/ 143 w 176"/>
                <a:gd name="T39" fmla="*/ 46 h 174"/>
                <a:gd name="T40" fmla="*/ 134 w 176"/>
                <a:gd name="T41" fmla="*/ 40 h 174"/>
                <a:gd name="T42" fmla="*/ 124 w 176"/>
                <a:gd name="T43" fmla="*/ 34 h 174"/>
                <a:gd name="T44" fmla="*/ 115 w 176"/>
                <a:gd name="T45" fmla="*/ 30 h 174"/>
                <a:gd name="T46" fmla="*/ 130 w 176"/>
                <a:gd name="T47" fmla="*/ 24 h 174"/>
                <a:gd name="T48" fmla="*/ 74 w 176"/>
                <a:gd name="T49" fmla="*/ 46 h 174"/>
                <a:gd name="T50" fmla="*/ 127 w 176"/>
                <a:gd name="T51" fmla="*/ 46 h 174"/>
                <a:gd name="T52" fmla="*/ 66 w 176"/>
                <a:gd name="T53" fmla="*/ 11 h 174"/>
                <a:gd name="T54" fmla="*/ 65 w 176"/>
                <a:gd name="T55" fmla="*/ 46 h 174"/>
                <a:gd name="T56" fmla="*/ 46 w 176"/>
                <a:gd name="T57" fmla="*/ 46 h 174"/>
                <a:gd name="T58" fmla="*/ 37 w 176"/>
                <a:gd name="T59" fmla="*/ 46 h 174"/>
                <a:gd name="T60" fmla="*/ 152 w 176"/>
                <a:gd name="T61" fmla="*/ 166 h 174"/>
                <a:gd name="T62" fmla="*/ 24 w 176"/>
                <a:gd name="T63" fmla="*/ 78 h 174"/>
                <a:gd name="T64" fmla="*/ 152 w 176"/>
                <a:gd name="T65" fmla="*/ 166 h 174"/>
                <a:gd name="T66" fmla="*/ 8 w 176"/>
                <a:gd name="T67" fmla="*/ 70 h 174"/>
                <a:gd name="T68" fmla="*/ 168 w 176"/>
                <a:gd name="T69" fmla="*/ 54 h 174"/>
                <a:gd name="T70" fmla="*/ 69 w 176"/>
                <a:gd name="T71" fmla="*/ 22 h 174"/>
                <a:gd name="T72" fmla="*/ 58 w 176"/>
                <a:gd name="T73" fmla="*/ 25 h 174"/>
                <a:gd name="T74" fmla="*/ 69 w 176"/>
                <a:gd name="T75" fmla="*/ 22 h 174"/>
                <a:gd name="T76" fmla="*/ 54 w 176"/>
                <a:gd name="T77" fmla="*/ 32 h 174"/>
                <a:gd name="T78" fmla="*/ 57 w 176"/>
                <a:gd name="T79" fmla="*/ 4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4">
                  <a:moveTo>
                    <a:pt x="64" y="118"/>
                  </a:moveTo>
                  <a:cubicBezTo>
                    <a:pt x="112" y="118"/>
                    <a:pt x="112" y="118"/>
                    <a:pt x="112" y="118"/>
                  </a:cubicBezTo>
                  <a:cubicBezTo>
                    <a:pt x="116" y="118"/>
                    <a:pt x="120" y="114"/>
                    <a:pt x="120" y="110"/>
                  </a:cubicBezTo>
                  <a:cubicBezTo>
                    <a:pt x="120" y="102"/>
                    <a:pt x="120" y="102"/>
                    <a:pt x="120" y="102"/>
                  </a:cubicBezTo>
                  <a:cubicBezTo>
                    <a:pt x="120" y="98"/>
                    <a:pt x="116" y="94"/>
                    <a:pt x="112" y="94"/>
                  </a:cubicBezTo>
                  <a:cubicBezTo>
                    <a:pt x="64" y="94"/>
                    <a:pt x="64" y="94"/>
                    <a:pt x="64" y="94"/>
                  </a:cubicBezTo>
                  <a:cubicBezTo>
                    <a:pt x="60" y="94"/>
                    <a:pt x="56" y="98"/>
                    <a:pt x="56" y="102"/>
                  </a:cubicBezTo>
                  <a:cubicBezTo>
                    <a:pt x="56" y="110"/>
                    <a:pt x="56" y="110"/>
                    <a:pt x="56" y="110"/>
                  </a:cubicBezTo>
                  <a:cubicBezTo>
                    <a:pt x="56" y="114"/>
                    <a:pt x="60" y="118"/>
                    <a:pt x="64" y="118"/>
                  </a:cubicBezTo>
                  <a:moveTo>
                    <a:pt x="64" y="102"/>
                  </a:moveTo>
                  <a:cubicBezTo>
                    <a:pt x="112" y="102"/>
                    <a:pt x="112" y="102"/>
                    <a:pt x="112" y="102"/>
                  </a:cubicBezTo>
                  <a:cubicBezTo>
                    <a:pt x="112" y="110"/>
                    <a:pt x="112" y="110"/>
                    <a:pt x="112" y="110"/>
                  </a:cubicBezTo>
                  <a:cubicBezTo>
                    <a:pt x="64" y="110"/>
                    <a:pt x="64" y="110"/>
                    <a:pt x="64" y="110"/>
                  </a:cubicBezTo>
                  <a:lnTo>
                    <a:pt x="64" y="102"/>
                  </a:lnTo>
                  <a:close/>
                  <a:moveTo>
                    <a:pt x="168" y="46"/>
                  </a:moveTo>
                  <a:cubicBezTo>
                    <a:pt x="152" y="46"/>
                    <a:pt x="152" y="46"/>
                    <a:pt x="152" y="46"/>
                  </a:cubicBezTo>
                  <a:cubicBezTo>
                    <a:pt x="147" y="28"/>
                    <a:pt x="147" y="28"/>
                    <a:pt x="147" y="28"/>
                  </a:cubicBezTo>
                  <a:cubicBezTo>
                    <a:pt x="145" y="19"/>
                    <a:pt x="136" y="14"/>
                    <a:pt x="128" y="17"/>
                  </a:cubicBezTo>
                  <a:cubicBezTo>
                    <a:pt x="103" y="23"/>
                    <a:pt x="103" y="23"/>
                    <a:pt x="103" y="23"/>
                  </a:cubicBezTo>
                  <a:cubicBezTo>
                    <a:pt x="70" y="4"/>
                    <a:pt x="70" y="4"/>
                    <a:pt x="70" y="4"/>
                  </a:cubicBezTo>
                  <a:cubicBezTo>
                    <a:pt x="63" y="0"/>
                    <a:pt x="53" y="2"/>
                    <a:pt x="49" y="10"/>
                  </a:cubicBezTo>
                  <a:cubicBezTo>
                    <a:pt x="28" y="46"/>
                    <a:pt x="28" y="46"/>
                    <a:pt x="28" y="46"/>
                  </a:cubicBezTo>
                  <a:cubicBezTo>
                    <a:pt x="8" y="46"/>
                    <a:pt x="8" y="46"/>
                    <a:pt x="8" y="46"/>
                  </a:cubicBezTo>
                  <a:cubicBezTo>
                    <a:pt x="4" y="46"/>
                    <a:pt x="0" y="50"/>
                    <a:pt x="0" y="54"/>
                  </a:cubicBezTo>
                  <a:cubicBezTo>
                    <a:pt x="0" y="70"/>
                    <a:pt x="0" y="70"/>
                    <a:pt x="0" y="70"/>
                  </a:cubicBezTo>
                  <a:cubicBezTo>
                    <a:pt x="0" y="74"/>
                    <a:pt x="4" y="78"/>
                    <a:pt x="8" y="78"/>
                  </a:cubicBezTo>
                  <a:cubicBezTo>
                    <a:pt x="16" y="78"/>
                    <a:pt x="16" y="78"/>
                    <a:pt x="16" y="78"/>
                  </a:cubicBezTo>
                  <a:cubicBezTo>
                    <a:pt x="16" y="166"/>
                    <a:pt x="16" y="166"/>
                    <a:pt x="16" y="166"/>
                  </a:cubicBezTo>
                  <a:cubicBezTo>
                    <a:pt x="16" y="170"/>
                    <a:pt x="20" y="174"/>
                    <a:pt x="24" y="174"/>
                  </a:cubicBezTo>
                  <a:cubicBezTo>
                    <a:pt x="152" y="174"/>
                    <a:pt x="152" y="174"/>
                    <a:pt x="152" y="174"/>
                  </a:cubicBezTo>
                  <a:cubicBezTo>
                    <a:pt x="156" y="174"/>
                    <a:pt x="160" y="170"/>
                    <a:pt x="160" y="166"/>
                  </a:cubicBezTo>
                  <a:cubicBezTo>
                    <a:pt x="160" y="78"/>
                    <a:pt x="160" y="78"/>
                    <a:pt x="160" y="78"/>
                  </a:cubicBezTo>
                  <a:cubicBezTo>
                    <a:pt x="168" y="78"/>
                    <a:pt x="168" y="78"/>
                    <a:pt x="168" y="78"/>
                  </a:cubicBezTo>
                  <a:cubicBezTo>
                    <a:pt x="172" y="78"/>
                    <a:pt x="176" y="74"/>
                    <a:pt x="176" y="70"/>
                  </a:cubicBezTo>
                  <a:cubicBezTo>
                    <a:pt x="176" y="54"/>
                    <a:pt x="176" y="54"/>
                    <a:pt x="176" y="54"/>
                  </a:cubicBezTo>
                  <a:cubicBezTo>
                    <a:pt x="176" y="50"/>
                    <a:pt x="172" y="46"/>
                    <a:pt x="168" y="46"/>
                  </a:cubicBezTo>
                  <a:moveTo>
                    <a:pt x="130" y="24"/>
                  </a:moveTo>
                  <a:cubicBezTo>
                    <a:pt x="134" y="23"/>
                    <a:pt x="138" y="26"/>
                    <a:pt x="140" y="30"/>
                  </a:cubicBezTo>
                  <a:cubicBezTo>
                    <a:pt x="144" y="46"/>
                    <a:pt x="144" y="46"/>
                    <a:pt x="144" y="46"/>
                  </a:cubicBezTo>
                  <a:cubicBezTo>
                    <a:pt x="143" y="46"/>
                    <a:pt x="143" y="46"/>
                    <a:pt x="143" y="46"/>
                  </a:cubicBezTo>
                  <a:cubicBezTo>
                    <a:pt x="133" y="40"/>
                    <a:pt x="133" y="40"/>
                    <a:pt x="133" y="40"/>
                  </a:cubicBezTo>
                  <a:cubicBezTo>
                    <a:pt x="134" y="40"/>
                    <a:pt x="134" y="40"/>
                    <a:pt x="134" y="40"/>
                  </a:cubicBezTo>
                  <a:cubicBezTo>
                    <a:pt x="132" y="32"/>
                    <a:pt x="132" y="32"/>
                    <a:pt x="132" y="32"/>
                  </a:cubicBezTo>
                  <a:cubicBezTo>
                    <a:pt x="124" y="34"/>
                    <a:pt x="124" y="34"/>
                    <a:pt x="124" y="34"/>
                  </a:cubicBezTo>
                  <a:cubicBezTo>
                    <a:pt x="124" y="35"/>
                    <a:pt x="124" y="35"/>
                    <a:pt x="124" y="35"/>
                  </a:cubicBezTo>
                  <a:cubicBezTo>
                    <a:pt x="115" y="30"/>
                    <a:pt x="115" y="30"/>
                    <a:pt x="115" y="30"/>
                  </a:cubicBezTo>
                  <a:cubicBezTo>
                    <a:pt x="114" y="28"/>
                    <a:pt x="114" y="28"/>
                    <a:pt x="114" y="28"/>
                  </a:cubicBezTo>
                  <a:lnTo>
                    <a:pt x="130" y="24"/>
                  </a:lnTo>
                  <a:close/>
                  <a:moveTo>
                    <a:pt x="127" y="46"/>
                  </a:moveTo>
                  <a:cubicBezTo>
                    <a:pt x="74" y="46"/>
                    <a:pt x="74" y="46"/>
                    <a:pt x="74" y="46"/>
                  </a:cubicBezTo>
                  <a:cubicBezTo>
                    <a:pt x="87" y="23"/>
                    <a:pt x="87" y="23"/>
                    <a:pt x="87" y="23"/>
                  </a:cubicBezTo>
                  <a:lnTo>
                    <a:pt x="127" y="46"/>
                  </a:lnTo>
                  <a:close/>
                  <a:moveTo>
                    <a:pt x="56" y="14"/>
                  </a:moveTo>
                  <a:cubicBezTo>
                    <a:pt x="58" y="10"/>
                    <a:pt x="63" y="9"/>
                    <a:pt x="66" y="11"/>
                  </a:cubicBezTo>
                  <a:cubicBezTo>
                    <a:pt x="80" y="19"/>
                    <a:pt x="80" y="19"/>
                    <a:pt x="80" y="19"/>
                  </a:cubicBezTo>
                  <a:cubicBezTo>
                    <a:pt x="65" y="46"/>
                    <a:pt x="65" y="46"/>
                    <a:pt x="65" y="46"/>
                  </a:cubicBezTo>
                  <a:cubicBezTo>
                    <a:pt x="47" y="46"/>
                    <a:pt x="47" y="46"/>
                    <a:pt x="47" y="46"/>
                  </a:cubicBezTo>
                  <a:cubicBezTo>
                    <a:pt x="46" y="46"/>
                    <a:pt x="46" y="46"/>
                    <a:pt x="46" y="46"/>
                  </a:cubicBezTo>
                  <a:cubicBezTo>
                    <a:pt x="46" y="46"/>
                    <a:pt x="46" y="46"/>
                    <a:pt x="46" y="46"/>
                  </a:cubicBezTo>
                  <a:cubicBezTo>
                    <a:pt x="37" y="46"/>
                    <a:pt x="37" y="46"/>
                    <a:pt x="37" y="46"/>
                  </a:cubicBezTo>
                  <a:lnTo>
                    <a:pt x="56" y="14"/>
                  </a:lnTo>
                  <a:close/>
                  <a:moveTo>
                    <a:pt x="152" y="166"/>
                  </a:moveTo>
                  <a:cubicBezTo>
                    <a:pt x="24" y="166"/>
                    <a:pt x="24" y="166"/>
                    <a:pt x="24" y="166"/>
                  </a:cubicBezTo>
                  <a:cubicBezTo>
                    <a:pt x="24" y="78"/>
                    <a:pt x="24" y="78"/>
                    <a:pt x="24" y="78"/>
                  </a:cubicBezTo>
                  <a:cubicBezTo>
                    <a:pt x="152" y="78"/>
                    <a:pt x="152" y="78"/>
                    <a:pt x="152" y="78"/>
                  </a:cubicBezTo>
                  <a:lnTo>
                    <a:pt x="152" y="166"/>
                  </a:lnTo>
                  <a:close/>
                  <a:moveTo>
                    <a:pt x="168" y="70"/>
                  </a:moveTo>
                  <a:cubicBezTo>
                    <a:pt x="8" y="70"/>
                    <a:pt x="8" y="70"/>
                    <a:pt x="8" y="70"/>
                  </a:cubicBezTo>
                  <a:cubicBezTo>
                    <a:pt x="8" y="54"/>
                    <a:pt x="8" y="54"/>
                    <a:pt x="8" y="54"/>
                  </a:cubicBezTo>
                  <a:cubicBezTo>
                    <a:pt x="168" y="54"/>
                    <a:pt x="168" y="54"/>
                    <a:pt x="168" y="54"/>
                  </a:cubicBezTo>
                  <a:lnTo>
                    <a:pt x="168" y="70"/>
                  </a:lnTo>
                  <a:close/>
                  <a:moveTo>
                    <a:pt x="69" y="22"/>
                  </a:moveTo>
                  <a:cubicBezTo>
                    <a:pt x="62" y="18"/>
                    <a:pt x="62" y="18"/>
                    <a:pt x="62" y="18"/>
                  </a:cubicBezTo>
                  <a:cubicBezTo>
                    <a:pt x="58" y="25"/>
                    <a:pt x="58" y="25"/>
                    <a:pt x="58" y="25"/>
                  </a:cubicBezTo>
                  <a:cubicBezTo>
                    <a:pt x="65" y="29"/>
                    <a:pt x="65" y="29"/>
                    <a:pt x="65" y="29"/>
                  </a:cubicBezTo>
                  <a:lnTo>
                    <a:pt x="69" y="22"/>
                  </a:lnTo>
                  <a:close/>
                  <a:moveTo>
                    <a:pt x="61" y="36"/>
                  </a:moveTo>
                  <a:cubicBezTo>
                    <a:pt x="54" y="32"/>
                    <a:pt x="54" y="32"/>
                    <a:pt x="54" y="32"/>
                  </a:cubicBezTo>
                  <a:cubicBezTo>
                    <a:pt x="50" y="39"/>
                    <a:pt x="50" y="39"/>
                    <a:pt x="50" y="39"/>
                  </a:cubicBezTo>
                  <a:cubicBezTo>
                    <a:pt x="57" y="43"/>
                    <a:pt x="57" y="43"/>
                    <a:pt x="57" y="43"/>
                  </a:cubicBezTo>
                  <a:lnTo>
                    <a:pt x="61" y="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4" name="CuadroTexto 23"/>
          <p:cNvSpPr txBox="1"/>
          <p:nvPr/>
        </p:nvSpPr>
        <p:spPr>
          <a:xfrm>
            <a:off x="0" y="4866501"/>
            <a:ext cx="1877437" cy="276999"/>
          </a:xfrm>
          <a:prstGeom prst="rect">
            <a:avLst/>
          </a:prstGeom>
          <a:noFill/>
        </p:spPr>
        <p:txBody>
          <a:bodyPr wrap="none" rtlCol="0">
            <a:spAutoFit/>
          </a:bodyPr>
          <a:lstStyle/>
          <a:p>
            <a:r>
              <a:rPr lang="es-ES" sz="1200" dirty="0"/>
              <a:t>Fuente: Elaboración propia</a:t>
            </a:r>
          </a:p>
        </p:txBody>
      </p:sp>
    </p:spTree>
    <p:extLst>
      <p:ext uri="{BB962C8B-B14F-4D97-AF65-F5344CB8AC3E}">
        <p14:creationId xmlns:p14="http://schemas.microsoft.com/office/powerpoint/2010/main" val="23268177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a:extLst>
              <a:ext uri="{FF2B5EF4-FFF2-40B4-BE49-F238E27FC236}">
                <a16:creationId xmlns="" xmlns:a16="http://schemas.microsoft.com/office/drawing/2014/main" id="{0240957D-5BC7-1341-8F12-3D09E35C0913}"/>
              </a:ext>
            </a:extLst>
          </p:cNvPr>
          <p:cNvSpPr/>
          <p:nvPr/>
        </p:nvSpPr>
        <p:spPr>
          <a:xfrm>
            <a:off x="179512" y="843558"/>
            <a:ext cx="5670924" cy="3453093"/>
          </a:xfrm>
          <a:custGeom>
            <a:avLst/>
            <a:gdLst>
              <a:gd name="connsiteX0" fmla="*/ 13440894 w 15118525"/>
              <a:gd name="connsiteY0" fmla="*/ 432 h 9208248"/>
              <a:gd name="connsiteX1" fmla="*/ 14636930 w 15118525"/>
              <a:gd name="connsiteY1" fmla="*/ 523046 h 9208248"/>
              <a:gd name="connsiteX2" fmla="*/ 14918694 w 15118525"/>
              <a:gd name="connsiteY2" fmla="*/ 2515274 h 9208248"/>
              <a:gd name="connsiteX3" fmla="*/ 14466250 w 15118525"/>
              <a:gd name="connsiteY3" fmla="*/ 2275820 h 9208248"/>
              <a:gd name="connsiteX4" fmla="*/ 14268434 w 15118525"/>
              <a:gd name="connsiteY4" fmla="*/ 878370 h 9208248"/>
              <a:gd name="connsiteX5" fmla="*/ 12879797 w 15118525"/>
              <a:gd name="connsiteY5" fmla="*/ 631267 h 9208248"/>
              <a:gd name="connsiteX6" fmla="*/ 12219258 w 15118525"/>
              <a:gd name="connsiteY6" fmla="*/ 1493709 h 9208248"/>
              <a:gd name="connsiteX7" fmla="*/ 12200826 w 15118525"/>
              <a:gd name="connsiteY7" fmla="*/ 1668380 h 9208248"/>
              <a:gd name="connsiteX8" fmla="*/ 12401858 w 15118525"/>
              <a:gd name="connsiteY8" fmla="*/ 1810357 h 9208248"/>
              <a:gd name="connsiteX9" fmla="*/ 13701065 w 15118525"/>
              <a:gd name="connsiteY9" fmla="*/ 4828594 h 9208248"/>
              <a:gd name="connsiteX10" fmla="*/ 13015762 w 15118525"/>
              <a:gd name="connsiteY10" fmla="*/ 6565369 h 9208248"/>
              <a:gd name="connsiteX11" fmla="*/ 13009805 w 15118525"/>
              <a:gd name="connsiteY11" fmla="*/ 6572443 h 9208248"/>
              <a:gd name="connsiteX12" fmla="*/ 12955361 w 15118525"/>
              <a:gd name="connsiteY12" fmla="*/ 6653486 h 9208248"/>
              <a:gd name="connsiteX13" fmla="*/ 12862811 w 15118525"/>
              <a:gd name="connsiteY13" fmla="*/ 7616382 h 9208248"/>
              <a:gd name="connsiteX14" fmla="*/ 13674024 w 15118525"/>
              <a:gd name="connsiteY14" fmla="*/ 8354473 h 9208248"/>
              <a:gd name="connsiteX15" fmla="*/ 13628552 w 15118525"/>
              <a:gd name="connsiteY15" fmla="*/ 8179896 h 9208248"/>
              <a:gd name="connsiteX16" fmla="*/ 14322030 w 15118525"/>
              <a:gd name="connsiteY16" fmla="*/ 8658731 h 9208248"/>
              <a:gd name="connsiteX17" fmla="*/ 13896410 w 15118525"/>
              <a:gd name="connsiteY17" fmla="*/ 9208248 h 9208248"/>
              <a:gd name="connsiteX18" fmla="*/ 13847684 w 15118525"/>
              <a:gd name="connsiteY18" fmla="*/ 9021180 h 9208248"/>
              <a:gd name="connsiteX19" fmla="*/ 12324473 w 15118525"/>
              <a:gd name="connsiteY19" fmla="*/ 7979930 h 9208248"/>
              <a:gd name="connsiteX20" fmla="*/ 12183757 w 15118525"/>
              <a:gd name="connsiteY20" fmla="*/ 7513267 h 9208248"/>
              <a:gd name="connsiteX21" fmla="*/ 12168839 w 15118525"/>
              <a:gd name="connsiteY21" fmla="*/ 7345570 h 9208248"/>
              <a:gd name="connsiteX22" fmla="*/ 12109631 w 15118525"/>
              <a:gd name="connsiteY22" fmla="*/ 7386173 h 9208248"/>
              <a:gd name="connsiteX23" fmla="*/ 10313192 w 15118525"/>
              <a:gd name="connsiteY23" fmla="*/ 7897449 h 9208248"/>
              <a:gd name="connsiteX24" fmla="*/ 10313193 w 15118525"/>
              <a:gd name="connsiteY24" fmla="*/ 7895036 h 9208248"/>
              <a:gd name="connsiteX25" fmla="*/ 0 w 15118525"/>
              <a:gd name="connsiteY25" fmla="*/ 7895036 h 9208248"/>
              <a:gd name="connsiteX26" fmla="*/ 0 w 15118525"/>
              <a:gd name="connsiteY26" fmla="*/ 7116662 h 9208248"/>
              <a:gd name="connsiteX27" fmla="*/ 10313616 w 15118525"/>
              <a:gd name="connsiteY27" fmla="*/ 7116662 h 9208248"/>
              <a:gd name="connsiteX28" fmla="*/ 10313618 w 15118525"/>
              <a:gd name="connsiteY28" fmla="*/ 7113247 h 9208248"/>
              <a:gd name="connsiteX29" fmla="*/ 12914901 w 15118525"/>
              <a:gd name="connsiteY29" fmla="*/ 4804710 h 9208248"/>
              <a:gd name="connsiteX30" fmla="*/ 10924906 w 15118525"/>
              <a:gd name="connsiteY30" fmla="*/ 1952284 h 9208248"/>
              <a:gd name="connsiteX31" fmla="*/ 7858223 w 15118525"/>
              <a:gd name="connsiteY31" fmla="*/ 3592740 h 9208248"/>
              <a:gd name="connsiteX32" fmla="*/ 8112978 w 15118525"/>
              <a:gd name="connsiteY32" fmla="*/ 3616654 h 9208248"/>
              <a:gd name="connsiteX33" fmla="*/ 7318071 w 15118525"/>
              <a:gd name="connsiteY33" fmla="*/ 4215446 h 9208248"/>
              <a:gd name="connsiteX34" fmla="*/ 6799348 w 15118525"/>
              <a:gd name="connsiteY34" fmla="*/ 3493343 h 9208248"/>
              <a:gd name="connsiteX35" fmla="*/ 7056892 w 15118525"/>
              <a:gd name="connsiteY35" fmla="*/ 3517519 h 9208248"/>
              <a:gd name="connsiteX36" fmla="*/ 10332594 w 15118525"/>
              <a:gd name="connsiteY36" fmla="*/ 1095688 h 9208248"/>
              <a:gd name="connsiteX37" fmla="*/ 10973407 w 15118525"/>
              <a:gd name="connsiteY37" fmla="*/ 1160379 h 9208248"/>
              <a:gd name="connsiteX38" fmla="*/ 11590954 w 15118525"/>
              <a:gd name="connsiteY38" fmla="*/ 1343798 h 9208248"/>
              <a:gd name="connsiteX39" fmla="*/ 11715838 w 15118525"/>
              <a:gd name="connsiteY39" fmla="*/ 1401084 h 9208248"/>
              <a:gd name="connsiteX40" fmla="*/ 11715927 w 15118525"/>
              <a:gd name="connsiteY40" fmla="*/ 1400241 h 9208248"/>
              <a:gd name="connsiteX41" fmla="*/ 12656963 w 15118525"/>
              <a:gd name="connsiteY41" fmla="*/ 170410 h 9208248"/>
              <a:gd name="connsiteX42" fmla="*/ 13440894 w 15118525"/>
              <a:gd name="connsiteY42" fmla="*/ 432 h 92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118525" h="9208248">
                <a:moveTo>
                  <a:pt x="13440894" y="432"/>
                </a:moveTo>
                <a:cubicBezTo>
                  <a:pt x="13882869" y="10349"/>
                  <a:pt x="14315334" y="190572"/>
                  <a:pt x="14636930" y="523046"/>
                </a:cubicBezTo>
                <a:cubicBezTo>
                  <a:pt x="15152720" y="1056287"/>
                  <a:pt x="15266430" y="1860284"/>
                  <a:pt x="14918694" y="2515274"/>
                </a:cubicBezTo>
                <a:lnTo>
                  <a:pt x="14466250" y="2275820"/>
                </a:lnTo>
                <a:cubicBezTo>
                  <a:pt x="14710486" y="1816397"/>
                  <a:pt x="14630638" y="1252330"/>
                  <a:pt x="14268434" y="878370"/>
                </a:cubicBezTo>
                <a:cubicBezTo>
                  <a:pt x="13907469" y="505690"/>
                  <a:pt x="13347628" y="406069"/>
                  <a:pt x="12879797" y="631267"/>
                </a:cubicBezTo>
                <a:cubicBezTo>
                  <a:pt x="12527979" y="800621"/>
                  <a:pt x="12287958" y="1124887"/>
                  <a:pt x="12219258" y="1493709"/>
                </a:cubicBezTo>
                <a:lnTo>
                  <a:pt x="12200826" y="1668380"/>
                </a:lnTo>
                <a:lnTo>
                  <a:pt x="12401858" y="1810357"/>
                </a:lnTo>
                <a:cubicBezTo>
                  <a:pt x="13297405" y="2506294"/>
                  <a:pt x="13818552" y="3630822"/>
                  <a:pt x="13701065" y="4828594"/>
                </a:cubicBezTo>
                <a:cubicBezTo>
                  <a:pt x="13636990" y="5481837"/>
                  <a:pt x="13390807" y="6076839"/>
                  <a:pt x="13015762" y="6565369"/>
                </a:cubicBezTo>
                <a:lnTo>
                  <a:pt x="13009805" y="6572443"/>
                </a:lnTo>
                <a:lnTo>
                  <a:pt x="12955361" y="6653486"/>
                </a:lnTo>
                <a:cubicBezTo>
                  <a:pt x="12786069" y="6943239"/>
                  <a:pt x="12750267" y="7295161"/>
                  <a:pt x="12862811" y="7616382"/>
                </a:cubicBezTo>
                <a:cubicBezTo>
                  <a:pt x="12991424" y="7983467"/>
                  <a:pt x="13296438" y="8260986"/>
                  <a:pt x="13674024" y="8354473"/>
                </a:cubicBezTo>
                <a:lnTo>
                  <a:pt x="13628552" y="8179896"/>
                </a:lnTo>
                <a:lnTo>
                  <a:pt x="14322030" y="8658731"/>
                </a:lnTo>
                <a:lnTo>
                  <a:pt x="13896410" y="9208248"/>
                </a:lnTo>
                <a:lnTo>
                  <a:pt x="13847684" y="9021180"/>
                </a:lnTo>
                <a:cubicBezTo>
                  <a:pt x="13186322" y="8982849"/>
                  <a:pt x="12600273" y="8582232"/>
                  <a:pt x="12324473" y="7979930"/>
                </a:cubicBezTo>
                <a:cubicBezTo>
                  <a:pt x="12255519" y="7829346"/>
                  <a:pt x="12208780" y="7672319"/>
                  <a:pt x="12183757" y="7513267"/>
                </a:cubicBezTo>
                <a:lnTo>
                  <a:pt x="12168839" y="7345570"/>
                </a:lnTo>
                <a:lnTo>
                  <a:pt x="12109631" y="7386173"/>
                </a:lnTo>
                <a:cubicBezTo>
                  <a:pt x="11586435" y="7711303"/>
                  <a:pt x="10969873" y="7897806"/>
                  <a:pt x="10313192" y="7897449"/>
                </a:cubicBezTo>
                <a:lnTo>
                  <a:pt x="10313193" y="7895036"/>
                </a:lnTo>
                <a:lnTo>
                  <a:pt x="0" y="7895036"/>
                </a:lnTo>
                <a:lnTo>
                  <a:pt x="0" y="7116662"/>
                </a:lnTo>
                <a:lnTo>
                  <a:pt x="10313616" y="7116662"/>
                </a:lnTo>
                <a:lnTo>
                  <a:pt x="10313618" y="7113247"/>
                </a:lnTo>
                <a:cubicBezTo>
                  <a:pt x="11640886" y="7113967"/>
                  <a:pt x="12758694" y="6121956"/>
                  <a:pt x="12914901" y="4804710"/>
                </a:cubicBezTo>
                <a:cubicBezTo>
                  <a:pt x="13071141" y="3487187"/>
                  <a:pt x="12215932" y="2261344"/>
                  <a:pt x="10924906" y="1952284"/>
                </a:cubicBezTo>
                <a:cubicBezTo>
                  <a:pt x="9634406" y="1643350"/>
                  <a:pt x="8316726" y="2348215"/>
                  <a:pt x="7858223" y="3592740"/>
                </a:cubicBezTo>
                <a:lnTo>
                  <a:pt x="8112978" y="3616654"/>
                </a:lnTo>
                <a:lnTo>
                  <a:pt x="7318071" y="4215446"/>
                </a:lnTo>
                <a:lnTo>
                  <a:pt x="6799348" y="3493343"/>
                </a:lnTo>
                <a:lnTo>
                  <a:pt x="7056892" y="3517519"/>
                </a:lnTo>
                <a:cubicBezTo>
                  <a:pt x="7498063" y="2051037"/>
                  <a:pt x="8850552" y="1086926"/>
                  <a:pt x="10332594" y="1095688"/>
                </a:cubicBezTo>
                <a:cubicBezTo>
                  <a:pt x="10544314" y="1096940"/>
                  <a:pt x="10758678" y="1118047"/>
                  <a:pt x="10973407" y="1160379"/>
                </a:cubicBezTo>
                <a:cubicBezTo>
                  <a:pt x="11188192" y="1202723"/>
                  <a:pt x="11394570" y="1264575"/>
                  <a:pt x="11590954" y="1343798"/>
                </a:cubicBezTo>
                <a:lnTo>
                  <a:pt x="11715838" y="1401084"/>
                </a:lnTo>
                <a:lnTo>
                  <a:pt x="11715927" y="1400241"/>
                </a:lnTo>
                <a:cubicBezTo>
                  <a:pt x="11813814" y="874368"/>
                  <a:pt x="12155743" y="412002"/>
                  <a:pt x="12656963" y="170410"/>
                </a:cubicBezTo>
                <a:cubicBezTo>
                  <a:pt x="12907100" y="49841"/>
                  <a:pt x="13175709" y="-5518"/>
                  <a:pt x="13440894" y="43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p>
        </p:txBody>
      </p:sp>
      <p:sp>
        <p:nvSpPr>
          <p:cNvPr id="16" name="Oval 15">
            <a:extLst>
              <a:ext uri="{FF2B5EF4-FFF2-40B4-BE49-F238E27FC236}">
                <a16:creationId xmlns="" xmlns:a16="http://schemas.microsoft.com/office/drawing/2014/main" id="{46B9C16F-4661-DD48-BBD1-7333F1DB5521}"/>
              </a:ext>
            </a:extLst>
          </p:cNvPr>
          <p:cNvSpPr/>
          <p:nvPr/>
        </p:nvSpPr>
        <p:spPr>
          <a:xfrm>
            <a:off x="755576" y="3219822"/>
            <a:ext cx="1017533" cy="10081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p>
        </p:txBody>
      </p:sp>
      <p:sp>
        <p:nvSpPr>
          <p:cNvPr id="19" name="Oval 18">
            <a:extLst>
              <a:ext uri="{FF2B5EF4-FFF2-40B4-BE49-F238E27FC236}">
                <a16:creationId xmlns="" xmlns:a16="http://schemas.microsoft.com/office/drawing/2014/main" id="{CBEFAE5E-73C8-E34C-8166-2EC54BD394C2}"/>
              </a:ext>
            </a:extLst>
          </p:cNvPr>
          <p:cNvSpPr/>
          <p:nvPr/>
        </p:nvSpPr>
        <p:spPr>
          <a:xfrm>
            <a:off x="4139952" y="1059582"/>
            <a:ext cx="936104" cy="93610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p>
        </p:txBody>
      </p:sp>
      <p:sp>
        <p:nvSpPr>
          <p:cNvPr id="20" name="Subtitle 2">
            <a:extLst>
              <a:ext uri="{FF2B5EF4-FFF2-40B4-BE49-F238E27FC236}">
                <a16:creationId xmlns="" xmlns:a16="http://schemas.microsoft.com/office/drawing/2014/main" id="{91ED428B-80A1-BE45-A7A3-046C5260940D}"/>
              </a:ext>
            </a:extLst>
          </p:cNvPr>
          <p:cNvSpPr txBox="1">
            <a:spLocks/>
          </p:cNvSpPr>
          <p:nvPr/>
        </p:nvSpPr>
        <p:spPr>
          <a:xfrm>
            <a:off x="179512" y="4443958"/>
            <a:ext cx="1656184" cy="42443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8"/>
              </a:lnSpc>
            </a:pPr>
            <a:r>
              <a:rPr lang="en-US" sz="1100" b="1" dirty="0" smtClean="0">
                <a:solidFill>
                  <a:schemeClr val="tx1"/>
                </a:solidFill>
                <a:latin typeface="+mn-lt"/>
                <a:ea typeface="Open Sans Light" panose="020B0306030504020204" pitchFamily="34" charset="0"/>
                <a:cs typeface="Open Sans Light" panose="020B0306030504020204" pitchFamily="34" charset="0"/>
              </a:rPr>
              <a:t>DECRETO LEY 272, ARTÍCULO 17, NUMERAL 7</a:t>
            </a:r>
            <a:endParaRPr lang="en-US" sz="1100" b="1" dirty="0">
              <a:solidFill>
                <a:schemeClr val="tx1"/>
              </a:solidFill>
              <a:latin typeface="+mn-lt"/>
              <a:ea typeface="Open Sans Light" panose="020B0306030504020204" pitchFamily="34" charset="0"/>
              <a:cs typeface="Open Sans Light" panose="020B0306030504020204" pitchFamily="34" charset="0"/>
            </a:endParaRPr>
          </a:p>
        </p:txBody>
      </p:sp>
      <p:sp>
        <p:nvSpPr>
          <p:cNvPr id="24" name="Shape 2615">
            <a:extLst>
              <a:ext uri="{FF2B5EF4-FFF2-40B4-BE49-F238E27FC236}">
                <a16:creationId xmlns="" xmlns:a16="http://schemas.microsoft.com/office/drawing/2014/main" id="{F54CC6B7-EBE0-754C-8694-C348AF6DD84B}"/>
              </a:ext>
            </a:extLst>
          </p:cNvPr>
          <p:cNvSpPr>
            <a:spLocks noChangeAspect="1"/>
          </p:cNvSpPr>
          <p:nvPr/>
        </p:nvSpPr>
        <p:spPr>
          <a:xfrm>
            <a:off x="6921055" y="1608388"/>
            <a:ext cx="362255" cy="362161"/>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b="1" dirty="0">
              <a:latin typeface="Open Sans Semibold" charset="0"/>
              <a:ea typeface="Open Sans Semibold" charset="0"/>
              <a:cs typeface="Open Sans Semibold" charset="0"/>
            </a:endParaRPr>
          </a:p>
        </p:txBody>
      </p:sp>
      <p:sp>
        <p:nvSpPr>
          <p:cNvPr id="22" name="1 CuadroTexto"/>
          <p:cNvSpPr txBox="1"/>
          <p:nvPr/>
        </p:nvSpPr>
        <p:spPr>
          <a:xfrm>
            <a:off x="395536" y="267494"/>
            <a:ext cx="5976664" cy="523220"/>
          </a:xfrm>
          <a:prstGeom prst="rect">
            <a:avLst/>
          </a:prstGeom>
          <a:noFill/>
        </p:spPr>
        <p:txBody>
          <a:bodyPr wrap="square" rtlCol="0">
            <a:spAutoFit/>
          </a:bodyPr>
          <a:lstStyle/>
          <a:p>
            <a:r>
              <a:rPr lang="es-CO" sz="2800" b="1" dirty="0" smtClean="0">
                <a:solidFill>
                  <a:srgbClr val="1F497D"/>
                </a:solidFill>
              </a:rPr>
              <a:t>Introducción- Fundamento Normativo</a:t>
            </a:r>
            <a:endParaRPr lang="es-CO" sz="2800" b="1" dirty="0">
              <a:solidFill>
                <a:srgbClr val="1F497D"/>
              </a:solidFill>
            </a:endParaRPr>
          </a:p>
        </p:txBody>
      </p:sp>
      <p:sp>
        <p:nvSpPr>
          <p:cNvPr id="5" name="CuadroTexto 4"/>
          <p:cNvSpPr txBox="1"/>
          <p:nvPr/>
        </p:nvSpPr>
        <p:spPr>
          <a:xfrm>
            <a:off x="1835696" y="3820061"/>
            <a:ext cx="2664296" cy="1323439"/>
          </a:xfrm>
          <a:prstGeom prst="rect">
            <a:avLst/>
          </a:prstGeom>
          <a:noFill/>
        </p:spPr>
        <p:txBody>
          <a:bodyPr wrap="square" rtlCol="0">
            <a:spAutoFit/>
          </a:bodyPr>
          <a:lstStyle/>
          <a:p>
            <a:r>
              <a:rPr lang="es-ES" sz="1600" dirty="0" smtClean="0"/>
              <a:t>Es función del Auditor General de la República: “Certificar </a:t>
            </a:r>
            <a:r>
              <a:rPr lang="es-ES" sz="1600" dirty="0"/>
              <a:t>la gestión y resultados de las entidades sometidas a su vigilancia</a:t>
            </a:r>
            <a:r>
              <a:rPr lang="es-ES" sz="1600" dirty="0" smtClean="0"/>
              <a:t>.” </a:t>
            </a:r>
            <a:endParaRPr lang="es-ES" sz="1600" dirty="0"/>
          </a:p>
        </p:txBody>
      </p:sp>
      <p:sp>
        <p:nvSpPr>
          <p:cNvPr id="31" name="Rectángulo 30"/>
          <p:cNvSpPr/>
          <p:nvPr/>
        </p:nvSpPr>
        <p:spPr>
          <a:xfrm>
            <a:off x="0" y="1491630"/>
            <a:ext cx="2699792" cy="1477328"/>
          </a:xfrm>
          <a:prstGeom prst="rect">
            <a:avLst/>
          </a:prstGeom>
        </p:spPr>
        <p:txBody>
          <a:bodyPr wrap="square">
            <a:spAutoFit/>
          </a:bodyPr>
          <a:lstStyle/>
          <a:p>
            <a:pPr marL="285750" indent="-285750" algn="just">
              <a:buFont typeface="Wingdings" panose="05000000000000000000" pitchFamily="2" charset="2"/>
              <a:buChar char="ü"/>
            </a:pPr>
            <a:r>
              <a:rPr lang="es-ES" b="1" dirty="0">
                <a:solidFill>
                  <a:schemeClr val="tx2"/>
                </a:solidFill>
              </a:rPr>
              <a:t>C</a:t>
            </a:r>
            <a:r>
              <a:rPr lang="es-CO" b="1" dirty="0">
                <a:solidFill>
                  <a:schemeClr val="tx2"/>
                </a:solidFill>
              </a:rPr>
              <a:t>ERTIFICACIÓN </a:t>
            </a:r>
            <a:r>
              <a:rPr lang="es-CO" b="1" dirty="0" smtClean="0">
                <a:solidFill>
                  <a:schemeClr val="tx2"/>
                </a:solidFill>
              </a:rPr>
              <a:t>ANUAL</a:t>
            </a:r>
            <a:endParaRPr lang="es-CO" sz="2000" b="1" dirty="0" smtClean="0">
              <a:solidFill>
                <a:schemeClr val="tx2"/>
              </a:solidFill>
            </a:endParaRPr>
          </a:p>
          <a:p>
            <a:pPr algn="just"/>
            <a:r>
              <a:rPr lang="es-CO" dirty="0" smtClean="0"/>
              <a:t>Objetivo</a:t>
            </a:r>
            <a:r>
              <a:rPr lang="es-CO" dirty="0"/>
              <a:t>: Medir y calificar las </a:t>
            </a:r>
            <a:r>
              <a:rPr lang="es-CO" b="1" dirty="0"/>
              <a:t>capacidades    para el cumplimiento </a:t>
            </a:r>
            <a:r>
              <a:rPr lang="es-CO" dirty="0"/>
              <a:t>objetivo y eficiente de sus</a:t>
            </a:r>
            <a:r>
              <a:rPr lang="es-CO" b="1" dirty="0"/>
              <a:t> funciones</a:t>
            </a:r>
            <a:r>
              <a:rPr lang="es-CO" dirty="0"/>
              <a:t>.</a:t>
            </a:r>
          </a:p>
        </p:txBody>
      </p:sp>
      <p:sp>
        <p:nvSpPr>
          <p:cNvPr id="32" name="Freeform 161"/>
          <p:cNvSpPr>
            <a:spLocks noEditPoints="1"/>
          </p:cNvSpPr>
          <p:nvPr/>
        </p:nvSpPr>
        <p:spPr bwMode="auto">
          <a:xfrm>
            <a:off x="1043608" y="3507854"/>
            <a:ext cx="432048" cy="432048"/>
          </a:xfrm>
          <a:custGeom>
            <a:avLst/>
            <a:gdLst>
              <a:gd name="T0" fmla="*/ 176 w 176"/>
              <a:gd name="T1" fmla="*/ 68 h 176"/>
              <a:gd name="T2" fmla="*/ 174 w 176"/>
              <a:gd name="T3" fmla="*/ 49 h 176"/>
              <a:gd name="T4" fmla="*/ 90 w 176"/>
              <a:gd name="T5" fmla="*/ 1 h 176"/>
              <a:gd name="T6" fmla="*/ 88 w 176"/>
              <a:gd name="T7" fmla="*/ 0 h 176"/>
              <a:gd name="T8" fmla="*/ 86 w 176"/>
              <a:gd name="T9" fmla="*/ 1 h 176"/>
              <a:gd name="T10" fmla="*/ 2 w 176"/>
              <a:gd name="T11" fmla="*/ 49 h 176"/>
              <a:gd name="T12" fmla="*/ 0 w 176"/>
              <a:gd name="T13" fmla="*/ 68 h 176"/>
              <a:gd name="T14" fmla="*/ 16 w 176"/>
              <a:gd name="T15" fmla="*/ 72 h 176"/>
              <a:gd name="T16" fmla="*/ 12 w 176"/>
              <a:gd name="T17" fmla="*/ 144 h 176"/>
              <a:gd name="T18" fmla="*/ 8 w 176"/>
              <a:gd name="T19" fmla="*/ 147 h 176"/>
              <a:gd name="T20" fmla="*/ 0 w 176"/>
              <a:gd name="T21" fmla="*/ 171 h 176"/>
              <a:gd name="T22" fmla="*/ 4 w 176"/>
              <a:gd name="T23" fmla="*/ 176 h 176"/>
              <a:gd name="T24" fmla="*/ 176 w 176"/>
              <a:gd name="T25" fmla="*/ 172 h 176"/>
              <a:gd name="T26" fmla="*/ 176 w 176"/>
              <a:gd name="T27" fmla="*/ 171 h 176"/>
              <a:gd name="T28" fmla="*/ 168 w 176"/>
              <a:gd name="T29" fmla="*/ 147 h 176"/>
              <a:gd name="T30" fmla="*/ 160 w 176"/>
              <a:gd name="T31" fmla="*/ 144 h 176"/>
              <a:gd name="T32" fmla="*/ 172 w 176"/>
              <a:gd name="T33" fmla="*/ 72 h 176"/>
              <a:gd name="T34" fmla="*/ 157 w 176"/>
              <a:gd name="T35" fmla="*/ 48 h 176"/>
              <a:gd name="T36" fmla="*/ 88 w 176"/>
              <a:gd name="T37" fmla="*/ 9 h 176"/>
              <a:gd name="T38" fmla="*/ 166 w 176"/>
              <a:gd name="T39" fmla="*/ 168 h 176"/>
              <a:gd name="T40" fmla="*/ 15 w 176"/>
              <a:gd name="T41" fmla="*/ 152 h 176"/>
              <a:gd name="T42" fmla="*/ 24 w 176"/>
              <a:gd name="T43" fmla="*/ 72 h 176"/>
              <a:gd name="T44" fmla="*/ 40 w 176"/>
              <a:gd name="T45" fmla="*/ 144 h 176"/>
              <a:gd name="T46" fmla="*/ 24 w 176"/>
              <a:gd name="T47" fmla="*/ 72 h 176"/>
              <a:gd name="T48" fmla="*/ 64 w 176"/>
              <a:gd name="T49" fmla="*/ 72 h 176"/>
              <a:gd name="T50" fmla="*/ 48 w 176"/>
              <a:gd name="T51" fmla="*/ 144 h 176"/>
              <a:gd name="T52" fmla="*/ 72 w 176"/>
              <a:gd name="T53" fmla="*/ 72 h 176"/>
              <a:gd name="T54" fmla="*/ 104 w 176"/>
              <a:gd name="T55" fmla="*/ 144 h 176"/>
              <a:gd name="T56" fmla="*/ 72 w 176"/>
              <a:gd name="T57" fmla="*/ 72 h 176"/>
              <a:gd name="T58" fmla="*/ 128 w 176"/>
              <a:gd name="T59" fmla="*/ 72 h 176"/>
              <a:gd name="T60" fmla="*/ 112 w 176"/>
              <a:gd name="T61" fmla="*/ 144 h 176"/>
              <a:gd name="T62" fmla="*/ 136 w 176"/>
              <a:gd name="T63" fmla="*/ 72 h 176"/>
              <a:gd name="T64" fmla="*/ 152 w 176"/>
              <a:gd name="T65" fmla="*/ 144 h 176"/>
              <a:gd name="T66" fmla="*/ 136 w 176"/>
              <a:gd name="T67" fmla="*/ 72 h 176"/>
              <a:gd name="T68" fmla="*/ 168 w 176"/>
              <a:gd name="T69" fmla="*/ 56 h 176"/>
              <a:gd name="T70" fmla="*/ 8 w 176"/>
              <a:gd name="T7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72" y="72"/>
                </a:moveTo>
                <a:cubicBezTo>
                  <a:pt x="174" y="72"/>
                  <a:pt x="176" y="70"/>
                  <a:pt x="176" y="68"/>
                </a:cubicBezTo>
                <a:cubicBezTo>
                  <a:pt x="176" y="52"/>
                  <a:pt x="176" y="52"/>
                  <a:pt x="176" y="52"/>
                </a:cubicBezTo>
                <a:cubicBezTo>
                  <a:pt x="176" y="51"/>
                  <a:pt x="175" y="49"/>
                  <a:pt x="174" y="49"/>
                </a:cubicBezTo>
                <a:cubicBezTo>
                  <a:pt x="174" y="49"/>
                  <a:pt x="174" y="49"/>
                  <a:pt x="174" y="49"/>
                </a:cubicBezTo>
                <a:cubicBezTo>
                  <a:pt x="90" y="1"/>
                  <a:pt x="90" y="1"/>
                  <a:pt x="90" y="1"/>
                </a:cubicBezTo>
                <a:cubicBezTo>
                  <a:pt x="90" y="1"/>
                  <a:pt x="90" y="1"/>
                  <a:pt x="90" y="1"/>
                </a:cubicBezTo>
                <a:cubicBezTo>
                  <a:pt x="89" y="0"/>
                  <a:pt x="89" y="0"/>
                  <a:pt x="88" y="0"/>
                </a:cubicBezTo>
                <a:cubicBezTo>
                  <a:pt x="87" y="0"/>
                  <a:pt x="87" y="0"/>
                  <a:pt x="86" y="1"/>
                </a:cubicBezTo>
                <a:cubicBezTo>
                  <a:pt x="86" y="1"/>
                  <a:pt x="86" y="1"/>
                  <a:pt x="86" y="1"/>
                </a:cubicBezTo>
                <a:cubicBezTo>
                  <a:pt x="2" y="49"/>
                  <a:pt x="2" y="49"/>
                  <a:pt x="2" y="49"/>
                </a:cubicBezTo>
                <a:cubicBezTo>
                  <a:pt x="2" y="49"/>
                  <a:pt x="2" y="49"/>
                  <a:pt x="2" y="49"/>
                </a:cubicBezTo>
                <a:cubicBezTo>
                  <a:pt x="1" y="49"/>
                  <a:pt x="0" y="51"/>
                  <a:pt x="0" y="52"/>
                </a:cubicBezTo>
                <a:cubicBezTo>
                  <a:pt x="0" y="68"/>
                  <a:pt x="0" y="68"/>
                  <a:pt x="0" y="68"/>
                </a:cubicBezTo>
                <a:cubicBezTo>
                  <a:pt x="0" y="70"/>
                  <a:pt x="2" y="72"/>
                  <a:pt x="4" y="72"/>
                </a:cubicBezTo>
                <a:cubicBezTo>
                  <a:pt x="16" y="72"/>
                  <a:pt x="16" y="72"/>
                  <a:pt x="16" y="72"/>
                </a:cubicBezTo>
                <a:cubicBezTo>
                  <a:pt x="16" y="144"/>
                  <a:pt x="16" y="144"/>
                  <a:pt x="16" y="144"/>
                </a:cubicBezTo>
                <a:cubicBezTo>
                  <a:pt x="12" y="144"/>
                  <a:pt x="12" y="144"/>
                  <a:pt x="12" y="144"/>
                </a:cubicBezTo>
                <a:cubicBezTo>
                  <a:pt x="10" y="144"/>
                  <a:pt x="9" y="145"/>
                  <a:pt x="8" y="147"/>
                </a:cubicBezTo>
                <a:cubicBezTo>
                  <a:pt x="8" y="147"/>
                  <a:pt x="8" y="147"/>
                  <a:pt x="8" y="147"/>
                </a:cubicBezTo>
                <a:cubicBezTo>
                  <a:pt x="0" y="171"/>
                  <a:pt x="0" y="171"/>
                  <a:pt x="0" y="171"/>
                </a:cubicBezTo>
                <a:cubicBezTo>
                  <a:pt x="0" y="171"/>
                  <a:pt x="0" y="171"/>
                  <a:pt x="0" y="171"/>
                </a:cubicBezTo>
                <a:cubicBezTo>
                  <a:pt x="0" y="171"/>
                  <a:pt x="0" y="172"/>
                  <a:pt x="0" y="172"/>
                </a:cubicBezTo>
                <a:cubicBezTo>
                  <a:pt x="0" y="174"/>
                  <a:pt x="2" y="176"/>
                  <a:pt x="4" y="176"/>
                </a:cubicBezTo>
                <a:cubicBezTo>
                  <a:pt x="172" y="176"/>
                  <a:pt x="172" y="176"/>
                  <a:pt x="172" y="176"/>
                </a:cubicBezTo>
                <a:cubicBezTo>
                  <a:pt x="174" y="176"/>
                  <a:pt x="176" y="174"/>
                  <a:pt x="176" y="172"/>
                </a:cubicBezTo>
                <a:cubicBezTo>
                  <a:pt x="176" y="172"/>
                  <a:pt x="176" y="171"/>
                  <a:pt x="176" y="171"/>
                </a:cubicBezTo>
                <a:cubicBezTo>
                  <a:pt x="176" y="171"/>
                  <a:pt x="176" y="171"/>
                  <a:pt x="176" y="171"/>
                </a:cubicBezTo>
                <a:cubicBezTo>
                  <a:pt x="168" y="147"/>
                  <a:pt x="168" y="147"/>
                  <a:pt x="168" y="147"/>
                </a:cubicBezTo>
                <a:cubicBezTo>
                  <a:pt x="168" y="147"/>
                  <a:pt x="168" y="147"/>
                  <a:pt x="168" y="147"/>
                </a:cubicBezTo>
                <a:cubicBezTo>
                  <a:pt x="167" y="145"/>
                  <a:pt x="166" y="144"/>
                  <a:pt x="164" y="144"/>
                </a:cubicBezTo>
                <a:cubicBezTo>
                  <a:pt x="160" y="144"/>
                  <a:pt x="160" y="144"/>
                  <a:pt x="160" y="144"/>
                </a:cubicBezTo>
                <a:cubicBezTo>
                  <a:pt x="160" y="72"/>
                  <a:pt x="160" y="72"/>
                  <a:pt x="160" y="72"/>
                </a:cubicBezTo>
                <a:lnTo>
                  <a:pt x="172" y="72"/>
                </a:lnTo>
                <a:close/>
                <a:moveTo>
                  <a:pt x="88" y="9"/>
                </a:moveTo>
                <a:cubicBezTo>
                  <a:pt x="157" y="48"/>
                  <a:pt x="157" y="48"/>
                  <a:pt x="157" y="48"/>
                </a:cubicBezTo>
                <a:cubicBezTo>
                  <a:pt x="19" y="48"/>
                  <a:pt x="19" y="48"/>
                  <a:pt x="19" y="48"/>
                </a:cubicBezTo>
                <a:lnTo>
                  <a:pt x="88" y="9"/>
                </a:lnTo>
                <a:close/>
                <a:moveTo>
                  <a:pt x="161" y="152"/>
                </a:moveTo>
                <a:cubicBezTo>
                  <a:pt x="166" y="168"/>
                  <a:pt x="166" y="168"/>
                  <a:pt x="166" y="168"/>
                </a:cubicBezTo>
                <a:cubicBezTo>
                  <a:pt x="10" y="168"/>
                  <a:pt x="10" y="168"/>
                  <a:pt x="10" y="168"/>
                </a:cubicBezTo>
                <a:cubicBezTo>
                  <a:pt x="15" y="152"/>
                  <a:pt x="15" y="152"/>
                  <a:pt x="15" y="152"/>
                </a:cubicBezTo>
                <a:lnTo>
                  <a:pt x="161" y="152"/>
                </a:lnTo>
                <a:close/>
                <a:moveTo>
                  <a:pt x="24" y="72"/>
                </a:moveTo>
                <a:cubicBezTo>
                  <a:pt x="40" y="72"/>
                  <a:pt x="40" y="72"/>
                  <a:pt x="40" y="72"/>
                </a:cubicBezTo>
                <a:cubicBezTo>
                  <a:pt x="40" y="144"/>
                  <a:pt x="40" y="144"/>
                  <a:pt x="40" y="144"/>
                </a:cubicBezTo>
                <a:cubicBezTo>
                  <a:pt x="24" y="144"/>
                  <a:pt x="24" y="144"/>
                  <a:pt x="24" y="144"/>
                </a:cubicBezTo>
                <a:lnTo>
                  <a:pt x="24" y="72"/>
                </a:lnTo>
                <a:close/>
                <a:moveTo>
                  <a:pt x="48" y="72"/>
                </a:moveTo>
                <a:cubicBezTo>
                  <a:pt x="64" y="72"/>
                  <a:pt x="64" y="72"/>
                  <a:pt x="64" y="72"/>
                </a:cubicBezTo>
                <a:cubicBezTo>
                  <a:pt x="64" y="144"/>
                  <a:pt x="64" y="144"/>
                  <a:pt x="64" y="144"/>
                </a:cubicBezTo>
                <a:cubicBezTo>
                  <a:pt x="48" y="144"/>
                  <a:pt x="48" y="144"/>
                  <a:pt x="48" y="144"/>
                </a:cubicBezTo>
                <a:lnTo>
                  <a:pt x="48" y="72"/>
                </a:lnTo>
                <a:close/>
                <a:moveTo>
                  <a:pt x="72" y="72"/>
                </a:moveTo>
                <a:cubicBezTo>
                  <a:pt x="104" y="72"/>
                  <a:pt x="104" y="72"/>
                  <a:pt x="104" y="72"/>
                </a:cubicBezTo>
                <a:cubicBezTo>
                  <a:pt x="104" y="144"/>
                  <a:pt x="104" y="144"/>
                  <a:pt x="104" y="144"/>
                </a:cubicBezTo>
                <a:cubicBezTo>
                  <a:pt x="72" y="144"/>
                  <a:pt x="72" y="144"/>
                  <a:pt x="72" y="144"/>
                </a:cubicBezTo>
                <a:lnTo>
                  <a:pt x="72" y="72"/>
                </a:lnTo>
                <a:close/>
                <a:moveTo>
                  <a:pt x="112" y="72"/>
                </a:moveTo>
                <a:cubicBezTo>
                  <a:pt x="128" y="72"/>
                  <a:pt x="128" y="72"/>
                  <a:pt x="128" y="72"/>
                </a:cubicBezTo>
                <a:cubicBezTo>
                  <a:pt x="128" y="144"/>
                  <a:pt x="128" y="144"/>
                  <a:pt x="128" y="144"/>
                </a:cubicBezTo>
                <a:cubicBezTo>
                  <a:pt x="112" y="144"/>
                  <a:pt x="112" y="144"/>
                  <a:pt x="112" y="144"/>
                </a:cubicBezTo>
                <a:lnTo>
                  <a:pt x="112" y="72"/>
                </a:lnTo>
                <a:close/>
                <a:moveTo>
                  <a:pt x="136" y="72"/>
                </a:moveTo>
                <a:cubicBezTo>
                  <a:pt x="152" y="72"/>
                  <a:pt x="152" y="72"/>
                  <a:pt x="152" y="72"/>
                </a:cubicBezTo>
                <a:cubicBezTo>
                  <a:pt x="152" y="144"/>
                  <a:pt x="152" y="144"/>
                  <a:pt x="152" y="144"/>
                </a:cubicBezTo>
                <a:cubicBezTo>
                  <a:pt x="136" y="144"/>
                  <a:pt x="136" y="144"/>
                  <a:pt x="136" y="144"/>
                </a:cubicBezTo>
                <a:lnTo>
                  <a:pt x="136" y="72"/>
                </a:lnTo>
                <a:close/>
                <a:moveTo>
                  <a:pt x="8" y="56"/>
                </a:moveTo>
                <a:cubicBezTo>
                  <a:pt x="168" y="56"/>
                  <a:pt x="168" y="56"/>
                  <a:pt x="168" y="56"/>
                </a:cubicBezTo>
                <a:cubicBezTo>
                  <a:pt x="168" y="64"/>
                  <a:pt x="168" y="64"/>
                  <a:pt x="168" y="64"/>
                </a:cubicBezTo>
                <a:cubicBezTo>
                  <a:pt x="8" y="64"/>
                  <a:pt x="8" y="64"/>
                  <a:pt x="8" y="64"/>
                </a:cubicBezTo>
                <a:lnTo>
                  <a:pt x="8" y="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CuadroTexto 32">
            <a:extLst>
              <a:ext uri="{FF2B5EF4-FFF2-40B4-BE49-F238E27FC236}">
                <a16:creationId xmlns="" xmlns:a16="http://schemas.microsoft.com/office/drawing/2014/main" id="{81C4B14E-4DA7-467D-81F6-96B00B345159}"/>
              </a:ext>
            </a:extLst>
          </p:cNvPr>
          <p:cNvSpPr txBox="1"/>
          <p:nvPr/>
        </p:nvSpPr>
        <p:spPr>
          <a:xfrm>
            <a:off x="5652120" y="2067694"/>
            <a:ext cx="3096344" cy="1415772"/>
          </a:xfrm>
          <a:prstGeom prst="rect">
            <a:avLst/>
          </a:prstGeom>
          <a:noFill/>
        </p:spPr>
        <p:txBody>
          <a:bodyPr wrap="square" rtlCol="0">
            <a:spAutoFit/>
          </a:bodyPr>
          <a:lstStyle/>
          <a:p>
            <a:pPr marL="285750" indent="-285750">
              <a:buFont typeface="Wingdings" panose="05000000000000000000" pitchFamily="2" charset="2"/>
              <a:buChar char="ü"/>
            </a:pPr>
            <a:r>
              <a:rPr lang="es-ES" sz="1600" b="1" dirty="0">
                <a:solidFill>
                  <a:srgbClr val="1F497D"/>
                </a:solidFill>
              </a:rPr>
              <a:t>EVALUACIONES PARCIALES </a:t>
            </a:r>
            <a:r>
              <a:rPr lang="es-ES" sz="1600" b="1" dirty="0" smtClean="0">
                <a:solidFill>
                  <a:srgbClr val="1F497D"/>
                </a:solidFill>
              </a:rPr>
              <a:t>TRIMESTRALES</a:t>
            </a:r>
            <a:endParaRPr lang="es-CO" sz="1600" b="1" dirty="0">
              <a:solidFill>
                <a:srgbClr val="1F497D"/>
              </a:solidFill>
            </a:endParaRPr>
          </a:p>
          <a:p>
            <a:r>
              <a:rPr lang="es-CO" dirty="0" smtClean="0"/>
              <a:t>Objetivo</a:t>
            </a:r>
            <a:r>
              <a:rPr lang="es-CO" dirty="0"/>
              <a:t>: Insumo para adoptar medidas  tendientes a </a:t>
            </a:r>
            <a:r>
              <a:rPr lang="es-CO" b="1" dirty="0"/>
              <a:t>superar las falencias evidenciadas.</a:t>
            </a:r>
          </a:p>
        </p:txBody>
      </p:sp>
      <p:grpSp>
        <p:nvGrpSpPr>
          <p:cNvPr id="34" name="Группа 509"/>
          <p:cNvGrpSpPr/>
          <p:nvPr/>
        </p:nvGrpSpPr>
        <p:grpSpPr>
          <a:xfrm>
            <a:off x="4355976" y="1275606"/>
            <a:ext cx="360040" cy="374568"/>
            <a:chOff x="3296180" y="3622389"/>
            <a:chExt cx="218124" cy="302560"/>
          </a:xfrm>
          <a:solidFill>
            <a:schemeClr val="bg1"/>
          </a:solidFill>
        </p:grpSpPr>
        <p:sp>
          <p:nvSpPr>
            <p:cNvPr id="35" name="Freeform 220"/>
            <p:cNvSpPr>
              <a:spLocks noEditPoints="1"/>
            </p:cNvSpPr>
            <p:nvPr/>
          </p:nvSpPr>
          <p:spPr bwMode="auto">
            <a:xfrm>
              <a:off x="3296180" y="3830663"/>
              <a:ext cx="66141" cy="94286"/>
            </a:xfrm>
            <a:custGeom>
              <a:avLst/>
              <a:gdLst>
                <a:gd name="T0" fmla="*/ 47 w 47"/>
                <a:gd name="T1" fmla="*/ 67 h 67"/>
                <a:gd name="T2" fmla="*/ 0 w 47"/>
                <a:gd name="T3" fmla="*/ 67 h 67"/>
                <a:gd name="T4" fmla="*/ 0 w 47"/>
                <a:gd name="T5" fmla="*/ 0 h 67"/>
                <a:gd name="T6" fmla="*/ 47 w 47"/>
                <a:gd name="T7" fmla="*/ 0 h 67"/>
                <a:gd name="T8" fmla="*/ 47 w 47"/>
                <a:gd name="T9" fmla="*/ 67 h 67"/>
                <a:gd name="T10" fmla="*/ 7 w 47"/>
                <a:gd name="T11" fmla="*/ 60 h 67"/>
                <a:gd name="T12" fmla="*/ 41 w 47"/>
                <a:gd name="T13" fmla="*/ 60 h 67"/>
                <a:gd name="T14" fmla="*/ 41 w 47"/>
                <a:gd name="T15" fmla="*/ 6 h 67"/>
                <a:gd name="T16" fmla="*/ 7 w 47"/>
                <a:gd name="T17" fmla="*/ 6 h 67"/>
                <a:gd name="T18" fmla="*/ 7 w 47"/>
                <a:gd name="T19"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67">
                  <a:moveTo>
                    <a:pt x="47" y="67"/>
                  </a:moveTo>
                  <a:lnTo>
                    <a:pt x="0" y="67"/>
                  </a:lnTo>
                  <a:lnTo>
                    <a:pt x="0" y="0"/>
                  </a:lnTo>
                  <a:lnTo>
                    <a:pt x="47" y="0"/>
                  </a:lnTo>
                  <a:lnTo>
                    <a:pt x="47" y="67"/>
                  </a:lnTo>
                  <a:close/>
                  <a:moveTo>
                    <a:pt x="7" y="60"/>
                  </a:moveTo>
                  <a:lnTo>
                    <a:pt x="41" y="60"/>
                  </a:lnTo>
                  <a:lnTo>
                    <a:pt x="41" y="6"/>
                  </a:lnTo>
                  <a:lnTo>
                    <a:pt x="7" y="6"/>
                  </a:lnTo>
                  <a:lnTo>
                    <a:pt x="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6" name="Freeform 221"/>
            <p:cNvSpPr>
              <a:spLocks noEditPoints="1"/>
            </p:cNvSpPr>
            <p:nvPr/>
          </p:nvSpPr>
          <p:spPr bwMode="auto">
            <a:xfrm>
              <a:off x="3448163" y="3702603"/>
              <a:ext cx="66141" cy="222346"/>
            </a:xfrm>
            <a:custGeom>
              <a:avLst/>
              <a:gdLst>
                <a:gd name="T0" fmla="*/ 47 w 47"/>
                <a:gd name="T1" fmla="*/ 158 h 158"/>
                <a:gd name="T2" fmla="*/ 0 w 47"/>
                <a:gd name="T3" fmla="*/ 158 h 158"/>
                <a:gd name="T4" fmla="*/ 0 w 47"/>
                <a:gd name="T5" fmla="*/ 0 h 158"/>
                <a:gd name="T6" fmla="*/ 47 w 47"/>
                <a:gd name="T7" fmla="*/ 0 h 158"/>
                <a:gd name="T8" fmla="*/ 47 w 47"/>
                <a:gd name="T9" fmla="*/ 158 h 158"/>
                <a:gd name="T10" fmla="*/ 7 w 47"/>
                <a:gd name="T11" fmla="*/ 151 h 158"/>
                <a:gd name="T12" fmla="*/ 40 w 47"/>
                <a:gd name="T13" fmla="*/ 151 h 158"/>
                <a:gd name="T14" fmla="*/ 40 w 47"/>
                <a:gd name="T15" fmla="*/ 7 h 158"/>
                <a:gd name="T16" fmla="*/ 7 w 47"/>
                <a:gd name="T17" fmla="*/ 7 h 158"/>
                <a:gd name="T18" fmla="*/ 7 w 47"/>
                <a:gd name="T19" fmla="*/ 15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158">
                  <a:moveTo>
                    <a:pt x="47" y="158"/>
                  </a:moveTo>
                  <a:lnTo>
                    <a:pt x="0" y="158"/>
                  </a:lnTo>
                  <a:lnTo>
                    <a:pt x="0" y="0"/>
                  </a:lnTo>
                  <a:lnTo>
                    <a:pt x="47" y="0"/>
                  </a:lnTo>
                  <a:lnTo>
                    <a:pt x="47" y="158"/>
                  </a:lnTo>
                  <a:close/>
                  <a:moveTo>
                    <a:pt x="7" y="151"/>
                  </a:moveTo>
                  <a:lnTo>
                    <a:pt x="40" y="151"/>
                  </a:lnTo>
                  <a:lnTo>
                    <a:pt x="40" y="7"/>
                  </a:lnTo>
                  <a:lnTo>
                    <a:pt x="7" y="7"/>
                  </a:lnTo>
                  <a:lnTo>
                    <a:pt x="7"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7" name="Freeform 222"/>
            <p:cNvSpPr>
              <a:spLocks noEditPoints="1"/>
            </p:cNvSpPr>
            <p:nvPr/>
          </p:nvSpPr>
          <p:spPr bwMode="auto">
            <a:xfrm>
              <a:off x="3372172" y="3768743"/>
              <a:ext cx="66141" cy="156206"/>
            </a:xfrm>
            <a:custGeom>
              <a:avLst/>
              <a:gdLst>
                <a:gd name="T0" fmla="*/ 47 w 47"/>
                <a:gd name="T1" fmla="*/ 111 h 111"/>
                <a:gd name="T2" fmla="*/ 0 w 47"/>
                <a:gd name="T3" fmla="*/ 111 h 111"/>
                <a:gd name="T4" fmla="*/ 0 w 47"/>
                <a:gd name="T5" fmla="*/ 0 h 111"/>
                <a:gd name="T6" fmla="*/ 47 w 47"/>
                <a:gd name="T7" fmla="*/ 0 h 111"/>
                <a:gd name="T8" fmla="*/ 47 w 47"/>
                <a:gd name="T9" fmla="*/ 111 h 111"/>
                <a:gd name="T10" fmla="*/ 7 w 47"/>
                <a:gd name="T11" fmla="*/ 104 h 111"/>
                <a:gd name="T12" fmla="*/ 40 w 47"/>
                <a:gd name="T13" fmla="*/ 104 h 111"/>
                <a:gd name="T14" fmla="*/ 40 w 47"/>
                <a:gd name="T15" fmla="*/ 7 h 111"/>
                <a:gd name="T16" fmla="*/ 7 w 47"/>
                <a:gd name="T17" fmla="*/ 7 h 111"/>
                <a:gd name="T18" fmla="*/ 7 w 47"/>
                <a:gd name="T19" fmla="*/ 10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111">
                  <a:moveTo>
                    <a:pt x="47" y="111"/>
                  </a:moveTo>
                  <a:lnTo>
                    <a:pt x="0" y="111"/>
                  </a:lnTo>
                  <a:lnTo>
                    <a:pt x="0" y="0"/>
                  </a:lnTo>
                  <a:lnTo>
                    <a:pt x="47" y="0"/>
                  </a:lnTo>
                  <a:lnTo>
                    <a:pt x="47" y="111"/>
                  </a:lnTo>
                  <a:close/>
                  <a:moveTo>
                    <a:pt x="7" y="104"/>
                  </a:moveTo>
                  <a:lnTo>
                    <a:pt x="40" y="104"/>
                  </a:lnTo>
                  <a:lnTo>
                    <a:pt x="40" y="7"/>
                  </a:lnTo>
                  <a:lnTo>
                    <a:pt x="7" y="7"/>
                  </a:lnTo>
                  <a:lnTo>
                    <a:pt x="7"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8" name="Freeform 223"/>
            <p:cNvSpPr>
              <a:spLocks/>
            </p:cNvSpPr>
            <p:nvPr/>
          </p:nvSpPr>
          <p:spPr bwMode="auto">
            <a:xfrm>
              <a:off x="3317289" y="3623797"/>
              <a:ext cx="180128" cy="181536"/>
            </a:xfrm>
            <a:custGeom>
              <a:avLst/>
              <a:gdLst>
                <a:gd name="T0" fmla="*/ 124 w 128"/>
                <a:gd name="T1" fmla="*/ 0 h 129"/>
                <a:gd name="T2" fmla="*/ 128 w 128"/>
                <a:gd name="T3" fmla="*/ 5 h 129"/>
                <a:gd name="T4" fmla="*/ 4 w 128"/>
                <a:gd name="T5" fmla="*/ 129 h 129"/>
                <a:gd name="T6" fmla="*/ 0 w 128"/>
                <a:gd name="T7" fmla="*/ 124 h 129"/>
                <a:gd name="T8" fmla="*/ 124 w 128"/>
                <a:gd name="T9" fmla="*/ 0 h 129"/>
              </a:gdLst>
              <a:ahLst/>
              <a:cxnLst>
                <a:cxn ang="0">
                  <a:pos x="T0" y="T1"/>
                </a:cxn>
                <a:cxn ang="0">
                  <a:pos x="T2" y="T3"/>
                </a:cxn>
                <a:cxn ang="0">
                  <a:pos x="T4" y="T5"/>
                </a:cxn>
                <a:cxn ang="0">
                  <a:pos x="T6" y="T7"/>
                </a:cxn>
                <a:cxn ang="0">
                  <a:pos x="T8" y="T9"/>
                </a:cxn>
              </a:cxnLst>
              <a:rect l="0" t="0" r="r" b="b"/>
              <a:pathLst>
                <a:path w="128" h="129">
                  <a:moveTo>
                    <a:pt x="124" y="0"/>
                  </a:moveTo>
                  <a:lnTo>
                    <a:pt x="128" y="5"/>
                  </a:lnTo>
                  <a:lnTo>
                    <a:pt x="4" y="129"/>
                  </a:lnTo>
                  <a:lnTo>
                    <a:pt x="0" y="124"/>
                  </a:ln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9" name="Freeform 224"/>
            <p:cNvSpPr>
              <a:spLocks/>
            </p:cNvSpPr>
            <p:nvPr/>
          </p:nvSpPr>
          <p:spPr bwMode="auto">
            <a:xfrm>
              <a:off x="3442534" y="3622389"/>
              <a:ext cx="57698" cy="56290"/>
            </a:xfrm>
            <a:custGeom>
              <a:avLst/>
              <a:gdLst>
                <a:gd name="T0" fmla="*/ 41 w 41"/>
                <a:gd name="T1" fmla="*/ 40 h 40"/>
                <a:gd name="T2" fmla="*/ 34 w 41"/>
                <a:gd name="T3" fmla="*/ 40 h 40"/>
                <a:gd name="T4" fmla="*/ 34 w 41"/>
                <a:gd name="T5" fmla="*/ 6 h 40"/>
                <a:gd name="T6" fmla="*/ 0 w 41"/>
                <a:gd name="T7" fmla="*/ 6 h 40"/>
                <a:gd name="T8" fmla="*/ 0 w 41"/>
                <a:gd name="T9" fmla="*/ 0 h 40"/>
                <a:gd name="T10" fmla="*/ 37 w 41"/>
                <a:gd name="T11" fmla="*/ 0 h 40"/>
                <a:gd name="T12" fmla="*/ 41 w 41"/>
                <a:gd name="T13" fmla="*/ 3 h 40"/>
                <a:gd name="T14" fmla="*/ 41 w 4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0">
                  <a:moveTo>
                    <a:pt x="41" y="40"/>
                  </a:moveTo>
                  <a:lnTo>
                    <a:pt x="34" y="40"/>
                  </a:lnTo>
                  <a:lnTo>
                    <a:pt x="34" y="6"/>
                  </a:lnTo>
                  <a:lnTo>
                    <a:pt x="0" y="6"/>
                  </a:lnTo>
                  <a:lnTo>
                    <a:pt x="0" y="0"/>
                  </a:lnTo>
                  <a:lnTo>
                    <a:pt x="37" y="0"/>
                  </a:lnTo>
                  <a:lnTo>
                    <a:pt x="41" y="3"/>
                  </a:lnTo>
                  <a:lnTo>
                    <a:pt x="4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sp>
        <p:nvSpPr>
          <p:cNvPr id="6" name="Rectángulo 5"/>
          <p:cNvSpPr/>
          <p:nvPr/>
        </p:nvSpPr>
        <p:spPr>
          <a:xfrm>
            <a:off x="4499992" y="4350585"/>
            <a:ext cx="2160240" cy="769441"/>
          </a:xfrm>
          <a:prstGeom prst="rect">
            <a:avLst/>
          </a:prstGeom>
        </p:spPr>
        <p:txBody>
          <a:bodyPr wrap="square">
            <a:spAutoFit/>
          </a:bodyPr>
          <a:lstStyle/>
          <a:p>
            <a:pPr algn="ctr"/>
            <a:r>
              <a:rPr lang="es-CO" sz="1100" b="1" dirty="0" smtClean="0"/>
              <a:t>ACTO LEGISLATIVO 04 DE 2019, ARTÍCULO 272</a:t>
            </a:r>
          </a:p>
          <a:p>
            <a:pPr algn="ctr"/>
            <a:r>
              <a:rPr lang="es-ES" sz="1100" b="1" dirty="0" smtClean="0"/>
              <a:t>D</a:t>
            </a:r>
            <a:r>
              <a:rPr lang="es-CO" sz="1100" b="1" dirty="0" smtClean="0"/>
              <a:t>ECRETO LEY 403 DE 2020, ARTÍCULO 30</a:t>
            </a:r>
          </a:p>
        </p:txBody>
      </p:sp>
      <p:sp>
        <p:nvSpPr>
          <p:cNvPr id="40" name="CuadroTexto 39"/>
          <p:cNvSpPr txBox="1"/>
          <p:nvPr/>
        </p:nvSpPr>
        <p:spPr>
          <a:xfrm>
            <a:off x="6804248" y="3820061"/>
            <a:ext cx="2339752" cy="1323439"/>
          </a:xfrm>
          <a:prstGeom prst="rect">
            <a:avLst/>
          </a:prstGeom>
          <a:noFill/>
        </p:spPr>
        <p:txBody>
          <a:bodyPr wrap="square" rtlCol="0">
            <a:spAutoFit/>
          </a:bodyPr>
          <a:lstStyle/>
          <a:p>
            <a:r>
              <a:rPr lang="es-ES" sz="1600" dirty="0" smtClean="0"/>
              <a:t>“La AGR realizará la certificación anual de la contralorías territoriales a partir de indicadores de gestión (…)”</a:t>
            </a:r>
            <a:endParaRPr lang="es-ES" sz="1600" dirty="0"/>
          </a:p>
        </p:txBody>
      </p:sp>
    </p:spTree>
    <p:extLst>
      <p:ext uri="{BB962C8B-B14F-4D97-AF65-F5344CB8AC3E}">
        <p14:creationId xmlns:p14="http://schemas.microsoft.com/office/powerpoint/2010/main" val="4169615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8"/>
            <a:ext cx="6275040" cy="565572"/>
          </a:xfrm>
        </p:spPr>
        <p:txBody>
          <a:bodyPr>
            <a:normAutofit fontScale="90000"/>
          </a:bodyPr>
          <a:lstStyle/>
          <a:p>
            <a:pPr algn="l"/>
            <a:r>
              <a:rPr lang="es-CO" sz="2400" b="1" dirty="0" smtClean="0">
                <a:solidFill>
                  <a:srgbClr val="1F497D"/>
                </a:solidFill>
                <a:latin typeface="+mn-lt"/>
                <a:ea typeface="+mn-ea"/>
                <a:cs typeface="+mn-cs"/>
              </a:rPr>
              <a:t>Clasificación </a:t>
            </a:r>
            <a:r>
              <a:rPr lang="es-CO" sz="2400" b="1" dirty="0">
                <a:solidFill>
                  <a:srgbClr val="1F497D"/>
                </a:solidFill>
                <a:latin typeface="+mn-lt"/>
                <a:ea typeface="+mn-ea"/>
                <a:cs typeface="+mn-cs"/>
              </a:rPr>
              <a:t>de las contralorías territoriales- Variables exógenas</a:t>
            </a:r>
          </a:p>
        </p:txBody>
      </p:sp>
      <p:sp>
        <p:nvSpPr>
          <p:cNvPr id="3" name="2 Marcador de contenido"/>
          <p:cNvSpPr>
            <a:spLocks noGrp="1"/>
          </p:cNvSpPr>
          <p:nvPr>
            <p:ph idx="1"/>
          </p:nvPr>
        </p:nvSpPr>
        <p:spPr/>
        <p:txBody>
          <a:bodyPr>
            <a:normAutofit lnSpcReduction="10000"/>
          </a:bodyPr>
          <a:lstStyle/>
          <a:p>
            <a:pPr marL="514350" indent="-514350">
              <a:buAutoNum type="arabicPeriod"/>
            </a:pPr>
            <a:r>
              <a:rPr lang="es-CO" dirty="0"/>
              <a:t>Presupuesto asignado </a:t>
            </a:r>
          </a:p>
          <a:p>
            <a:pPr marL="514350" indent="-514350">
              <a:buAutoNum type="arabicPeriod"/>
            </a:pPr>
            <a:r>
              <a:rPr lang="es-CO" dirty="0"/>
              <a:t>Presupuesto a auditar</a:t>
            </a:r>
          </a:p>
          <a:p>
            <a:pPr marL="0" indent="0">
              <a:buNone/>
            </a:pPr>
            <a:r>
              <a:rPr lang="es-CO" dirty="0"/>
              <a:t>3. Número de sujetos de control</a:t>
            </a:r>
          </a:p>
          <a:p>
            <a:pPr marL="0" indent="0">
              <a:buNone/>
            </a:pPr>
            <a:r>
              <a:rPr lang="es-CO" dirty="0"/>
              <a:t>4. Tamaño de la planta de personal</a:t>
            </a:r>
          </a:p>
          <a:p>
            <a:pPr marL="0" indent="0">
              <a:buNone/>
            </a:pPr>
            <a:r>
              <a:rPr lang="es-CO" dirty="0"/>
              <a:t>5. Población beneficiaria </a:t>
            </a:r>
          </a:p>
          <a:p>
            <a:pPr marL="0" indent="0">
              <a:buNone/>
            </a:pPr>
            <a:r>
              <a:rPr lang="es-CO" dirty="0"/>
              <a:t>6. Índice de penetración de banda ancha</a:t>
            </a:r>
          </a:p>
          <a:p>
            <a:pPr marL="0" indent="0">
              <a:buNone/>
            </a:pPr>
            <a:endParaRPr lang="es-CO" dirty="0"/>
          </a:p>
        </p:txBody>
      </p:sp>
    </p:spTree>
    <p:extLst>
      <p:ext uri="{BB962C8B-B14F-4D97-AF65-F5344CB8AC3E}">
        <p14:creationId xmlns:p14="http://schemas.microsoft.com/office/powerpoint/2010/main" val="58104807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457200" y="205978"/>
            <a:ext cx="6275040"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rPr>
              <a:t>Clasificación </a:t>
            </a:r>
            <a:r>
              <a:rPr lang="es-CO" sz="2400" b="1" dirty="0">
                <a:solidFill>
                  <a:srgbClr val="1F497D"/>
                </a:solidFill>
              </a:rPr>
              <a:t>de las contralorías territoriales según criterios relevantes – Resultados</a:t>
            </a:r>
          </a:p>
        </p:txBody>
      </p:sp>
      <p:pic>
        <p:nvPicPr>
          <p:cNvPr id="3" name="Imagen 2">
            <a:extLst>
              <a:ext uri="{FF2B5EF4-FFF2-40B4-BE49-F238E27FC236}">
                <a16:creationId xmlns="" xmlns:a16="http://schemas.microsoft.com/office/drawing/2014/main" id="{4ACA5797-3A0F-4061-83D6-552D384CA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77" y="858713"/>
            <a:ext cx="8964489" cy="4287141"/>
          </a:xfrm>
          <a:prstGeom prst="rect">
            <a:avLst/>
          </a:prstGeom>
        </p:spPr>
      </p:pic>
    </p:spTree>
    <p:extLst>
      <p:ext uri="{BB962C8B-B14F-4D97-AF65-F5344CB8AC3E}">
        <p14:creationId xmlns:p14="http://schemas.microsoft.com/office/powerpoint/2010/main" val="268744212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457200" y="205978"/>
            <a:ext cx="6275040"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rPr>
              <a:t>Clasificación </a:t>
            </a:r>
            <a:r>
              <a:rPr lang="es-CO" sz="2400" b="1" dirty="0">
                <a:solidFill>
                  <a:srgbClr val="1F497D"/>
                </a:solidFill>
              </a:rPr>
              <a:t>de las contralorías territoriales según criterios relevantes – Resultados</a:t>
            </a:r>
          </a:p>
        </p:txBody>
      </p:sp>
      <p:grpSp>
        <p:nvGrpSpPr>
          <p:cNvPr id="10" name="Grupo 17">
            <a:extLst>
              <a:ext uri="{FF2B5EF4-FFF2-40B4-BE49-F238E27FC236}">
                <a16:creationId xmlns="" xmlns:a16="http://schemas.microsoft.com/office/drawing/2014/main" id="{2012B428-CA1A-4904-AEA2-C14D6FD0B896}"/>
              </a:ext>
            </a:extLst>
          </p:cNvPr>
          <p:cNvGrpSpPr/>
          <p:nvPr/>
        </p:nvGrpSpPr>
        <p:grpSpPr>
          <a:xfrm>
            <a:off x="5664" y="1131590"/>
            <a:ext cx="9425672" cy="4011910"/>
            <a:chOff x="555097" y="810000"/>
            <a:chExt cx="11081806" cy="5238000"/>
          </a:xfrm>
        </p:grpSpPr>
        <p:sp>
          <p:nvSpPr>
            <p:cNvPr id="11" name="Rectángulo 10">
              <a:extLst>
                <a:ext uri="{FF2B5EF4-FFF2-40B4-BE49-F238E27FC236}">
                  <a16:creationId xmlns="" xmlns:a16="http://schemas.microsoft.com/office/drawing/2014/main" id="{F3E6D3FB-31D8-4042-9D27-E7AFA03F172B}"/>
                </a:ext>
              </a:extLst>
            </p:cNvPr>
            <p:cNvSpPr/>
            <p:nvPr/>
          </p:nvSpPr>
          <p:spPr>
            <a:xfrm>
              <a:off x="1276350" y="2486025"/>
              <a:ext cx="4200525" cy="2495550"/>
            </a:xfrm>
            <a:prstGeom prst="rect">
              <a:avLst/>
            </a:prstGeom>
            <a:solidFill>
              <a:schemeClr val="tx2">
                <a:alpha val="14902"/>
              </a:schemeClr>
            </a:solidFill>
            <a:ln w="9525">
              <a:solidFill>
                <a:schemeClr val="tx2">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CO" sz="1100"/>
            </a:p>
          </p:txBody>
        </p:sp>
        <p:sp>
          <p:nvSpPr>
            <p:cNvPr id="12" name="Rectángulo 11">
              <a:extLst>
                <a:ext uri="{FF2B5EF4-FFF2-40B4-BE49-F238E27FC236}">
                  <a16:creationId xmlns="" xmlns:a16="http://schemas.microsoft.com/office/drawing/2014/main" id="{1FEF93AD-B808-4323-BDAB-5FF06CA0519C}"/>
                </a:ext>
              </a:extLst>
            </p:cNvPr>
            <p:cNvSpPr/>
            <p:nvPr/>
          </p:nvSpPr>
          <p:spPr>
            <a:xfrm>
              <a:off x="5495925" y="2486025"/>
              <a:ext cx="4333875" cy="2495550"/>
            </a:xfrm>
            <a:prstGeom prst="rect">
              <a:avLst/>
            </a:prstGeom>
            <a:solidFill>
              <a:schemeClr val="accent3">
                <a:alpha val="14902"/>
              </a:schemeClr>
            </a:solidFill>
            <a:ln w="9525">
              <a:solidFill>
                <a:schemeClr val="accent3">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CO" sz="1100"/>
            </a:p>
          </p:txBody>
        </p:sp>
        <p:sp>
          <p:nvSpPr>
            <p:cNvPr id="13" name="Rectángulo 12">
              <a:extLst>
                <a:ext uri="{FF2B5EF4-FFF2-40B4-BE49-F238E27FC236}">
                  <a16:creationId xmlns="" xmlns:a16="http://schemas.microsoft.com/office/drawing/2014/main" id="{CC937D99-9334-47F1-89BC-0FA48B0FAA6A}"/>
                </a:ext>
              </a:extLst>
            </p:cNvPr>
            <p:cNvSpPr/>
            <p:nvPr/>
          </p:nvSpPr>
          <p:spPr>
            <a:xfrm>
              <a:off x="9848850" y="2486025"/>
              <a:ext cx="733425" cy="2495550"/>
            </a:xfrm>
            <a:prstGeom prst="rect">
              <a:avLst/>
            </a:prstGeom>
            <a:solidFill>
              <a:schemeClr val="accent4">
                <a:alpha val="14902"/>
              </a:schemeClr>
            </a:solidFill>
            <a:ln w="9525">
              <a:solidFill>
                <a:schemeClr val="accent4">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CO" sz="1100"/>
            </a:p>
          </p:txBody>
        </p:sp>
        <p:sp>
          <p:nvSpPr>
            <p:cNvPr id="14" name="Rectángulo 13">
              <a:extLst>
                <a:ext uri="{FF2B5EF4-FFF2-40B4-BE49-F238E27FC236}">
                  <a16:creationId xmlns="" xmlns:a16="http://schemas.microsoft.com/office/drawing/2014/main" id="{580F08A2-508A-4467-B1EE-711ED293A43E}"/>
                </a:ext>
              </a:extLst>
            </p:cNvPr>
            <p:cNvSpPr/>
            <p:nvPr/>
          </p:nvSpPr>
          <p:spPr>
            <a:xfrm>
              <a:off x="10601325" y="1876425"/>
              <a:ext cx="314325" cy="3105150"/>
            </a:xfrm>
            <a:prstGeom prst="rect">
              <a:avLst/>
            </a:prstGeom>
            <a:solidFill>
              <a:schemeClr val="accent6">
                <a:alpha val="14902"/>
              </a:schemeClr>
            </a:solidFill>
            <a:ln w="9525">
              <a:solidFill>
                <a:schemeClr val="accent6">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CO" sz="1100"/>
            </a:p>
          </p:txBody>
        </p:sp>
        <p:grpSp>
          <p:nvGrpSpPr>
            <p:cNvPr id="15" name="Grupo 11">
              <a:extLst>
                <a:ext uri="{FF2B5EF4-FFF2-40B4-BE49-F238E27FC236}">
                  <a16:creationId xmlns="" xmlns:a16="http://schemas.microsoft.com/office/drawing/2014/main" id="{9EE53296-BCEC-44C9-B25E-E3BCB2242160}"/>
                </a:ext>
              </a:extLst>
            </p:cNvPr>
            <p:cNvGrpSpPr/>
            <p:nvPr/>
          </p:nvGrpSpPr>
          <p:grpSpPr>
            <a:xfrm>
              <a:off x="555097" y="810000"/>
              <a:ext cx="11081806" cy="5238000"/>
              <a:chOff x="0" y="0"/>
              <a:chExt cx="11081806" cy="5238000"/>
            </a:xfrm>
          </p:grpSpPr>
          <p:pic>
            <p:nvPicPr>
              <p:cNvPr id="16" name="Imagen 15">
                <a:extLst>
                  <a:ext uri="{FF2B5EF4-FFF2-40B4-BE49-F238E27FC236}">
                    <a16:creationId xmlns="" xmlns:a16="http://schemas.microsoft.com/office/drawing/2014/main" id="{25535059-F30C-4920-BD97-005C074A5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81806" cy="5238000"/>
              </a:xfrm>
              <a:prstGeom prst="rect">
                <a:avLst/>
              </a:prstGeom>
            </p:spPr>
          </p:pic>
          <p:sp>
            <p:nvSpPr>
              <p:cNvPr id="17" name="Rectángulo 16">
                <a:extLst>
                  <a:ext uri="{FF2B5EF4-FFF2-40B4-BE49-F238E27FC236}">
                    <a16:creationId xmlns="" xmlns:a16="http://schemas.microsoft.com/office/drawing/2014/main" id="{F3E6D3FB-31D8-4042-9D27-E7AFA03F172B}"/>
                  </a:ext>
                </a:extLst>
              </p:cNvPr>
              <p:cNvSpPr/>
              <p:nvPr/>
            </p:nvSpPr>
            <p:spPr>
              <a:xfrm>
                <a:off x="857251" y="2057400"/>
                <a:ext cx="4200525" cy="2495550"/>
              </a:xfrm>
              <a:prstGeom prst="rect">
                <a:avLst/>
              </a:prstGeom>
              <a:solidFill>
                <a:schemeClr val="tx2">
                  <a:alpha val="14902"/>
                </a:schemeClr>
              </a:solidFill>
              <a:ln w="9525">
                <a:solidFill>
                  <a:schemeClr val="tx2">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CO" sz="1100"/>
              </a:p>
            </p:txBody>
          </p:sp>
          <p:sp>
            <p:nvSpPr>
              <p:cNvPr id="18" name="Rectángulo 17">
                <a:extLst>
                  <a:ext uri="{FF2B5EF4-FFF2-40B4-BE49-F238E27FC236}">
                    <a16:creationId xmlns="" xmlns:a16="http://schemas.microsoft.com/office/drawing/2014/main" id="{1FEF93AD-B808-4323-BDAB-5FF06CA0519C}"/>
                  </a:ext>
                </a:extLst>
              </p:cNvPr>
              <p:cNvSpPr/>
              <p:nvPr/>
            </p:nvSpPr>
            <p:spPr>
              <a:xfrm>
                <a:off x="5076826" y="2057400"/>
                <a:ext cx="4333875" cy="2495550"/>
              </a:xfrm>
              <a:prstGeom prst="rect">
                <a:avLst/>
              </a:prstGeom>
              <a:solidFill>
                <a:schemeClr val="accent3">
                  <a:alpha val="14902"/>
                </a:schemeClr>
              </a:solidFill>
              <a:ln w="9525">
                <a:solidFill>
                  <a:schemeClr val="accent3">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CO" sz="1100"/>
              </a:p>
            </p:txBody>
          </p:sp>
          <p:sp>
            <p:nvSpPr>
              <p:cNvPr id="19" name="Rectángulo 18">
                <a:extLst>
                  <a:ext uri="{FF2B5EF4-FFF2-40B4-BE49-F238E27FC236}">
                    <a16:creationId xmlns="" xmlns:a16="http://schemas.microsoft.com/office/drawing/2014/main" id="{CC937D99-9334-47F1-89BC-0FA48B0FAA6A}"/>
                  </a:ext>
                </a:extLst>
              </p:cNvPr>
              <p:cNvSpPr/>
              <p:nvPr/>
            </p:nvSpPr>
            <p:spPr>
              <a:xfrm>
                <a:off x="9429751" y="2057400"/>
                <a:ext cx="733425" cy="2495550"/>
              </a:xfrm>
              <a:prstGeom prst="rect">
                <a:avLst/>
              </a:prstGeom>
              <a:solidFill>
                <a:schemeClr val="accent4">
                  <a:alpha val="14902"/>
                </a:schemeClr>
              </a:solidFill>
              <a:ln w="9525">
                <a:solidFill>
                  <a:schemeClr val="accent4">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CO" sz="1100"/>
              </a:p>
            </p:txBody>
          </p:sp>
          <p:sp>
            <p:nvSpPr>
              <p:cNvPr id="20" name="Rectángulo 19">
                <a:extLst>
                  <a:ext uri="{FF2B5EF4-FFF2-40B4-BE49-F238E27FC236}">
                    <a16:creationId xmlns="" xmlns:a16="http://schemas.microsoft.com/office/drawing/2014/main" id="{580F08A2-508A-4467-B1EE-711ED293A43E}"/>
                  </a:ext>
                </a:extLst>
              </p:cNvPr>
              <p:cNvSpPr/>
              <p:nvPr/>
            </p:nvSpPr>
            <p:spPr>
              <a:xfrm>
                <a:off x="10182226" y="1447800"/>
                <a:ext cx="314325" cy="3105150"/>
              </a:xfrm>
              <a:prstGeom prst="rect">
                <a:avLst/>
              </a:prstGeom>
              <a:solidFill>
                <a:schemeClr val="accent6">
                  <a:alpha val="14902"/>
                </a:schemeClr>
              </a:solidFill>
              <a:ln w="9525">
                <a:solidFill>
                  <a:schemeClr val="accent6">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CO" sz="1100"/>
              </a:p>
            </p:txBody>
          </p:sp>
        </p:grpSp>
      </p:grpSp>
    </p:spTree>
    <p:extLst>
      <p:ext uri="{BB962C8B-B14F-4D97-AF65-F5344CB8AC3E}">
        <p14:creationId xmlns:p14="http://schemas.microsoft.com/office/powerpoint/2010/main" val="219964806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 xmlns:a16="http://schemas.microsoft.com/office/drawing/2014/main" id="{F610F576-147A-4609-BF9F-9457B03BF047}"/>
              </a:ext>
            </a:extLst>
          </p:cNvPr>
          <p:cNvGraphicFramePr/>
          <p:nvPr/>
        </p:nvGraphicFramePr>
        <p:xfrm>
          <a:off x="570458" y="1190451"/>
          <a:ext cx="1499728" cy="14938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 xmlns:a16="http://schemas.microsoft.com/office/drawing/2014/main" id="{44A845FC-B817-4EAB-9112-B0E30FB1FEBF}"/>
              </a:ext>
            </a:extLst>
          </p:cNvPr>
          <p:cNvGraphicFramePr/>
          <p:nvPr/>
        </p:nvGraphicFramePr>
        <p:xfrm>
          <a:off x="4791133" y="1190451"/>
          <a:ext cx="1499728" cy="1493886"/>
        </p:xfrm>
        <a:graphic>
          <a:graphicData uri="http://schemas.openxmlformats.org/drawingml/2006/chart">
            <c:chart xmlns:c="http://schemas.openxmlformats.org/drawingml/2006/chart" xmlns:r="http://schemas.openxmlformats.org/officeDocument/2006/relationships" r:id="rId3"/>
          </a:graphicData>
        </a:graphic>
      </p:graphicFrame>
      <p:sp>
        <p:nvSpPr>
          <p:cNvPr id="23" name="1 Título"/>
          <p:cNvSpPr txBox="1">
            <a:spLocks/>
          </p:cNvSpPr>
          <p:nvPr/>
        </p:nvSpPr>
        <p:spPr>
          <a:xfrm>
            <a:off x="457200" y="205978"/>
            <a:ext cx="6275040"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rPr>
              <a:t>Clasificación </a:t>
            </a:r>
            <a:r>
              <a:rPr lang="es-CO" sz="2400" b="1" dirty="0">
                <a:solidFill>
                  <a:srgbClr val="1F497D"/>
                </a:solidFill>
              </a:rPr>
              <a:t>de las contralorías territoriales según criterios relevantes – Resultados</a:t>
            </a:r>
          </a:p>
        </p:txBody>
      </p:sp>
      <p:sp>
        <p:nvSpPr>
          <p:cNvPr id="2" name="CuadroTexto 1"/>
          <p:cNvSpPr txBox="1"/>
          <p:nvPr/>
        </p:nvSpPr>
        <p:spPr>
          <a:xfrm>
            <a:off x="5542621" y="4835723"/>
            <a:ext cx="3601379" cy="307777"/>
          </a:xfrm>
          <a:prstGeom prst="rect">
            <a:avLst/>
          </a:prstGeom>
          <a:noFill/>
        </p:spPr>
        <p:txBody>
          <a:bodyPr wrap="none" rtlCol="0">
            <a:spAutoFit/>
          </a:bodyPr>
          <a:lstStyle/>
          <a:p>
            <a:r>
              <a:rPr lang="es-ES" sz="1400" dirty="0"/>
              <a:t>Fuente: SIA SIREL, DANE (consultados en 2020)</a:t>
            </a:r>
          </a:p>
        </p:txBody>
      </p:sp>
      <p:graphicFrame>
        <p:nvGraphicFramePr>
          <p:cNvPr id="8" name="Gráfico 7">
            <a:extLst>
              <a:ext uri="{FF2B5EF4-FFF2-40B4-BE49-F238E27FC236}">
                <a16:creationId xmlns="" xmlns:a16="http://schemas.microsoft.com/office/drawing/2014/main" id="{E69311FC-C7C5-402F-8A89-942C187B2CD3}"/>
              </a:ext>
            </a:extLst>
          </p:cNvPr>
          <p:cNvGraphicFramePr>
            <a:graphicFrameLocks/>
          </p:cNvGraphicFramePr>
          <p:nvPr>
            <p:extLst>
              <p:ext uri="{D42A27DB-BD31-4B8C-83A1-F6EECF244321}">
                <p14:modId xmlns:p14="http://schemas.microsoft.com/office/powerpoint/2010/main" val="1304091497"/>
              </p:ext>
            </p:extLst>
          </p:nvPr>
        </p:nvGraphicFramePr>
        <p:xfrm>
          <a:off x="457200" y="843558"/>
          <a:ext cx="8363272" cy="40324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693879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 Título"/>
          <p:cNvSpPr txBox="1">
            <a:spLocks/>
          </p:cNvSpPr>
          <p:nvPr/>
        </p:nvSpPr>
        <p:spPr>
          <a:xfrm>
            <a:off x="457200" y="205978"/>
            <a:ext cx="6275040"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rPr>
              <a:t>Clasificación </a:t>
            </a:r>
            <a:r>
              <a:rPr lang="es-CO" sz="2400" b="1" dirty="0">
                <a:solidFill>
                  <a:srgbClr val="1F497D"/>
                </a:solidFill>
              </a:rPr>
              <a:t>de las contralorías territoriales según criterios relevantes – Resultados</a:t>
            </a:r>
          </a:p>
        </p:txBody>
      </p:sp>
      <p:graphicFrame>
        <p:nvGraphicFramePr>
          <p:cNvPr id="7" name="Chart 6">
            <a:extLst>
              <a:ext uri="{FF2B5EF4-FFF2-40B4-BE49-F238E27FC236}">
                <a16:creationId xmlns="" xmlns:a16="http://schemas.microsoft.com/office/drawing/2014/main" id="{F610F576-147A-4609-BF9F-9457B03BF047}"/>
              </a:ext>
            </a:extLst>
          </p:cNvPr>
          <p:cNvGraphicFramePr/>
          <p:nvPr>
            <p:extLst>
              <p:ext uri="{D42A27DB-BD31-4B8C-83A1-F6EECF244321}">
                <p14:modId xmlns:p14="http://schemas.microsoft.com/office/powerpoint/2010/main" val="1761196855"/>
              </p:ext>
            </p:extLst>
          </p:nvPr>
        </p:nvGraphicFramePr>
        <p:xfrm>
          <a:off x="467544" y="915566"/>
          <a:ext cx="1570279" cy="17201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 xmlns:a16="http://schemas.microsoft.com/office/drawing/2014/main" id="{D437848A-752B-46D6-9A19-572B20C14EEF}"/>
              </a:ext>
            </a:extLst>
          </p:cNvPr>
          <p:cNvGraphicFramePr/>
          <p:nvPr>
            <p:extLst>
              <p:ext uri="{D42A27DB-BD31-4B8C-83A1-F6EECF244321}">
                <p14:modId xmlns:p14="http://schemas.microsoft.com/office/powerpoint/2010/main" val="1380053921"/>
              </p:ext>
            </p:extLst>
          </p:nvPr>
        </p:nvGraphicFramePr>
        <p:xfrm>
          <a:off x="467544" y="3155819"/>
          <a:ext cx="1570279" cy="172018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 xmlns:a16="http://schemas.microsoft.com/office/drawing/2014/main" id="{F92A29A9-ADBA-45E3-B973-8CB6C0CC0AFB}"/>
              </a:ext>
            </a:extLst>
          </p:cNvPr>
          <p:cNvSpPr txBox="1"/>
          <p:nvPr/>
        </p:nvSpPr>
        <p:spPr>
          <a:xfrm>
            <a:off x="2195737" y="1113707"/>
            <a:ext cx="1721971" cy="342401"/>
          </a:xfrm>
          <a:prstGeom prst="rect">
            <a:avLst/>
          </a:prstGeom>
          <a:noFill/>
        </p:spPr>
        <p:txBody>
          <a:bodyPr wrap="none" lIns="34290" tIns="17145" rIns="34290" bIns="17145" rtlCol="0" anchor="b" anchorCtr="0">
            <a:spAutoFit/>
          </a:bodyPr>
          <a:lstStyle/>
          <a:p>
            <a:r>
              <a:rPr lang="es-ES" sz="2000" b="1" dirty="0">
                <a:solidFill>
                  <a:schemeClr val="tx2"/>
                </a:solidFill>
                <a:latin typeface="Montserrat SemiBold" panose="00000700000000000000" pitchFamily="2" charset="0"/>
                <a:ea typeface="League Spartan" charset="0"/>
                <a:cs typeface="Poppins SemiBold" pitchFamily="2" charset="77"/>
              </a:rPr>
              <a:t>Grupo Colibrí</a:t>
            </a:r>
          </a:p>
        </p:txBody>
      </p:sp>
      <p:sp>
        <p:nvSpPr>
          <p:cNvPr id="10" name="Subtitle 2">
            <a:extLst>
              <a:ext uri="{FF2B5EF4-FFF2-40B4-BE49-F238E27FC236}">
                <a16:creationId xmlns="" xmlns:a16="http://schemas.microsoft.com/office/drawing/2014/main" id="{4401707F-227D-4A7F-A01E-D060786497E7}"/>
              </a:ext>
            </a:extLst>
          </p:cNvPr>
          <p:cNvSpPr txBox="1">
            <a:spLocks/>
          </p:cNvSpPr>
          <p:nvPr/>
        </p:nvSpPr>
        <p:spPr>
          <a:xfrm>
            <a:off x="2195737" y="1491630"/>
            <a:ext cx="2002803" cy="636414"/>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Contralorías </a:t>
            </a:r>
            <a:r>
              <a:rPr lang="es-ES" sz="1000" b="1"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pequeñas</a:t>
            </a: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 en planta de personal, recursos y </a:t>
            </a:r>
            <a:r>
              <a:rPr lang="es-ES" sz="1000" b="1"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bajo</a:t>
            </a: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 acceso tecnológico</a:t>
            </a:r>
          </a:p>
        </p:txBody>
      </p:sp>
      <p:sp>
        <p:nvSpPr>
          <p:cNvPr id="11" name="TextBox 10">
            <a:extLst>
              <a:ext uri="{FF2B5EF4-FFF2-40B4-BE49-F238E27FC236}">
                <a16:creationId xmlns="" xmlns:a16="http://schemas.microsoft.com/office/drawing/2014/main" id="{21BE21A7-2116-428B-B959-1835A4C78B6E}"/>
              </a:ext>
            </a:extLst>
          </p:cNvPr>
          <p:cNvSpPr txBox="1"/>
          <p:nvPr/>
        </p:nvSpPr>
        <p:spPr>
          <a:xfrm>
            <a:off x="6588224" y="1113707"/>
            <a:ext cx="1890261" cy="342401"/>
          </a:xfrm>
          <a:prstGeom prst="rect">
            <a:avLst/>
          </a:prstGeom>
          <a:noFill/>
        </p:spPr>
        <p:txBody>
          <a:bodyPr wrap="none" lIns="34290" tIns="17145" rIns="34290" bIns="17145" rtlCol="0" anchor="b" anchorCtr="0">
            <a:spAutoFit/>
          </a:bodyPr>
          <a:lstStyle/>
          <a:p>
            <a:r>
              <a:rPr lang="es-ES" sz="2000" b="1" dirty="0">
                <a:solidFill>
                  <a:schemeClr val="tx2"/>
                </a:solidFill>
                <a:latin typeface="Montserrat SemiBold" panose="00000700000000000000" pitchFamily="2" charset="0"/>
                <a:ea typeface="League Spartan" charset="0"/>
                <a:cs typeface="Poppins SemiBold" pitchFamily="2" charset="77"/>
              </a:rPr>
              <a:t>Grupo Tangara</a:t>
            </a:r>
          </a:p>
        </p:txBody>
      </p:sp>
      <p:sp>
        <p:nvSpPr>
          <p:cNvPr id="12" name="Subtitle 2">
            <a:extLst>
              <a:ext uri="{FF2B5EF4-FFF2-40B4-BE49-F238E27FC236}">
                <a16:creationId xmlns="" xmlns:a16="http://schemas.microsoft.com/office/drawing/2014/main" id="{1D52366C-A91C-45CF-99A7-900C49B91AE1}"/>
              </a:ext>
            </a:extLst>
          </p:cNvPr>
          <p:cNvSpPr txBox="1">
            <a:spLocks/>
          </p:cNvSpPr>
          <p:nvPr/>
        </p:nvSpPr>
        <p:spPr>
          <a:xfrm>
            <a:off x="6588224" y="1563638"/>
            <a:ext cx="1800200" cy="834929"/>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s-ES" sz="105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Contralorías </a:t>
            </a:r>
            <a:r>
              <a:rPr lang="es-ES" sz="1050" b="1"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pequeñas</a:t>
            </a:r>
            <a:r>
              <a:rPr lang="es-ES" sz="105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 en planta de personal y recursos, pero y </a:t>
            </a:r>
            <a:r>
              <a:rPr lang="es-ES" sz="1050" b="1"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alto</a:t>
            </a:r>
            <a:r>
              <a:rPr lang="es-ES" sz="105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 acceso tecnológico</a:t>
            </a:r>
          </a:p>
        </p:txBody>
      </p:sp>
      <p:sp>
        <p:nvSpPr>
          <p:cNvPr id="16" name="Shape 2853">
            <a:extLst>
              <a:ext uri="{FF2B5EF4-FFF2-40B4-BE49-F238E27FC236}">
                <a16:creationId xmlns="" xmlns:a16="http://schemas.microsoft.com/office/drawing/2014/main" id="{A4FBD86F-AC9C-479F-9502-97AF7DB7F8EB}"/>
              </a:ext>
            </a:extLst>
          </p:cNvPr>
          <p:cNvSpPr>
            <a:spLocks noChangeAspect="1"/>
          </p:cNvSpPr>
          <p:nvPr/>
        </p:nvSpPr>
        <p:spPr>
          <a:xfrm>
            <a:off x="935554" y="4027381"/>
            <a:ext cx="399702" cy="537116"/>
          </a:xfrm>
          <a:custGeom>
            <a:avLst/>
            <a:gdLst/>
            <a:ahLst/>
            <a:cxnLst>
              <a:cxn ang="0">
                <a:pos x="wd2" y="hd2"/>
              </a:cxn>
              <a:cxn ang="5400000">
                <a:pos x="wd2" y="hd2"/>
              </a:cxn>
              <a:cxn ang="10800000">
                <a:pos x="wd2" y="hd2"/>
              </a:cxn>
              <a:cxn ang="16200000">
                <a:pos x="wd2" y="hd2"/>
              </a:cxn>
            </a:cxnLst>
            <a:rect l="0" t="0" r="r" b="b"/>
            <a:pathLst>
              <a:path w="21600" h="21600" extrusionOk="0">
                <a:moveTo>
                  <a:pt x="9600" y="8836"/>
                </a:moveTo>
                <a:cubicBezTo>
                  <a:pt x="9600" y="8295"/>
                  <a:pt x="10138" y="7855"/>
                  <a:pt x="10800" y="7855"/>
                </a:cubicBezTo>
                <a:cubicBezTo>
                  <a:pt x="11462" y="7855"/>
                  <a:pt x="12000" y="8295"/>
                  <a:pt x="12000" y="8836"/>
                </a:cubicBezTo>
                <a:cubicBezTo>
                  <a:pt x="12000" y="9378"/>
                  <a:pt x="11462" y="9818"/>
                  <a:pt x="10800" y="9818"/>
                </a:cubicBezTo>
                <a:cubicBezTo>
                  <a:pt x="10138" y="9818"/>
                  <a:pt x="9600" y="9378"/>
                  <a:pt x="9600" y="8836"/>
                </a:cubicBezTo>
                <a:moveTo>
                  <a:pt x="13200" y="8836"/>
                </a:moveTo>
                <a:cubicBezTo>
                  <a:pt x="13200" y="7752"/>
                  <a:pt x="12125" y="6873"/>
                  <a:pt x="10800" y="6873"/>
                </a:cubicBezTo>
                <a:cubicBezTo>
                  <a:pt x="9475" y="6873"/>
                  <a:pt x="8400" y="7752"/>
                  <a:pt x="8400" y="8836"/>
                </a:cubicBezTo>
                <a:cubicBezTo>
                  <a:pt x="8400" y="9921"/>
                  <a:pt x="9475" y="10800"/>
                  <a:pt x="10800" y="10800"/>
                </a:cubicBezTo>
                <a:cubicBezTo>
                  <a:pt x="12125" y="10800"/>
                  <a:pt x="13200" y="9921"/>
                  <a:pt x="13200" y="8836"/>
                </a:cubicBezTo>
                <a:moveTo>
                  <a:pt x="17400" y="8836"/>
                </a:moveTo>
                <a:cubicBezTo>
                  <a:pt x="17400" y="5854"/>
                  <a:pt x="14445" y="3436"/>
                  <a:pt x="10800" y="3436"/>
                </a:cubicBezTo>
                <a:cubicBezTo>
                  <a:pt x="7155" y="3436"/>
                  <a:pt x="4200" y="5854"/>
                  <a:pt x="4200" y="8836"/>
                </a:cubicBezTo>
                <a:cubicBezTo>
                  <a:pt x="4200" y="10437"/>
                  <a:pt x="5056" y="11870"/>
                  <a:pt x="6408" y="12860"/>
                </a:cubicBezTo>
                <a:cubicBezTo>
                  <a:pt x="6570" y="12537"/>
                  <a:pt x="6778" y="12249"/>
                  <a:pt x="7035" y="12000"/>
                </a:cubicBezTo>
                <a:cubicBezTo>
                  <a:pt x="6028" y="11198"/>
                  <a:pt x="5400" y="10078"/>
                  <a:pt x="5400" y="8836"/>
                </a:cubicBezTo>
                <a:cubicBezTo>
                  <a:pt x="5400" y="6396"/>
                  <a:pt x="7818" y="4418"/>
                  <a:pt x="10800" y="4418"/>
                </a:cubicBezTo>
                <a:cubicBezTo>
                  <a:pt x="13783" y="4418"/>
                  <a:pt x="16200" y="6396"/>
                  <a:pt x="16200" y="8836"/>
                </a:cubicBezTo>
                <a:cubicBezTo>
                  <a:pt x="16200" y="10094"/>
                  <a:pt x="15555" y="11226"/>
                  <a:pt x="14524" y="12030"/>
                </a:cubicBezTo>
                <a:cubicBezTo>
                  <a:pt x="14780" y="12280"/>
                  <a:pt x="14989" y="12568"/>
                  <a:pt x="15154" y="12887"/>
                </a:cubicBezTo>
                <a:cubicBezTo>
                  <a:pt x="16528" y="11898"/>
                  <a:pt x="17400" y="10452"/>
                  <a:pt x="17400" y="8836"/>
                </a:cubicBezTo>
                <a:moveTo>
                  <a:pt x="10800" y="0"/>
                </a:moveTo>
                <a:cubicBezTo>
                  <a:pt x="4835" y="0"/>
                  <a:pt x="0" y="3957"/>
                  <a:pt x="0" y="8836"/>
                </a:cubicBezTo>
                <a:cubicBezTo>
                  <a:pt x="0" y="12363"/>
                  <a:pt x="2531" y="15397"/>
                  <a:pt x="6181" y="16815"/>
                </a:cubicBezTo>
                <a:cubicBezTo>
                  <a:pt x="6125" y="16401"/>
                  <a:pt x="6080" y="16009"/>
                  <a:pt x="6049" y="15656"/>
                </a:cubicBezTo>
                <a:cubicBezTo>
                  <a:pt x="3155" y="14303"/>
                  <a:pt x="1200" y="11759"/>
                  <a:pt x="1200" y="8836"/>
                </a:cubicBezTo>
                <a:cubicBezTo>
                  <a:pt x="1200" y="4499"/>
                  <a:pt x="5498" y="982"/>
                  <a:pt x="10800" y="982"/>
                </a:cubicBezTo>
                <a:cubicBezTo>
                  <a:pt x="16102" y="982"/>
                  <a:pt x="20400" y="4499"/>
                  <a:pt x="20400" y="8836"/>
                </a:cubicBezTo>
                <a:cubicBezTo>
                  <a:pt x="20400" y="11756"/>
                  <a:pt x="18449" y="14298"/>
                  <a:pt x="15560" y="15652"/>
                </a:cubicBezTo>
                <a:cubicBezTo>
                  <a:pt x="15532" y="16000"/>
                  <a:pt x="15490" y="16392"/>
                  <a:pt x="15433" y="16809"/>
                </a:cubicBezTo>
                <a:cubicBezTo>
                  <a:pt x="19076" y="15390"/>
                  <a:pt x="21600" y="12358"/>
                  <a:pt x="21600" y="8836"/>
                </a:cubicBezTo>
                <a:cubicBezTo>
                  <a:pt x="21600" y="3957"/>
                  <a:pt x="16765" y="0"/>
                  <a:pt x="10800" y="0"/>
                </a:cubicBezTo>
                <a:moveTo>
                  <a:pt x="12127" y="20179"/>
                </a:moveTo>
                <a:cubicBezTo>
                  <a:pt x="11972" y="20432"/>
                  <a:pt x="11842" y="20560"/>
                  <a:pt x="11770" y="20618"/>
                </a:cubicBezTo>
                <a:lnTo>
                  <a:pt x="9830" y="20618"/>
                </a:lnTo>
                <a:cubicBezTo>
                  <a:pt x="9758" y="20560"/>
                  <a:pt x="9628" y="20432"/>
                  <a:pt x="9473" y="20179"/>
                </a:cubicBezTo>
                <a:cubicBezTo>
                  <a:pt x="9032" y="19457"/>
                  <a:pt x="8400" y="16247"/>
                  <a:pt x="8400" y="14727"/>
                </a:cubicBezTo>
                <a:cubicBezTo>
                  <a:pt x="8400" y="13278"/>
                  <a:pt x="9028" y="12764"/>
                  <a:pt x="10800" y="12764"/>
                </a:cubicBezTo>
                <a:cubicBezTo>
                  <a:pt x="12572" y="12764"/>
                  <a:pt x="13200" y="13278"/>
                  <a:pt x="13200" y="14727"/>
                </a:cubicBezTo>
                <a:cubicBezTo>
                  <a:pt x="13200" y="16247"/>
                  <a:pt x="12568" y="19457"/>
                  <a:pt x="12127" y="20179"/>
                </a:cubicBezTo>
                <a:moveTo>
                  <a:pt x="10800" y="11782"/>
                </a:moveTo>
                <a:cubicBezTo>
                  <a:pt x="7800" y="11782"/>
                  <a:pt x="7200" y="13255"/>
                  <a:pt x="7200" y="14727"/>
                </a:cubicBezTo>
                <a:cubicBezTo>
                  <a:pt x="7200" y="16200"/>
                  <a:pt x="7800" y="19636"/>
                  <a:pt x="8400" y="20618"/>
                </a:cubicBezTo>
                <a:cubicBezTo>
                  <a:pt x="9000" y="21600"/>
                  <a:pt x="9600" y="21600"/>
                  <a:pt x="9600" y="21600"/>
                </a:cubicBezTo>
                <a:lnTo>
                  <a:pt x="12000" y="21600"/>
                </a:lnTo>
                <a:cubicBezTo>
                  <a:pt x="12000" y="21600"/>
                  <a:pt x="12600" y="21600"/>
                  <a:pt x="13200" y="20618"/>
                </a:cubicBezTo>
                <a:cubicBezTo>
                  <a:pt x="13800" y="19636"/>
                  <a:pt x="14400" y="16200"/>
                  <a:pt x="14400" y="14727"/>
                </a:cubicBezTo>
                <a:cubicBezTo>
                  <a:pt x="14400" y="13255"/>
                  <a:pt x="13800" y="11782"/>
                  <a:pt x="10800" y="11782"/>
                </a:cubicBezTo>
              </a:path>
            </a:pathLst>
          </a:custGeom>
          <a:solidFill>
            <a:schemeClr val="accent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ES" sz="1100" b="1">
              <a:latin typeface="Montserrat SemiBold" panose="00000700000000000000" pitchFamily="2" charset="0"/>
              <a:ea typeface="Open Sans Semibold" charset="0"/>
              <a:cs typeface="Open Sans Semibold" charset="0"/>
            </a:endParaRPr>
          </a:p>
        </p:txBody>
      </p:sp>
      <p:graphicFrame>
        <p:nvGraphicFramePr>
          <p:cNvPr id="17" name="Chart 16">
            <a:extLst>
              <a:ext uri="{FF2B5EF4-FFF2-40B4-BE49-F238E27FC236}">
                <a16:creationId xmlns="" xmlns:a16="http://schemas.microsoft.com/office/drawing/2014/main" id="{44A845FC-B817-4EAB-9112-B0E30FB1FEBF}"/>
              </a:ext>
            </a:extLst>
          </p:cNvPr>
          <p:cNvGraphicFramePr/>
          <p:nvPr>
            <p:extLst>
              <p:ext uri="{D42A27DB-BD31-4B8C-83A1-F6EECF244321}">
                <p14:modId xmlns:p14="http://schemas.microsoft.com/office/powerpoint/2010/main" val="427822990"/>
              </p:ext>
            </p:extLst>
          </p:nvPr>
        </p:nvGraphicFramePr>
        <p:xfrm>
          <a:off x="4886769" y="915566"/>
          <a:ext cx="1570279" cy="17201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 xmlns:a16="http://schemas.microsoft.com/office/drawing/2014/main" id="{75403D6A-32D1-431D-A537-E939D22B6578}"/>
              </a:ext>
            </a:extLst>
          </p:cNvPr>
          <p:cNvGraphicFramePr/>
          <p:nvPr>
            <p:extLst>
              <p:ext uri="{D42A27DB-BD31-4B8C-83A1-F6EECF244321}">
                <p14:modId xmlns:p14="http://schemas.microsoft.com/office/powerpoint/2010/main" val="1638133444"/>
              </p:ext>
            </p:extLst>
          </p:nvPr>
        </p:nvGraphicFramePr>
        <p:xfrm>
          <a:off x="4886768" y="3155819"/>
          <a:ext cx="1570279" cy="1720187"/>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 xmlns:a16="http://schemas.microsoft.com/office/drawing/2014/main" id="{AD517E3B-9C37-4A86-88D1-F060EC280621}"/>
              </a:ext>
            </a:extLst>
          </p:cNvPr>
          <p:cNvSpPr txBox="1"/>
          <p:nvPr/>
        </p:nvSpPr>
        <p:spPr>
          <a:xfrm>
            <a:off x="2195736" y="3129931"/>
            <a:ext cx="1646079" cy="342401"/>
          </a:xfrm>
          <a:prstGeom prst="rect">
            <a:avLst/>
          </a:prstGeom>
          <a:noFill/>
        </p:spPr>
        <p:txBody>
          <a:bodyPr wrap="none" lIns="34290" tIns="17145" rIns="34290" bIns="17145" rtlCol="0" anchor="b" anchorCtr="0">
            <a:spAutoFit/>
          </a:bodyPr>
          <a:lstStyle/>
          <a:p>
            <a:r>
              <a:rPr lang="es-ES" sz="2000" b="1" dirty="0">
                <a:solidFill>
                  <a:schemeClr val="tx2"/>
                </a:solidFill>
                <a:latin typeface="Montserrat SemiBold" panose="00000700000000000000" pitchFamily="2" charset="0"/>
                <a:ea typeface="League Spartan" charset="0"/>
                <a:cs typeface="Poppins SemiBold" pitchFamily="2" charset="77"/>
              </a:rPr>
              <a:t>Grupo Tucán</a:t>
            </a:r>
          </a:p>
        </p:txBody>
      </p:sp>
      <p:sp>
        <p:nvSpPr>
          <p:cNvPr id="20" name="Subtitle 2">
            <a:extLst>
              <a:ext uri="{FF2B5EF4-FFF2-40B4-BE49-F238E27FC236}">
                <a16:creationId xmlns="" xmlns:a16="http://schemas.microsoft.com/office/drawing/2014/main" id="{13ED7DB0-D069-49FA-8A67-A5E629CB7ED7}"/>
              </a:ext>
            </a:extLst>
          </p:cNvPr>
          <p:cNvSpPr txBox="1">
            <a:spLocks/>
          </p:cNvSpPr>
          <p:nvPr/>
        </p:nvSpPr>
        <p:spPr>
          <a:xfrm>
            <a:off x="2195736" y="3579862"/>
            <a:ext cx="2002803" cy="833647"/>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Contralorías con recursos </a:t>
            </a:r>
            <a:r>
              <a:rPr lang="es-ES" sz="1000" b="1"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medianos</a:t>
            </a: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 pero planta </a:t>
            </a:r>
            <a:r>
              <a:rPr lang="es-ES" sz="1000" b="1"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elevada</a:t>
            </a: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 respecto a sus recursos vigilados y </a:t>
            </a:r>
            <a:r>
              <a:rPr lang="es-ES" sz="1000" b="1"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alto</a:t>
            </a: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 acceso tecnológico</a:t>
            </a:r>
          </a:p>
        </p:txBody>
      </p:sp>
      <p:sp>
        <p:nvSpPr>
          <p:cNvPr id="21" name="TextBox 20">
            <a:extLst>
              <a:ext uri="{FF2B5EF4-FFF2-40B4-BE49-F238E27FC236}">
                <a16:creationId xmlns="" xmlns:a16="http://schemas.microsoft.com/office/drawing/2014/main" id="{74E3DFDB-FD39-4873-85A2-86E3EB85DDC0}"/>
              </a:ext>
            </a:extLst>
          </p:cNvPr>
          <p:cNvSpPr txBox="1"/>
          <p:nvPr/>
        </p:nvSpPr>
        <p:spPr>
          <a:xfrm>
            <a:off x="6588224" y="3129931"/>
            <a:ext cx="1864738" cy="342401"/>
          </a:xfrm>
          <a:prstGeom prst="rect">
            <a:avLst/>
          </a:prstGeom>
          <a:noFill/>
        </p:spPr>
        <p:txBody>
          <a:bodyPr wrap="none" lIns="34290" tIns="17145" rIns="34290" bIns="17145" rtlCol="0" anchor="b" anchorCtr="0">
            <a:spAutoFit/>
          </a:bodyPr>
          <a:lstStyle/>
          <a:p>
            <a:r>
              <a:rPr lang="es-ES" sz="2000" b="1" dirty="0">
                <a:solidFill>
                  <a:schemeClr val="tx2"/>
                </a:solidFill>
                <a:latin typeface="Montserrat SemiBold" panose="00000700000000000000" pitchFamily="2" charset="0"/>
                <a:ea typeface="League Spartan" charset="0"/>
                <a:cs typeface="Poppins SemiBold" pitchFamily="2" charset="77"/>
              </a:rPr>
              <a:t>Grupo Canario</a:t>
            </a:r>
          </a:p>
        </p:txBody>
      </p:sp>
      <p:sp>
        <p:nvSpPr>
          <p:cNvPr id="22" name="Subtitle 2">
            <a:extLst>
              <a:ext uri="{FF2B5EF4-FFF2-40B4-BE49-F238E27FC236}">
                <a16:creationId xmlns="" xmlns:a16="http://schemas.microsoft.com/office/drawing/2014/main" id="{F79CD4C1-0BE1-4669-822B-96EA1D216A27}"/>
              </a:ext>
            </a:extLst>
          </p:cNvPr>
          <p:cNvSpPr txBox="1">
            <a:spLocks/>
          </p:cNvSpPr>
          <p:nvPr/>
        </p:nvSpPr>
        <p:spPr>
          <a:xfrm>
            <a:off x="6588224" y="3579862"/>
            <a:ext cx="1944216" cy="833647"/>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Contralorías con planta de personal y recursos </a:t>
            </a:r>
            <a:r>
              <a:rPr lang="es-ES" sz="1000" b="1"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mayores respecto de los otros grupos </a:t>
            </a: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y </a:t>
            </a:r>
            <a:r>
              <a:rPr lang="es-ES" sz="1000" b="1"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alto</a:t>
            </a: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 acceso tecnológico  </a:t>
            </a:r>
          </a:p>
        </p:txBody>
      </p:sp>
      <p:pic>
        <p:nvPicPr>
          <p:cNvPr id="24" name="Imagen 23" descr="Colibrí .jpg"/>
          <p:cNvPicPr>
            <a:picLocks noChangeAspect="1"/>
          </p:cNvPicPr>
          <p:nvPr/>
        </p:nvPicPr>
        <p:blipFill rotWithShape="1">
          <a:blip r:embed="rId6" cstate="print">
            <a:extLst>
              <a:ext uri="{28A0092B-C50C-407E-A947-70E740481C1C}">
                <a14:useLocalDpi xmlns:a14="http://schemas.microsoft.com/office/drawing/2010/main" val="0"/>
              </a:ext>
            </a:extLst>
          </a:blip>
          <a:srcRect l="6423" t="13497" r="13831" b="12576"/>
          <a:stretch/>
        </p:blipFill>
        <p:spPr>
          <a:xfrm>
            <a:off x="437740" y="1203598"/>
            <a:ext cx="1695126" cy="1152128"/>
          </a:xfrm>
          <a:prstGeom prst="rect">
            <a:avLst/>
          </a:prstGeom>
        </p:spPr>
      </p:pic>
      <p:pic>
        <p:nvPicPr>
          <p:cNvPr id="25" name="Imagen 24" descr="Tangara.jpg"/>
          <p:cNvPicPr>
            <a:picLocks noChangeAspect="1"/>
          </p:cNvPicPr>
          <p:nvPr/>
        </p:nvPicPr>
        <p:blipFill rotWithShape="1">
          <a:blip r:embed="rId7" cstate="print">
            <a:extLst>
              <a:ext uri="{28A0092B-C50C-407E-A947-70E740481C1C}">
                <a14:useLocalDpi xmlns:a14="http://schemas.microsoft.com/office/drawing/2010/main" val="0"/>
              </a:ext>
            </a:extLst>
          </a:blip>
          <a:srcRect l="3057" t="18251" r="31809" b="11657"/>
          <a:stretch/>
        </p:blipFill>
        <p:spPr>
          <a:xfrm>
            <a:off x="4860032" y="1203599"/>
            <a:ext cx="1584176" cy="1152127"/>
          </a:xfrm>
          <a:prstGeom prst="rect">
            <a:avLst/>
          </a:prstGeom>
        </p:spPr>
      </p:pic>
      <p:pic>
        <p:nvPicPr>
          <p:cNvPr id="26" name="Imagen 25" descr="Tucán.jpg"/>
          <p:cNvPicPr>
            <a:picLocks noChangeAspect="1"/>
          </p:cNvPicPr>
          <p:nvPr/>
        </p:nvPicPr>
        <p:blipFill rotWithShape="1">
          <a:blip r:embed="rId8" cstate="print">
            <a:extLst>
              <a:ext uri="{28A0092B-C50C-407E-A947-70E740481C1C}">
                <a14:useLocalDpi xmlns:a14="http://schemas.microsoft.com/office/drawing/2010/main" val="0"/>
              </a:ext>
            </a:extLst>
          </a:blip>
          <a:srcRect l="22687" t="19939" r="4088" b="3068"/>
          <a:stretch/>
        </p:blipFill>
        <p:spPr>
          <a:xfrm>
            <a:off x="467544" y="3219822"/>
            <a:ext cx="1656184" cy="1440160"/>
          </a:xfrm>
          <a:prstGeom prst="rect">
            <a:avLst/>
          </a:prstGeom>
        </p:spPr>
      </p:pic>
      <p:pic>
        <p:nvPicPr>
          <p:cNvPr id="27" name="Imagen 26" descr="Canario.jpg"/>
          <p:cNvPicPr>
            <a:picLocks noChangeAspect="1"/>
          </p:cNvPicPr>
          <p:nvPr/>
        </p:nvPicPr>
        <p:blipFill rotWithShape="1">
          <a:blip r:embed="rId9">
            <a:extLst>
              <a:ext uri="{28A0092B-C50C-407E-A947-70E740481C1C}">
                <a14:useLocalDpi xmlns:a14="http://schemas.microsoft.com/office/drawing/2010/main" val="0"/>
              </a:ext>
            </a:extLst>
          </a:blip>
          <a:srcRect l="15838" t="21165" r="43656" b="26993"/>
          <a:stretch/>
        </p:blipFill>
        <p:spPr>
          <a:xfrm>
            <a:off x="4860032" y="3219822"/>
            <a:ext cx="1584176" cy="1487205"/>
          </a:xfrm>
          <a:prstGeom prst="rect">
            <a:avLst/>
          </a:prstGeom>
        </p:spPr>
      </p:pic>
      <p:sp>
        <p:nvSpPr>
          <p:cNvPr id="2" name="CuadroTexto 1"/>
          <p:cNvSpPr txBox="1"/>
          <p:nvPr/>
        </p:nvSpPr>
        <p:spPr>
          <a:xfrm>
            <a:off x="0" y="4866501"/>
            <a:ext cx="1877437" cy="276999"/>
          </a:xfrm>
          <a:prstGeom prst="rect">
            <a:avLst/>
          </a:prstGeom>
          <a:noFill/>
        </p:spPr>
        <p:txBody>
          <a:bodyPr wrap="none" rtlCol="0">
            <a:spAutoFit/>
          </a:bodyPr>
          <a:lstStyle/>
          <a:p>
            <a:r>
              <a:rPr lang="es-ES" sz="1200" dirty="0"/>
              <a:t>Fuente: elaboración propia</a:t>
            </a:r>
          </a:p>
        </p:txBody>
      </p:sp>
    </p:spTree>
    <p:extLst>
      <p:ext uri="{BB962C8B-B14F-4D97-AF65-F5344CB8AC3E}">
        <p14:creationId xmlns:p14="http://schemas.microsoft.com/office/powerpoint/2010/main" val="2672015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 Título"/>
          <p:cNvSpPr txBox="1">
            <a:spLocks/>
          </p:cNvSpPr>
          <p:nvPr/>
        </p:nvSpPr>
        <p:spPr>
          <a:xfrm>
            <a:off x="457200" y="205978"/>
            <a:ext cx="6275040"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rPr>
              <a:t>Clasificación </a:t>
            </a:r>
            <a:r>
              <a:rPr lang="es-CO" sz="2400" b="1" dirty="0">
                <a:solidFill>
                  <a:srgbClr val="1F497D"/>
                </a:solidFill>
              </a:rPr>
              <a:t>de las contralorías territoriales según criterios relevantes – Resultados</a:t>
            </a:r>
          </a:p>
        </p:txBody>
      </p:sp>
      <p:graphicFrame>
        <p:nvGraphicFramePr>
          <p:cNvPr id="7" name="Chart 6">
            <a:extLst>
              <a:ext uri="{FF2B5EF4-FFF2-40B4-BE49-F238E27FC236}">
                <a16:creationId xmlns="" xmlns:a16="http://schemas.microsoft.com/office/drawing/2014/main" id="{F610F576-147A-4609-BF9F-9457B03BF047}"/>
              </a:ext>
            </a:extLst>
          </p:cNvPr>
          <p:cNvGraphicFramePr/>
          <p:nvPr>
            <p:extLst>
              <p:ext uri="{D42A27DB-BD31-4B8C-83A1-F6EECF244321}">
                <p14:modId xmlns:p14="http://schemas.microsoft.com/office/powerpoint/2010/main" val="2825957229"/>
              </p:ext>
            </p:extLst>
          </p:nvPr>
        </p:nvGraphicFramePr>
        <p:xfrm>
          <a:off x="1115616" y="824923"/>
          <a:ext cx="1570279" cy="17201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 xmlns:a16="http://schemas.microsoft.com/office/drawing/2014/main" id="{F92A29A9-ADBA-45E3-B973-8CB6C0CC0AFB}"/>
              </a:ext>
            </a:extLst>
          </p:cNvPr>
          <p:cNvSpPr txBox="1"/>
          <p:nvPr/>
        </p:nvSpPr>
        <p:spPr>
          <a:xfrm>
            <a:off x="1907704" y="1040947"/>
            <a:ext cx="1721971" cy="342401"/>
          </a:xfrm>
          <a:prstGeom prst="rect">
            <a:avLst/>
          </a:prstGeom>
          <a:noFill/>
        </p:spPr>
        <p:txBody>
          <a:bodyPr wrap="none" lIns="34290" tIns="17145" rIns="34290" bIns="17145" rtlCol="0" anchor="b" anchorCtr="0">
            <a:spAutoFit/>
          </a:bodyPr>
          <a:lstStyle/>
          <a:p>
            <a:r>
              <a:rPr lang="es-ES" sz="2000" b="1" dirty="0">
                <a:solidFill>
                  <a:schemeClr val="tx2"/>
                </a:solidFill>
                <a:latin typeface="Montserrat SemiBold" panose="00000700000000000000" pitchFamily="2" charset="0"/>
                <a:ea typeface="League Spartan" charset="0"/>
                <a:cs typeface="Poppins SemiBold" pitchFamily="2" charset="77"/>
              </a:rPr>
              <a:t>Grupo Colibrí</a:t>
            </a:r>
          </a:p>
        </p:txBody>
      </p:sp>
      <p:sp>
        <p:nvSpPr>
          <p:cNvPr id="11" name="TextBox 10">
            <a:extLst>
              <a:ext uri="{FF2B5EF4-FFF2-40B4-BE49-F238E27FC236}">
                <a16:creationId xmlns="" xmlns:a16="http://schemas.microsoft.com/office/drawing/2014/main" id="{21BE21A7-2116-428B-B959-1835A4C78B6E}"/>
              </a:ext>
            </a:extLst>
          </p:cNvPr>
          <p:cNvSpPr txBox="1"/>
          <p:nvPr/>
        </p:nvSpPr>
        <p:spPr>
          <a:xfrm>
            <a:off x="6012160" y="1131590"/>
            <a:ext cx="1890261" cy="342401"/>
          </a:xfrm>
          <a:prstGeom prst="rect">
            <a:avLst/>
          </a:prstGeom>
          <a:noFill/>
        </p:spPr>
        <p:txBody>
          <a:bodyPr wrap="none" lIns="34290" tIns="17145" rIns="34290" bIns="17145" rtlCol="0" anchor="b" anchorCtr="0">
            <a:spAutoFit/>
          </a:bodyPr>
          <a:lstStyle/>
          <a:p>
            <a:r>
              <a:rPr lang="es-ES" sz="2000" b="1" dirty="0">
                <a:solidFill>
                  <a:schemeClr val="tx2"/>
                </a:solidFill>
                <a:latin typeface="Montserrat SemiBold" panose="00000700000000000000" pitchFamily="2" charset="0"/>
                <a:ea typeface="League Spartan" charset="0"/>
                <a:cs typeface="Poppins SemiBold" pitchFamily="2" charset="77"/>
              </a:rPr>
              <a:t>Grupo Tangara</a:t>
            </a:r>
          </a:p>
        </p:txBody>
      </p:sp>
      <p:pic>
        <p:nvPicPr>
          <p:cNvPr id="24" name="Imagen 23" descr="Colibrí .jpg"/>
          <p:cNvPicPr>
            <a:picLocks noChangeAspect="1"/>
          </p:cNvPicPr>
          <p:nvPr/>
        </p:nvPicPr>
        <p:blipFill rotWithShape="1">
          <a:blip r:embed="rId3" cstate="print">
            <a:extLst>
              <a:ext uri="{28A0092B-C50C-407E-A947-70E740481C1C}">
                <a14:useLocalDpi xmlns:a14="http://schemas.microsoft.com/office/drawing/2010/main" val="0"/>
              </a:ext>
            </a:extLst>
          </a:blip>
          <a:srcRect l="6423" t="13497" r="13831" b="12576"/>
          <a:stretch/>
        </p:blipFill>
        <p:spPr>
          <a:xfrm>
            <a:off x="611560" y="1040946"/>
            <a:ext cx="1253940" cy="852267"/>
          </a:xfrm>
          <a:prstGeom prst="rect">
            <a:avLst/>
          </a:prstGeom>
        </p:spPr>
      </p:pic>
      <p:pic>
        <p:nvPicPr>
          <p:cNvPr id="25" name="Imagen 24" descr="Tangara.jpg"/>
          <p:cNvPicPr>
            <a:picLocks noChangeAspect="1"/>
          </p:cNvPicPr>
          <p:nvPr/>
        </p:nvPicPr>
        <p:blipFill rotWithShape="1">
          <a:blip r:embed="rId4" cstate="print">
            <a:extLst>
              <a:ext uri="{28A0092B-C50C-407E-A947-70E740481C1C}">
                <a14:useLocalDpi xmlns:a14="http://schemas.microsoft.com/office/drawing/2010/main" val="0"/>
              </a:ext>
            </a:extLst>
          </a:blip>
          <a:srcRect l="3057" t="18251" r="31809" b="11657"/>
          <a:stretch/>
        </p:blipFill>
        <p:spPr>
          <a:xfrm>
            <a:off x="4716016" y="1059582"/>
            <a:ext cx="1224136" cy="890280"/>
          </a:xfrm>
          <a:prstGeom prst="rect">
            <a:avLst/>
          </a:prstGeom>
        </p:spPr>
      </p:pic>
      <p:sp>
        <p:nvSpPr>
          <p:cNvPr id="28" name="Subtitle 2">
            <a:extLst>
              <a:ext uri="{FF2B5EF4-FFF2-40B4-BE49-F238E27FC236}">
                <a16:creationId xmlns="" xmlns:a16="http://schemas.microsoft.com/office/drawing/2014/main" id="{4401707F-227D-4A7F-A01E-D060786497E7}"/>
              </a:ext>
            </a:extLst>
          </p:cNvPr>
          <p:cNvSpPr txBox="1">
            <a:spLocks/>
          </p:cNvSpPr>
          <p:nvPr/>
        </p:nvSpPr>
        <p:spPr>
          <a:xfrm>
            <a:off x="971600" y="1923678"/>
            <a:ext cx="1656185" cy="631284"/>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Contralorías </a:t>
            </a:r>
            <a:r>
              <a:rPr lang="es-ES" sz="1000" b="1"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pequeñas</a:t>
            </a: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 en planta de personal, recursos y </a:t>
            </a:r>
            <a:r>
              <a:rPr lang="es-ES" sz="1000" b="1"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bajo</a:t>
            </a: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 acceso tecnológico</a:t>
            </a:r>
          </a:p>
        </p:txBody>
      </p:sp>
      <p:sp>
        <p:nvSpPr>
          <p:cNvPr id="29" name="Subtitle 2">
            <a:extLst>
              <a:ext uri="{FF2B5EF4-FFF2-40B4-BE49-F238E27FC236}">
                <a16:creationId xmlns="" xmlns:a16="http://schemas.microsoft.com/office/drawing/2014/main" id="{1D52366C-A91C-45CF-99A7-900C49B91AE1}"/>
              </a:ext>
            </a:extLst>
          </p:cNvPr>
          <p:cNvSpPr txBox="1">
            <a:spLocks/>
          </p:cNvSpPr>
          <p:nvPr/>
        </p:nvSpPr>
        <p:spPr>
          <a:xfrm>
            <a:off x="5004048" y="1995686"/>
            <a:ext cx="1584176" cy="807144"/>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Contralorías </a:t>
            </a:r>
            <a:r>
              <a:rPr lang="es-ES" sz="1000" b="1"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pequeñas</a:t>
            </a: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 en planta de personal y recursos, pero y </a:t>
            </a:r>
            <a:r>
              <a:rPr lang="es-ES" sz="1000" b="1"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alto</a:t>
            </a: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 acceso tecnológico</a:t>
            </a:r>
          </a:p>
        </p:txBody>
      </p:sp>
      <p:pic>
        <p:nvPicPr>
          <p:cNvPr id="3" name="Imagen 2"/>
          <p:cNvPicPr>
            <a:picLocks noChangeAspect="1"/>
          </p:cNvPicPr>
          <p:nvPr/>
        </p:nvPicPr>
        <p:blipFill>
          <a:blip r:embed="rId5"/>
          <a:stretch>
            <a:fillRect/>
          </a:stretch>
        </p:blipFill>
        <p:spPr>
          <a:xfrm>
            <a:off x="2627784" y="1419622"/>
            <a:ext cx="1272457" cy="3507854"/>
          </a:xfrm>
          <a:prstGeom prst="rect">
            <a:avLst/>
          </a:prstGeom>
        </p:spPr>
      </p:pic>
      <p:pic>
        <p:nvPicPr>
          <p:cNvPr id="4" name="Imagen 3"/>
          <p:cNvPicPr>
            <a:picLocks noChangeAspect="1"/>
          </p:cNvPicPr>
          <p:nvPr/>
        </p:nvPicPr>
        <p:blipFill>
          <a:blip r:embed="rId6"/>
          <a:stretch>
            <a:fillRect/>
          </a:stretch>
        </p:blipFill>
        <p:spPr>
          <a:xfrm>
            <a:off x="6716729" y="1491630"/>
            <a:ext cx="744479" cy="3456383"/>
          </a:xfrm>
          <a:prstGeom prst="rect">
            <a:avLst/>
          </a:prstGeom>
        </p:spPr>
      </p:pic>
      <p:sp>
        <p:nvSpPr>
          <p:cNvPr id="12" name="CuadroTexto 11"/>
          <p:cNvSpPr txBox="1"/>
          <p:nvPr/>
        </p:nvSpPr>
        <p:spPr>
          <a:xfrm>
            <a:off x="0" y="4866501"/>
            <a:ext cx="1877437" cy="276999"/>
          </a:xfrm>
          <a:prstGeom prst="rect">
            <a:avLst/>
          </a:prstGeom>
          <a:noFill/>
        </p:spPr>
        <p:txBody>
          <a:bodyPr wrap="none" rtlCol="0">
            <a:spAutoFit/>
          </a:bodyPr>
          <a:lstStyle/>
          <a:p>
            <a:r>
              <a:rPr lang="es-ES" sz="1200" dirty="0"/>
              <a:t>Fuente: elaboración propia</a:t>
            </a:r>
          </a:p>
        </p:txBody>
      </p:sp>
    </p:spTree>
    <p:extLst>
      <p:ext uri="{BB962C8B-B14F-4D97-AF65-F5344CB8AC3E}">
        <p14:creationId xmlns:p14="http://schemas.microsoft.com/office/powerpoint/2010/main" val="9779960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 Título"/>
          <p:cNvSpPr txBox="1">
            <a:spLocks/>
          </p:cNvSpPr>
          <p:nvPr/>
        </p:nvSpPr>
        <p:spPr>
          <a:xfrm>
            <a:off x="457200" y="205978"/>
            <a:ext cx="6275040"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rPr>
              <a:t>Clasificación </a:t>
            </a:r>
            <a:r>
              <a:rPr lang="es-CO" sz="2400" b="1" dirty="0">
                <a:solidFill>
                  <a:srgbClr val="1F497D"/>
                </a:solidFill>
              </a:rPr>
              <a:t>de las contralorías territoriales según criterios relevantes – Resultados</a:t>
            </a:r>
          </a:p>
        </p:txBody>
      </p:sp>
      <p:graphicFrame>
        <p:nvGraphicFramePr>
          <p:cNvPr id="8" name="Chart 7">
            <a:extLst>
              <a:ext uri="{FF2B5EF4-FFF2-40B4-BE49-F238E27FC236}">
                <a16:creationId xmlns="" xmlns:a16="http://schemas.microsoft.com/office/drawing/2014/main" id="{D437848A-752B-46D6-9A19-572B20C14EEF}"/>
              </a:ext>
            </a:extLst>
          </p:cNvPr>
          <p:cNvGraphicFramePr/>
          <p:nvPr>
            <p:extLst>
              <p:ext uri="{D42A27DB-BD31-4B8C-83A1-F6EECF244321}">
                <p14:modId xmlns:p14="http://schemas.microsoft.com/office/powerpoint/2010/main" val="3657978441"/>
              </p:ext>
            </p:extLst>
          </p:nvPr>
        </p:nvGraphicFramePr>
        <p:xfrm>
          <a:off x="467544" y="3075806"/>
          <a:ext cx="1570279" cy="1720187"/>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18">
            <a:extLst>
              <a:ext uri="{FF2B5EF4-FFF2-40B4-BE49-F238E27FC236}">
                <a16:creationId xmlns="" xmlns:a16="http://schemas.microsoft.com/office/drawing/2014/main" id="{AD517E3B-9C37-4A86-88D1-F060EC280621}"/>
              </a:ext>
            </a:extLst>
          </p:cNvPr>
          <p:cNvSpPr txBox="1"/>
          <p:nvPr/>
        </p:nvSpPr>
        <p:spPr>
          <a:xfrm>
            <a:off x="2051720" y="1203598"/>
            <a:ext cx="1717648" cy="342401"/>
          </a:xfrm>
          <a:prstGeom prst="rect">
            <a:avLst/>
          </a:prstGeom>
          <a:noFill/>
        </p:spPr>
        <p:txBody>
          <a:bodyPr wrap="square" lIns="34290" tIns="17145" rIns="34290" bIns="17145" rtlCol="0" anchor="b" anchorCtr="0">
            <a:spAutoFit/>
          </a:bodyPr>
          <a:lstStyle/>
          <a:p>
            <a:r>
              <a:rPr lang="es-ES" sz="2000" b="1" dirty="0">
                <a:solidFill>
                  <a:schemeClr val="tx2"/>
                </a:solidFill>
                <a:latin typeface="Montserrat SemiBold" panose="00000700000000000000" pitchFamily="2" charset="0"/>
                <a:ea typeface="League Spartan" charset="0"/>
                <a:cs typeface="Poppins SemiBold" pitchFamily="2" charset="77"/>
              </a:rPr>
              <a:t>Grupo Tucán</a:t>
            </a:r>
          </a:p>
        </p:txBody>
      </p:sp>
      <p:sp>
        <p:nvSpPr>
          <p:cNvPr id="34" name="TextBox 20">
            <a:extLst>
              <a:ext uri="{FF2B5EF4-FFF2-40B4-BE49-F238E27FC236}">
                <a16:creationId xmlns="" xmlns:a16="http://schemas.microsoft.com/office/drawing/2014/main" id="{74E3DFDB-FD39-4873-85A2-86E3EB85DDC0}"/>
              </a:ext>
            </a:extLst>
          </p:cNvPr>
          <p:cNvSpPr txBox="1"/>
          <p:nvPr/>
        </p:nvSpPr>
        <p:spPr>
          <a:xfrm>
            <a:off x="6084168" y="1203598"/>
            <a:ext cx="1945814" cy="342401"/>
          </a:xfrm>
          <a:prstGeom prst="rect">
            <a:avLst/>
          </a:prstGeom>
          <a:noFill/>
        </p:spPr>
        <p:txBody>
          <a:bodyPr wrap="square" lIns="34290" tIns="17145" rIns="34290" bIns="17145" rtlCol="0" anchor="b" anchorCtr="0">
            <a:spAutoFit/>
          </a:bodyPr>
          <a:lstStyle/>
          <a:p>
            <a:r>
              <a:rPr lang="es-ES" sz="2000" b="1" dirty="0">
                <a:solidFill>
                  <a:schemeClr val="tx2"/>
                </a:solidFill>
                <a:latin typeface="Montserrat SemiBold" panose="00000700000000000000" pitchFamily="2" charset="0"/>
                <a:ea typeface="League Spartan" charset="0"/>
                <a:cs typeface="Poppins SemiBold" pitchFamily="2" charset="77"/>
              </a:rPr>
              <a:t>Grupo Canario</a:t>
            </a:r>
          </a:p>
        </p:txBody>
      </p:sp>
      <p:pic>
        <p:nvPicPr>
          <p:cNvPr id="36" name="Imagen 35" descr="Tucán.jpg"/>
          <p:cNvPicPr>
            <a:picLocks noChangeAspect="1"/>
          </p:cNvPicPr>
          <p:nvPr/>
        </p:nvPicPr>
        <p:blipFill rotWithShape="1">
          <a:blip r:embed="rId4" cstate="print">
            <a:extLst>
              <a:ext uri="{28A0092B-C50C-407E-A947-70E740481C1C}">
                <a14:useLocalDpi xmlns:a14="http://schemas.microsoft.com/office/drawing/2010/main" val="0"/>
              </a:ext>
            </a:extLst>
          </a:blip>
          <a:srcRect l="22687" t="19939" r="4088" b="3068"/>
          <a:stretch/>
        </p:blipFill>
        <p:spPr>
          <a:xfrm>
            <a:off x="683568" y="915566"/>
            <a:ext cx="1303859" cy="936104"/>
          </a:xfrm>
          <a:prstGeom prst="rect">
            <a:avLst/>
          </a:prstGeom>
        </p:spPr>
      </p:pic>
      <p:pic>
        <p:nvPicPr>
          <p:cNvPr id="37" name="Imagen 36" descr="Canario.jpg"/>
          <p:cNvPicPr>
            <a:picLocks noChangeAspect="1"/>
          </p:cNvPicPr>
          <p:nvPr/>
        </p:nvPicPr>
        <p:blipFill rotWithShape="1">
          <a:blip r:embed="rId5" cstate="print">
            <a:extLst>
              <a:ext uri="{28A0092B-C50C-407E-A947-70E740481C1C}">
                <a14:useLocalDpi xmlns:a14="http://schemas.microsoft.com/office/drawing/2010/main" val="0"/>
              </a:ext>
            </a:extLst>
          </a:blip>
          <a:srcRect l="15838" t="21165" r="43656" b="26993"/>
          <a:stretch/>
        </p:blipFill>
        <p:spPr>
          <a:xfrm>
            <a:off x="4644008" y="915566"/>
            <a:ext cx="1343106" cy="936104"/>
          </a:xfrm>
          <a:prstGeom prst="rect">
            <a:avLst/>
          </a:prstGeom>
        </p:spPr>
      </p:pic>
      <p:sp>
        <p:nvSpPr>
          <p:cNvPr id="38" name="Subtitle 2">
            <a:extLst>
              <a:ext uri="{FF2B5EF4-FFF2-40B4-BE49-F238E27FC236}">
                <a16:creationId xmlns="" xmlns:a16="http://schemas.microsoft.com/office/drawing/2014/main" id="{13ED7DB0-D069-49FA-8A67-A5E629CB7ED7}"/>
              </a:ext>
            </a:extLst>
          </p:cNvPr>
          <p:cNvSpPr txBox="1">
            <a:spLocks/>
          </p:cNvSpPr>
          <p:nvPr/>
        </p:nvSpPr>
        <p:spPr>
          <a:xfrm>
            <a:off x="755576" y="1923678"/>
            <a:ext cx="1471468" cy="999504"/>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Contralorías con recursos </a:t>
            </a:r>
            <a:r>
              <a:rPr lang="es-ES" sz="1000" b="1"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medianos</a:t>
            </a: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 pero planta </a:t>
            </a:r>
            <a:r>
              <a:rPr lang="es-ES" sz="1000" b="1"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elevada</a:t>
            </a: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 respecto a sus recursos vigilados y </a:t>
            </a:r>
            <a:r>
              <a:rPr lang="es-ES" sz="1000" b="1"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alto</a:t>
            </a: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 acceso tecnológico</a:t>
            </a:r>
          </a:p>
        </p:txBody>
      </p:sp>
      <p:sp>
        <p:nvSpPr>
          <p:cNvPr id="39" name="Subtitle 2">
            <a:extLst>
              <a:ext uri="{FF2B5EF4-FFF2-40B4-BE49-F238E27FC236}">
                <a16:creationId xmlns="" xmlns:a16="http://schemas.microsoft.com/office/drawing/2014/main" id="{F79CD4C1-0BE1-4669-822B-96EA1D216A27}"/>
              </a:ext>
            </a:extLst>
          </p:cNvPr>
          <p:cNvSpPr txBox="1">
            <a:spLocks/>
          </p:cNvSpPr>
          <p:nvPr/>
        </p:nvSpPr>
        <p:spPr>
          <a:xfrm>
            <a:off x="4716016" y="1923678"/>
            <a:ext cx="1224136" cy="1191865"/>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Contralorías con planta de personal y recursos </a:t>
            </a:r>
            <a:r>
              <a:rPr lang="es-ES" sz="1000" b="1"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mayores respecto de los otros grupos </a:t>
            </a: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y </a:t>
            </a:r>
            <a:r>
              <a:rPr lang="es-ES" sz="1000" b="1"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alto</a:t>
            </a:r>
            <a:r>
              <a:rPr lang="es-ES" sz="1000" dirty="0">
                <a:solidFill>
                  <a:schemeClr val="tx1"/>
                </a:solidFill>
                <a:latin typeface="Montserrat Light" panose="00000400000000000000" pitchFamily="2" charset="0"/>
                <a:ea typeface="Open Sans Light" panose="020B0306030504020204" pitchFamily="34" charset="0"/>
                <a:cs typeface="Open Sans Light" panose="020B0306030504020204" pitchFamily="34" charset="0"/>
              </a:rPr>
              <a:t> acceso tecnológico  </a:t>
            </a:r>
          </a:p>
        </p:txBody>
      </p:sp>
      <p:pic>
        <p:nvPicPr>
          <p:cNvPr id="3" name="Imagen 2"/>
          <p:cNvPicPr>
            <a:picLocks noChangeAspect="1"/>
          </p:cNvPicPr>
          <p:nvPr/>
        </p:nvPicPr>
        <p:blipFill>
          <a:blip r:embed="rId6"/>
          <a:stretch>
            <a:fillRect/>
          </a:stretch>
        </p:blipFill>
        <p:spPr>
          <a:xfrm>
            <a:off x="2627784" y="1635646"/>
            <a:ext cx="1003300" cy="1092200"/>
          </a:xfrm>
          <a:prstGeom prst="rect">
            <a:avLst/>
          </a:prstGeom>
        </p:spPr>
      </p:pic>
      <p:pic>
        <p:nvPicPr>
          <p:cNvPr id="6" name="Imagen 5"/>
          <p:cNvPicPr>
            <a:picLocks noChangeAspect="1"/>
          </p:cNvPicPr>
          <p:nvPr/>
        </p:nvPicPr>
        <p:blipFill>
          <a:blip r:embed="rId7"/>
          <a:stretch>
            <a:fillRect/>
          </a:stretch>
        </p:blipFill>
        <p:spPr>
          <a:xfrm>
            <a:off x="6588224" y="1635646"/>
            <a:ext cx="1066800" cy="584200"/>
          </a:xfrm>
          <a:prstGeom prst="rect">
            <a:avLst/>
          </a:prstGeom>
        </p:spPr>
      </p:pic>
      <p:sp>
        <p:nvSpPr>
          <p:cNvPr id="12" name="CuadroTexto 11"/>
          <p:cNvSpPr txBox="1"/>
          <p:nvPr/>
        </p:nvSpPr>
        <p:spPr>
          <a:xfrm>
            <a:off x="0" y="4866501"/>
            <a:ext cx="1877437" cy="276999"/>
          </a:xfrm>
          <a:prstGeom prst="rect">
            <a:avLst/>
          </a:prstGeom>
          <a:noFill/>
        </p:spPr>
        <p:txBody>
          <a:bodyPr wrap="none" rtlCol="0">
            <a:spAutoFit/>
          </a:bodyPr>
          <a:lstStyle/>
          <a:p>
            <a:r>
              <a:rPr lang="es-ES" sz="1200" dirty="0"/>
              <a:t>Fuente: elaboración propia</a:t>
            </a:r>
          </a:p>
        </p:txBody>
      </p:sp>
    </p:spTree>
    <p:extLst>
      <p:ext uri="{BB962C8B-B14F-4D97-AF65-F5344CB8AC3E}">
        <p14:creationId xmlns:p14="http://schemas.microsoft.com/office/powerpoint/2010/main" val="24924909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
            <a:extLst>
              <a:ext uri="{FF2B5EF4-FFF2-40B4-BE49-F238E27FC236}">
                <a16:creationId xmlns="" xmlns:a16="http://schemas.microsoft.com/office/drawing/2014/main" id="{3ECFDDBF-F7E1-1149-A8D7-8811E4089028}"/>
              </a:ext>
            </a:extLst>
          </p:cNvPr>
          <p:cNvSpPr>
            <a:spLocks noChangeArrowheads="1"/>
          </p:cNvSpPr>
          <p:nvPr/>
        </p:nvSpPr>
        <p:spPr bwMode="auto">
          <a:xfrm>
            <a:off x="0" y="2336856"/>
            <a:ext cx="9144000" cy="1069062"/>
          </a:xfrm>
          <a:custGeom>
            <a:avLst/>
            <a:gdLst>
              <a:gd name="T0" fmla="*/ 16995 w 19569"/>
              <a:gd name="T1" fmla="*/ 2287 h 2288"/>
              <a:gd name="T2" fmla="*/ 15803 w 19569"/>
              <a:gd name="T3" fmla="*/ 1883 h 2288"/>
              <a:gd name="T4" fmla="*/ 14879 w 19569"/>
              <a:gd name="T5" fmla="*/ 1175 h 2288"/>
              <a:gd name="T6" fmla="*/ 14129 w 19569"/>
              <a:gd name="T7" fmla="*/ 905 h 2288"/>
              <a:gd name="T8" fmla="*/ 12761 w 19569"/>
              <a:gd name="T9" fmla="*/ 1685 h 2288"/>
              <a:gd name="T10" fmla="*/ 11233 w 19569"/>
              <a:gd name="T11" fmla="*/ 2263 h 2288"/>
              <a:gd name="T12" fmla="*/ 9706 w 19569"/>
              <a:gd name="T13" fmla="*/ 1685 h 2288"/>
              <a:gd name="T14" fmla="*/ 9230 w 19569"/>
              <a:gd name="T15" fmla="*/ 1257 h 2288"/>
              <a:gd name="T16" fmla="*/ 8336 w 19569"/>
              <a:gd name="T17" fmla="*/ 905 h 2288"/>
              <a:gd name="T18" fmla="*/ 6966 w 19569"/>
              <a:gd name="T19" fmla="*/ 1685 h 2288"/>
              <a:gd name="T20" fmla="*/ 5431 w 19569"/>
              <a:gd name="T21" fmla="*/ 2263 h 2288"/>
              <a:gd name="T22" fmla="*/ 4177 w 19569"/>
              <a:gd name="T23" fmla="*/ 1830 h 2288"/>
              <a:gd name="T24" fmla="*/ 3230 w 19569"/>
              <a:gd name="T25" fmla="*/ 1103 h 2288"/>
              <a:gd name="T26" fmla="*/ 0 w 19569"/>
              <a:gd name="T27" fmla="*/ 881 h 2288"/>
              <a:gd name="T28" fmla="*/ 2573 w 19569"/>
              <a:gd name="T29" fmla="*/ 0 h 2288"/>
              <a:gd name="T30" fmla="*/ 3766 w 19569"/>
              <a:gd name="T31" fmla="*/ 404 h 2288"/>
              <a:gd name="T32" fmla="*/ 4729 w 19569"/>
              <a:gd name="T33" fmla="*/ 1141 h 2288"/>
              <a:gd name="T34" fmla="*/ 4907 w 19569"/>
              <a:gd name="T35" fmla="*/ 1253 h 2288"/>
              <a:gd name="T36" fmla="*/ 5445 w 19569"/>
              <a:gd name="T37" fmla="*/ 1381 h 2288"/>
              <a:gd name="T38" fmla="*/ 6852 w 19569"/>
              <a:gd name="T39" fmla="*/ 602 h 2288"/>
              <a:gd name="T40" fmla="*/ 8332 w 19569"/>
              <a:gd name="T41" fmla="*/ 24 h 2288"/>
              <a:gd name="T42" fmla="*/ 8340 w 19569"/>
              <a:gd name="T43" fmla="*/ 24 h 2288"/>
              <a:gd name="T44" fmla="*/ 9818 w 19569"/>
              <a:gd name="T45" fmla="*/ 602 h 2288"/>
              <a:gd name="T46" fmla="*/ 10294 w 19569"/>
              <a:gd name="T47" fmla="*/ 1029 h 2288"/>
              <a:gd name="T48" fmla="*/ 11233 w 19569"/>
              <a:gd name="T49" fmla="*/ 1381 h 2288"/>
              <a:gd name="T50" fmla="*/ 11240 w 19569"/>
              <a:gd name="T51" fmla="*/ 1381 h 2288"/>
              <a:gd name="T52" fmla="*/ 12647 w 19569"/>
              <a:gd name="T53" fmla="*/ 602 h 2288"/>
              <a:gd name="T54" fmla="*/ 14127 w 19569"/>
              <a:gd name="T55" fmla="*/ 24 h 2288"/>
              <a:gd name="T56" fmla="*/ 14136 w 19569"/>
              <a:gd name="T57" fmla="*/ 24 h 2288"/>
              <a:gd name="T58" fmla="*/ 15391 w 19569"/>
              <a:gd name="T59" fmla="*/ 457 h 2288"/>
              <a:gd name="T60" fmla="*/ 16339 w 19569"/>
              <a:gd name="T61" fmla="*/ 1183 h 2288"/>
              <a:gd name="T62" fmla="*/ 19568 w 19569"/>
              <a:gd name="T63" fmla="*/ 1405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569" h="2288">
                <a:moveTo>
                  <a:pt x="19568" y="2287"/>
                </a:moveTo>
                <a:lnTo>
                  <a:pt x="16995" y="2287"/>
                </a:lnTo>
                <a:lnTo>
                  <a:pt x="16995" y="2287"/>
                </a:lnTo>
                <a:cubicBezTo>
                  <a:pt x="16565" y="2287"/>
                  <a:pt x="16145" y="2145"/>
                  <a:pt x="15803" y="1883"/>
                </a:cubicBezTo>
                <a:lnTo>
                  <a:pt x="14879" y="1175"/>
                </a:lnTo>
                <a:lnTo>
                  <a:pt x="14879" y="1175"/>
                </a:lnTo>
                <a:cubicBezTo>
                  <a:pt x="14664" y="1010"/>
                  <a:pt x="14408" y="911"/>
                  <a:pt x="14129" y="905"/>
                </a:cubicBezTo>
                <a:lnTo>
                  <a:pt x="14129" y="905"/>
                </a:lnTo>
                <a:cubicBezTo>
                  <a:pt x="13801" y="910"/>
                  <a:pt x="13483" y="1035"/>
                  <a:pt x="13236" y="1257"/>
                </a:cubicBezTo>
                <a:lnTo>
                  <a:pt x="12761" y="1685"/>
                </a:lnTo>
                <a:lnTo>
                  <a:pt x="12761" y="1685"/>
                </a:lnTo>
                <a:cubicBezTo>
                  <a:pt x="12338" y="2065"/>
                  <a:pt x="11796" y="2271"/>
                  <a:pt x="11233" y="2263"/>
                </a:cubicBezTo>
                <a:lnTo>
                  <a:pt x="11233" y="2263"/>
                </a:lnTo>
                <a:cubicBezTo>
                  <a:pt x="10669" y="2270"/>
                  <a:pt x="10127" y="2065"/>
                  <a:pt x="9706" y="1685"/>
                </a:cubicBezTo>
                <a:lnTo>
                  <a:pt x="9230" y="1257"/>
                </a:lnTo>
                <a:lnTo>
                  <a:pt x="9230" y="1257"/>
                </a:lnTo>
                <a:cubicBezTo>
                  <a:pt x="8983" y="1035"/>
                  <a:pt x="8665" y="910"/>
                  <a:pt x="8336" y="905"/>
                </a:cubicBezTo>
                <a:lnTo>
                  <a:pt x="8336" y="905"/>
                </a:lnTo>
                <a:cubicBezTo>
                  <a:pt x="8006" y="910"/>
                  <a:pt x="7689" y="1035"/>
                  <a:pt x="7441" y="1257"/>
                </a:cubicBezTo>
                <a:lnTo>
                  <a:pt x="6966" y="1685"/>
                </a:lnTo>
                <a:lnTo>
                  <a:pt x="6966" y="1685"/>
                </a:lnTo>
                <a:cubicBezTo>
                  <a:pt x="6542" y="2067"/>
                  <a:pt x="5997" y="2272"/>
                  <a:pt x="5431" y="2263"/>
                </a:cubicBezTo>
                <a:lnTo>
                  <a:pt x="5431" y="2263"/>
                </a:lnTo>
                <a:cubicBezTo>
                  <a:pt x="4987" y="2255"/>
                  <a:pt x="4550" y="2116"/>
                  <a:pt x="4177" y="1830"/>
                </a:cubicBezTo>
                <a:lnTo>
                  <a:pt x="3230" y="1103"/>
                </a:lnTo>
                <a:lnTo>
                  <a:pt x="3230" y="1103"/>
                </a:lnTo>
                <a:cubicBezTo>
                  <a:pt x="3042" y="960"/>
                  <a:pt x="2809" y="881"/>
                  <a:pt x="2573" y="881"/>
                </a:cubicBezTo>
                <a:lnTo>
                  <a:pt x="0" y="881"/>
                </a:lnTo>
                <a:lnTo>
                  <a:pt x="0" y="0"/>
                </a:lnTo>
                <a:lnTo>
                  <a:pt x="2573" y="0"/>
                </a:lnTo>
                <a:lnTo>
                  <a:pt x="2573" y="0"/>
                </a:lnTo>
                <a:cubicBezTo>
                  <a:pt x="3002" y="0"/>
                  <a:pt x="3426" y="144"/>
                  <a:pt x="3766" y="404"/>
                </a:cubicBezTo>
                <a:lnTo>
                  <a:pt x="4729" y="1141"/>
                </a:lnTo>
                <a:lnTo>
                  <a:pt x="4729" y="1141"/>
                </a:lnTo>
                <a:cubicBezTo>
                  <a:pt x="4785" y="1185"/>
                  <a:pt x="4843" y="1223"/>
                  <a:pt x="4907" y="1253"/>
                </a:cubicBezTo>
                <a:lnTo>
                  <a:pt x="4907" y="1253"/>
                </a:lnTo>
                <a:cubicBezTo>
                  <a:pt x="5074" y="1334"/>
                  <a:pt x="5258" y="1378"/>
                  <a:pt x="5445" y="1381"/>
                </a:cubicBezTo>
                <a:lnTo>
                  <a:pt x="5445" y="1381"/>
                </a:lnTo>
                <a:cubicBezTo>
                  <a:pt x="5788" y="1387"/>
                  <a:pt x="6118" y="1261"/>
                  <a:pt x="6377" y="1029"/>
                </a:cubicBezTo>
                <a:lnTo>
                  <a:pt x="6852" y="602"/>
                </a:lnTo>
                <a:lnTo>
                  <a:pt x="6852" y="602"/>
                </a:lnTo>
                <a:cubicBezTo>
                  <a:pt x="7261" y="235"/>
                  <a:pt x="7786" y="30"/>
                  <a:pt x="8332" y="24"/>
                </a:cubicBezTo>
                <a:lnTo>
                  <a:pt x="8336" y="24"/>
                </a:lnTo>
                <a:lnTo>
                  <a:pt x="8340" y="24"/>
                </a:lnTo>
                <a:lnTo>
                  <a:pt x="8340" y="24"/>
                </a:lnTo>
                <a:cubicBezTo>
                  <a:pt x="8885" y="30"/>
                  <a:pt x="9411" y="235"/>
                  <a:pt x="9818" y="602"/>
                </a:cubicBezTo>
                <a:lnTo>
                  <a:pt x="10294" y="1029"/>
                </a:lnTo>
                <a:lnTo>
                  <a:pt x="10294" y="1029"/>
                </a:lnTo>
                <a:cubicBezTo>
                  <a:pt x="10552" y="1261"/>
                  <a:pt x="10883" y="1386"/>
                  <a:pt x="11225" y="1381"/>
                </a:cubicBezTo>
                <a:lnTo>
                  <a:pt x="11233" y="1381"/>
                </a:lnTo>
                <a:lnTo>
                  <a:pt x="11240" y="1381"/>
                </a:lnTo>
                <a:lnTo>
                  <a:pt x="11240" y="1381"/>
                </a:lnTo>
                <a:cubicBezTo>
                  <a:pt x="11583" y="1387"/>
                  <a:pt x="11913" y="1261"/>
                  <a:pt x="12171" y="1029"/>
                </a:cubicBezTo>
                <a:lnTo>
                  <a:pt x="12647" y="602"/>
                </a:lnTo>
                <a:lnTo>
                  <a:pt x="12647" y="602"/>
                </a:lnTo>
                <a:cubicBezTo>
                  <a:pt x="13055" y="235"/>
                  <a:pt x="13581" y="30"/>
                  <a:pt x="14127" y="24"/>
                </a:cubicBezTo>
                <a:lnTo>
                  <a:pt x="14132" y="24"/>
                </a:lnTo>
                <a:lnTo>
                  <a:pt x="14136" y="24"/>
                </a:lnTo>
                <a:lnTo>
                  <a:pt x="14136" y="24"/>
                </a:lnTo>
                <a:cubicBezTo>
                  <a:pt x="14581" y="31"/>
                  <a:pt x="15018" y="171"/>
                  <a:pt x="15391" y="457"/>
                </a:cubicBezTo>
                <a:lnTo>
                  <a:pt x="16339" y="1183"/>
                </a:lnTo>
                <a:lnTo>
                  <a:pt x="16339" y="1183"/>
                </a:lnTo>
                <a:cubicBezTo>
                  <a:pt x="16526" y="1326"/>
                  <a:pt x="16759" y="1405"/>
                  <a:pt x="16995" y="1405"/>
                </a:cubicBezTo>
                <a:lnTo>
                  <a:pt x="19568" y="1405"/>
                </a:lnTo>
                <a:lnTo>
                  <a:pt x="19568" y="2287"/>
                </a:lnTo>
              </a:path>
            </a:pathLst>
          </a:custGeom>
          <a:solidFill>
            <a:schemeClr val="accent6">
              <a:lumMod val="1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6" name="Freeform 2">
            <a:extLst>
              <a:ext uri="{FF2B5EF4-FFF2-40B4-BE49-F238E27FC236}">
                <a16:creationId xmlns="" xmlns:a16="http://schemas.microsoft.com/office/drawing/2014/main" id="{D8CD9748-FE23-2042-8C5B-33A40991BDC2}"/>
              </a:ext>
            </a:extLst>
          </p:cNvPr>
          <p:cNvSpPr>
            <a:spLocks noChangeArrowheads="1"/>
          </p:cNvSpPr>
          <p:nvPr/>
        </p:nvSpPr>
        <p:spPr bwMode="auto">
          <a:xfrm>
            <a:off x="0" y="2359514"/>
            <a:ext cx="9144000" cy="1021686"/>
          </a:xfrm>
          <a:custGeom>
            <a:avLst/>
            <a:gdLst>
              <a:gd name="T0" fmla="*/ 16995 w 19569"/>
              <a:gd name="T1" fmla="*/ 2187 h 2188"/>
              <a:gd name="T2" fmla="*/ 15833 w 19569"/>
              <a:gd name="T3" fmla="*/ 1793 h 2188"/>
              <a:gd name="T4" fmla="*/ 14890 w 19569"/>
              <a:gd name="T5" fmla="*/ 1070 h 2188"/>
              <a:gd name="T6" fmla="*/ 14129 w 19569"/>
              <a:gd name="T7" fmla="*/ 805 h 2188"/>
              <a:gd name="T8" fmla="*/ 12728 w 19569"/>
              <a:gd name="T9" fmla="*/ 1597 h 2188"/>
              <a:gd name="T10" fmla="*/ 11233 w 19569"/>
              <a:gd name="T11" fmla="*/ 2162 h 2188"/>
              <a:gd name="T12" fmla="*/ 9739 w 19569"/>
              <a:gd name="T13" fmla="*/ 1597 h 2188"/>
              <a:gd name="T14" fmla="*/ 9263 w 19569"/>
              <a:gd name="T15" fmla="*/ 1170 h 2188"/>
              <a:gd name="T16" fmla="*/ 8336 w 19569"/>
              <a:gd name="T17" fmla="*/ 805 h 2188"/>
              <a:gd name="T18" fmla="*/ 6933 w 19569"/>
              <a:gd name="T19" fmla="*/ 1597 h 2188"/>
              <a:gd name="T20" fmla="*/ 5432 w 19569"/>
              <a:gd name="T21" fmla="*/ 2162 h 2188"/>
              <a:gd name="T22" fmla="*/ 4202 w 19569"/>
              <a:gd name="T23" fmla="*/ 1736 h 2188"/>
              <a:gd name="T24" fmla="*/ 3260 w 19569"/>
              <a:gd name="T25" fmla="*/ 1014 h 2188"/>
              <a:gd name="T26" fmla="*/ 0 w 19569"/>
              <a:gd name="T27" fmla="*/ 781 h 2188"/>
              <a:gd name="T28" fmla="*/ 2573 w 19569"/>
              <a:gd name="T29" fmla="*/ 0 h 2188"/>
              <a:gd name="T30" fmla="*/ 3735 w 19569"/>
              <a:gd name="T31" fmla="*/ 394 h 2188"/>
              <a:gd name="T32" fmla="*/ 4703 w 19569"/>
              <a:gd name="T33" fmla="*/ 1135 h 2188"/>
              <a:gd name="T34" fmla="*/ 4870 w 19569"/>
              <a:gd name="T35" fmla="*/ 1241 h 2188"/>
              <a:gd name="T36" fmla="*/ 5444 w 19569"/>
              <a:gd name="T37" fmla="*/ 1381 h 2188"/>
              <a:gd name="T38" fmla="*/ 6885 w 19569"/>
              <a:gd name="T39" fmla="*/ 590 h 2188"/>
              <a:gd name="T40" fmla="*/ 8332 w 19569"/>
              <a:gd name="T41" fmla="*/ 25 h 2188"/>
              <a:gd name="T42" fmla="*/ 8339 w 19569"/>
              <a:gd name="T43" fmla="*/ 25 h 2188"/>
              <a:gd name="T44" fmla="*/ 9786 w 19569"/>
              <a:gd name="T45" fmla="*/ 590 h 2188"/>
              <a:gd name="T46" fmla="*/ 10260 w 19569"/>
              <a:gd name="T47" fmla="*/ 1016 h 2188"/>
              <a:gd name="T48" fmla="*/ 11233 w 19569"/>
              <a:gd name="T49" fmla="*/ 1381 h 2188"/>
              <a:gd name="T50" fmla="*/ 11239 w 19569"/>
              <a:gd name="T51" fmla="*/ 1381 h 2188"/>
              <a:gd name="T52" fmla="*/ 11262 w 19569"/>
              <a:gd name="T53" fmla="*/ 1381 h 2188"/>
              <a:gd name="T54" fmla="*/ 12680 w 19569"/>
              <a:gd name="T55" fmla="*/ 590 h 2188"/>
              <a:gd name="T56" fmla="*/ 14127 w 19569"/>
              <a:gd name="T57" fmla="*/ 25 h 2188"/>
              <a:gd name="T58" fmla="*/ 14137 w 19569"/>
              <a:gd name="T59" fmla="*/ 25 h 2188"/>
              <a:gd name="T60" fmla="*/ 15367 w 19569"/>
              <a:gd name="T61" fmla="*/ 452 h 2188"/>
              <a:gd name="T62" fmla="*/ 16308 w 19569"/>
              <a:gd name="T63" fmla="*/ 1172 h 2188"/>
              <a:gd name="T64" fmla="*/ 19568 w 19569"/>
              <a:gd name="T65" fmla="*/ 1405 h 2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569" h="2188">
                <a:moveTo>
                  <a:pt x="19568" y="2187"/>
                </a:moveTo>
                <a:lnTo>
                  <a:pt x="16995" y="2187"/>
                </a:lnTo>
                <a:lnTo>
                  <a:pt x="16995" y="2187"/>
                </a:lnTo>
                <a:cubicBezTo>
                  <a:pt x="16575" y="2187"/>
                  <a:pt x="16167" y="2049"/>
                  <a:pt x="15833" y="1793"/>
                </a:cubicBezTo>
                <a:lnTo>
                  <a:pt x="14890" y="1070"/>
                </a:lnTo>
                <a:lnTo>
                  <a:pt x="14890" y="1070"/>
                </a:lnTo>
                <a:cubicBezTo>
                  <a:pt x="14658" y="892"/>
                  <a:pt x="14401" y="811"/>
                  <a:pt x="14129" y="805"/>
                </a:cubicBezTo>
                <a:lnTo>
                  <a:pt x="14129" y="805"/>
                </a:lnTo>
                <a:cubicBezTo>
                  <a:pt x="13788" y="810"/>
                  <a:pt x="13459" y="939"/>
                  <a:pt x="13203" y="1170"/>
                </a:cubicBezTo>
                <a:lnTo>
                  <a:pt x="12728" y="1597"/>
                </a:lnTo>
                <a:lnTo>
                  <a:pt x="12728" y="1597"/>
                </a:lnTo>
                <a:cubicBezTo>
                  <a:pt x="12314" y="1970"/>
                  <a:pt x="11783" y="2170"/>
                  <a:pt x="11233" y="2162"/>
                </a:cubicBezTo>
                <a:lnTo>
                  <a:pt x="11233" y="2162"/>
                </a:lnTo>
                <a:cubicBezTo>
                  <a:pt x="10682" y="2170"/>
                  <a:pt x="10151" y="1970"/>
                  <a:pt x="9739" y="1597"/>
                </a:cubicBezTo>
                <a:lnTo>
                  <a:pt x="9263" y="1170"/>
                </a:lnTo>
                <a:lnTo>
                  <a:pt x="9263" y="1170"/>
                </a:lnTo>
                <a:cubicBezTo>
                  <a:pt x="9007" y="939"/>
                  <a:pt x="8677" y="810"/>
                  <a:pt x="8336" y="805"/>
                </a:cubicBezTo>
                <a:lnTo>
                  <a:pt x="8336" y="805"/>
                </a:lnTo>
                <a:cubicBezTo>
                  <a:pt x="7994" y="810"/>
                  <a:pt x="7665" y="939"/>
                  <a:pt x="7408" y="1170"/>
                </a:cubicBezTo>
                <a:lnTo>
                  <a:pt x="6933" y="1597"/>
                </a:lnTo>
                <a:lnTo>
                  <a:pt x="6933" y="1597"/>
                </a:lnTo>
                <a:cubicBezTo>
                  <a:pt x="6518" y="1971"/>
                  <a:pt x="5984" y="2172"/>
                  <a:pt x="5432" y="2162"/>
                </a:cubicBezTo>
                <a:lnTo>
                  <a:pt x="5432" y="2162"/>
                </a:lnTo>
                <a:cubicBezTo>
                  <a:pt x="4998" y="2155"/>
                  <a:pt x="4574" y="2021"/>
                  <a:pt x="4202" y="1736"/>
                </a:cubicBezTo>
                <a:lnTo>
                  <a:pt x="3260" y="1014"/>
                </a:lnTo>
                <a:lnTo>
                  <a:pt x="3260" y="1014"/>
                </a:lnTo>
                <a:cubicBezTo>
                  <a:pt x="3063" y="863"/>
                  <a:pt x="2821" y="781"/>
                  <a:pt x="2573" y="781"/>
                </a:cubicBezTo>
                <a:lnTo>
                  <a:pt x="0" y="781"/>
                </a:lnTo>
                <a:lnTo>
                  <a:pt x="0" y="0"/>
                </a:lnTo>
                <a:lnTo>
                  <a:pt x="2573" y="0"/>
                </a:lnTo>
                <a:lnTo>
                  <a:pt x="2573" y="0"/>
                </a:lnTo>
                <a:cubicBezTo>
                  <a:pt x="2991" y="0"/>
                  <a:pt x="3404" y="140"/>
                  <a:pt x="3735" y="394"/>
                </a:cubicBezTo>
                <a:lnTo>
                  <a:pt x="4703" y="1135"/>
                </a:lnTo>
                <a:lnTo>
                  <a:pt x="4703" y="1135"/>
                </a:lnTo>
                <a:cubicBezTo>
                  <a:pt x="4755" y="1175"/>
                  <a:pt x="4811" y="1211"/>
                  <a:pt x="4870" y="1241"/>
                </a:cubicBezTo>
                <a:lnTo>
                  <a:pt x="4870" y="1241"/>
                </a:lnTo>
                <a:cubicBezTo>
                  <a:pt x="5048" y="1329"/>
                  <a:pt x="5244" y="1378"/>
                  <a:pt x="5444" y="1381"/>
                </a:cubicBezTo>
                <a:lnTo>
                  <a:pt x="5444" y="1381"/>
                </a:lnTo>
                <a:cubicBezTo>
                  <a:pt x="5799" y="1386"/>
                  <a:pt x="6142" y="1257"/>
                  <a:pt x="6410" y="1016"/>
                </a:cubicBezTo>
                <a:lnTo>
                  <a:pt x="6885" y="590"/>
                </a:lnTo>
                <a:lnTo>
                  <a:pt x="6885" y="590"/>
                </a:lnTo>
                <a:cubicBezTo>
                  <a:pt x="7285" y="230"/>
                  <a:pt x="7799" y="29"/>
                  <a:pt x="8332" y="25"/>
                </a:cubicBezTo>
                <a:lnTo>
                  <a:pt x="8336" y="25"/>
                </a:lnTo>
                <a:lnTo>
                  <a:pt x="8339" y="25"/>
                </a:lnTo>
                <a:lnTo>
                  <a:pt x="8339" y="25"/>
                </a:lnTo>
                <a:cubicBezTo>
                  <a:pt x="8873" y="29"/>
                  <a:pt x="9387" y="230"/>
                  <a:pt x="9786" y="590"/>
                </a:cubicBezTo>
                <a:lnTo>
                  <a:pt x="10260" y="1016"/>
                </a:lnTo>
                <a:lnTo>
                  <a:pt x="10260" y="1016"/>
                </a:lnTo>
                <a:cubicBezTo>
                  <a:pt x="10528" y="1257"/>
                  <a:pt x="10872" y="1386"/>
                  <a:pt x="11226" y="1381"/>
                </a:cubicBezTo>
                <a:lnTo>
                  <a:pt x="11233" y="1381"/>
                </a:lnTo>
                <a:lnTo>
                  <a:pt x="11239" y="1381"/>
                </a:lnTo>
                <a:lnTo>
                  <a:pt x="11239" y="1381"/>
                </a:lnTo>
                <a:cubicBezTo>
                  <a:pt x="11246" y="1381"/>
                  <a:pt x="11254" y="1381"/>
                  <a:pt x="11262" y="1381"/>
                </a:cubicBezTo>
                <a:lnTo>
                  <a:pt x="11262" y="1381"/>
                </a:lnTo>
                <a:cubicBezTo>
                  <a:pt x="11609" y="1381"/>
                  <a:pt x="11943" y="1252"/>
                  <a:pt x="12205" y="1016"/>
                </a:cubicBezTo>
                <a:lnTo>
                  <a:pt x="12680" y="590"/>
                </a:lnTo>
                <a:lnTo>
                  <a:pt x="12680" y="590"/>
                </a:lnTo>
                <a:cubicBezTo>
                  <a:pt x="13080" y="230"/>
                  <a:pt x="13593" y="29"/>
                  <a:pt x="14127" y="25"/>
                </a:cubicBezTo>
                <a:lnTo>
                  <a:pt x="14132" y="25"/>
                </a:lnTo>
                <a:lnTo>
                  <a:pt x="14137" y="25"/>
                </a:lnTo>
                <a:lnTo>
                  <a:pt x="14137" y="25"/>
                </a:lnTo>
                <a:cubicBezTo>
                  <a:pt x="14566" y="32"/>
                  <a:pt x="14992" y="164"/>
                  <a:pt x="15367" y="452"/>
                </a:cubicBezTo>
                <a:lnTo>
                  <a:pt x="16308" y="1172"/>
                </a:lnTo>
                <a:lnTo>
                  <a:pt x="16308" y="1172"/>
                </a:lnTo>
                <a:cubicBezTo>
                  <a:pt x="16505" y="1322"/>
                  <a:pt x="16748" y="1405"/>
                  <a:pt x="16995" y="1405"/>
                </a:cubicBezTo>
                <a:lnTo>
                  <a:pt x="19568" y="1405"/>
                </a:lnTo>
                <a:lnTo>
                  <a:pt x="19568" y="2187"/>
                </a:lnTo>
              </a:path>
            </a:pathLst>
          </a:custGeom>
          <a:solidFill>
            <a:schemeClr val="bg1">
              <a:lumMod val="6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7" name="Freeform 3">
            <a:extLst>
              <a:ext uri="{FF2B5EF4-FFF2-40B4-BE49-F238E27FC236}">
                <a16:creationId xmlns="" xmlns:a16="http://schemas.microsoft.com/office/drawing/2014/main" id="{4DF4C365-1807-B94D-9CB4-FF8B50130F55}"/>
              </a:ext>
            </a:extLst>
          </p:cNvPr>
          <p:cNvSpPr>
            <a:spLocks noChangeArrowheads="1"/>
          </p:cNvSpPr>
          <p:nvPr/>
        </p:nvSpPr>
        <p:spPr bwMode="auto">
          <a:xfrm>
            <a:off x="0" y="2373933"/>
            <a:ext cx="9144000" cy="994908"/>
          </a:xfrm>
          <a:custGeom>
            <a:avLst/>
            <a:gdLst>
              <a:gd name="T0" fmla="*/ 16995 w 19569"/>
              <a:gd name="T1" fmla="*/ 2127 h 2128"/>
              <a:gd name="T2" fmla="*/ 15851 w 19569"/>
              <a:gd name="T3" fmla="*/ 1739 h 2128"/>
              <a:gd name="T4" fmla="*/ 14904 w 19569"/>
              <a:gd name="T5" fmla="*/ 1013 h 2128"/>
              <a:gd name="T6" fmla="*/ 14129 w 19569"/>
              <a:gd name="T7" fmla="*/ 745 h 2128"/>
              <a:gd name="T8" fmla="*/ 12707 w 19569"/>
              <a:gd name="T9" fmla="*/ 1545 h 2128"/>
              <a:gd name="T10" fmla="*/ 11233 w 19569"/>
              <a:gd name="T11" fmla="*/ 2102 h 2128"/>
              <a:gd name="T12" fmla="*/ 9759 w 19569"/>
              <a:gd name="T13" fmla="*/ 1545 h 2128"/>
              <a:gd name="T14" fmla="*/ 9284 w 19569"/>
              <a:gd name="T15" fmla="*/ 1118 h 2128"/>
              <a:gd name="T16" fmla="*/ 8336 w 19569"/>
              <a:gd name="T17" fmla="*/ 745 h 2128"/>
              <a:gd name="T18" fmla="*/ 6912 w 19569"/>
              <a:gd name="T19" fmla="*/ 1545 h 2128"/>
              <a:gd name="T20" fmla="*/ 5432 w 19569"/>
              <a:gd name="T21" fmla="*/ 2102 h 2128"/>
              <a:gd name="T22" fmla="*/ 4216 w 19569"/>
              <a:gd name="T23" fmla="*/ 1678 h 2128"/>
              <a:gd name="T24" fmla="*/ 3279 w 19569"/>
              <a:gd name="T25" fmla="*/ 960 h 2128"/>
              <a:gd name="T26" fmla="*/ 0 w 19569"/>
              <a:gd name="T27" fmla="*/ 720 h 2128"/>
              <a:gd name="T28" fmla="*/ 2573 w 19569"/>
              <a:gd name="T29" fmla="*/ 0 h 2128"/>
              <a:gd name="T30" fmla="*/ 3717 w 19569"/>
              <a:gd name="T31" fmla="*/ 388 h 2128"/>
              <a:gd name="T32" fmla="*/ 4687 w 19569"/>
              <a:gd name="T33" fmla="*/ 1130 h 2128"/>
              <a:gd name="T34" fmla="*/ 4853 w 19569"/>
              <a:gd name="T35" fmla="*/ 1236 h 2128"/>
              <a:gd name="T36" fmla="*/ 5444 w 19569"/>
              <a:gd name="T37" fmla="*/ 1381 h 2128"/>
              <a:gd name="T38" fmla="*/ 6906 w 19569"/>
              <a:gd name="T39" fmla="*/ 582 h 2128"/>
              <a:gd name="T40" fmla="*/ 8332 w 19569"/>
              <a:gd name="T41" fmla="*/ 25 h 2128"/>
              <a:gd name="T42" fmla="*/ 8339 w 19569"/>
              <a:gd name="T43" fmla="*/ 25 h 2128"/>
              <a:gd name="T44" fmla="*/ 9766 w 19569"/>
              <a:gd name="T45" fmla="*/ 582 h 2128"/>
              <a:gd name="T46" fmla="*/ 10240 w 19569"/>
              <a:gd name="T47" fmla="*/ 1009 h 2128"/>
              <a:gd name="T48" fmla="*/ 11233 w 19569"/>
              <a:gd name="T49" fmla="*/ 1381 h 2128"/>
              <a:gd name="T50" fmla="*/ 11239 w 19569"/>
              <a:gd name="T51" fmla="*/ 1381 h 2128"/>
              <a:gd name="T52" fmla="*/ 12700 w 19569"/>
              <a:gd name="T53" fmla="*/ 582 h 2128"/>
              <a:gd name="T54" fmla="*/ 14127 w 19569"/>
              <a:gd name="T55" fmla="*/ 25 h 2128"/>
              <a:gd name="T56" fmla="*/ 14138 w 19569"/>
              <a:gd name="T57" fmla="*/ 25 h 2128"/>
              <a:gd name="T58" fmla="*/ 15354 w 19569"/>
              <a:gd name="T59" fmla="*/ 450 h 2128"/>
              <a:gd name="T60" fmla="*/ 16290 w 19569"/>
              <a:gd name="T61" fmla="*/ 1166 h 2128"/>
              <a:gd name="T62" fmla="*/ 19568 w 19569"/>
              <a:gd name="T63" fmla="*/ 1406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569" h="2128">
                <a:moveTo>
                  <a:pt x="19568" y="2127"/>
                </a:moveTo>
                <a:lnTo>
                  <a:pt x="16995" y="2127"/>
                </a:lnTo>
                <a:lnTo>
                  <a:pt x="16995" y="2127"/>
                </a:lnTo>
                <a:cubicBezTo>
                  <a:pt x="16582" y="2127"/>
                  <a:pt x="16180" y="1991"/>
                  <a:pt x="15851" y="1739"/>
                </a:cubicBezTo>
                <a:lnTo>
                  <a:pt x="14904" y="1013"/>
                </a:lnTo>
                <a:lnTo>
                  <a:pt x="14904" y="1013"/>
                </a:lnTo>
                <a:cubicBezTo>
                  <a:pt x="14673" y="835"/>
                  <a:pt x="14407" y="751"/>
                  <a:pt x="14129" y="745"/>
                </a:cubicBezTo>
                <a:lnTo>
                  <a:pt x="14129" y="745"/>
                </a:lnTo>
                <a:cubicBezTo>
                  <a:pt x="13781" y="750"/>
                  <a:pt x="13445" y="882"/>
                  <a:pt x="13183" y="1118"/>
                </a:cubicBezTo>
                <a:lnTo>
                  <a:pt x="12707" y="1545"/>
                </a:lnTo>
                <a:lnTo>
                  <a:pt x="12707" y="1545"/>
                </a:lnTo>
                <a:cubicBezTo>
                  <a:pt x="12299" y="1912"/>
                  <a:pt x="11776" y="2110"/>
                  <a:pt x="11233" y="2102"/>
                </a:cubicBezTo>
                <a:lnTo>
                  <a:pt x="11233" y="2102"/>
                </a:lnTo>
                <a:cubicBezTo>
                  <a:pt x="10689" y="2110"/>
                  <a:pt x="10166" y="1912"/>
                  <a:pt x="9759" y="1545"/>
                </a:cubicBezTo>
                <a:lnTo>
                  <a:pt x="9284" y="1118"/>
                </a:lnTo>
                <a:lnTo>
                  <a:pt x="9284" y="1118"/>
                </a:lnTo>
                <a:cubicBezTo>
                  <a:pt x="9021" y="882"/>
                  <a:pt x="8685" y="750"/>
                  <a:pt x="8336" y="745"/>
                </a:cubicBezTo>
                <a:lnTo>
                  <a:pt x="8336" y="745"/>
                </a:lnTo>
                <a:cubicBezTo>
                  <a:pt x="7987" y="750"/>
                  <a:pt x="7651" y="882"/>
                  <a:pt x="7388" y="1118"/>
                </a:cubicBezTo>
                <a:lnTo>
                  <a:pt x="6912" y="1545"/>
                </a:lnTo>
                <a:lnTo>
                  <a:pt x="6912" y="1545"/>
                </a:lnTo>
                <a:cubicBezTo>
                  <a:pt x="6503" y="1913"/>
                  <a:pt x="5977" y="2112"/>
                  <a:pt x="5432" y="2102"/>
                </a:cubicBezTo>
                <a:lnTo>
                  <a:pt x="5432" y="2102"/>
                </a:lnTo>
                <a:cubicBezTo>
                  <a:pt x="4996" y="2095"/>
                  <a:pt x="4582" y="1959"/>
                  <a:pt x="4216" y="1678"/>
                </a:cubicBezTo>
                <a:lnTo>
                  <a:pt x="3279" y="960"/>
                </a:lnTo>
                <a:lnTo>
                  <a:pt x="3279" y="960"/>
                </a:lnTo>
                <a:cubicBezTo>
                  <a:pt x="3077" y="805"/>
                  <a:pt x="2826" y="720"/>
                  <a:pt x="2573" y="720"/>
                </a:cubicBezTo>
                <a:lnTo>
                  <a:pt x="0" y="720"/>
                </a:lnTo>
                <a:lnTo>
                  <a:pt x="0" y="0"/>
                </a:lnTo>
                <a:lnTo>
                  <a:pt x="2573" y="0"/>
                </a:lnTo>
                <a:lnTo>
                  <a:pt x="2573" y="0"/>
                </a:lnTo>
                <a:cubicBezTo>
                  <a:pt x="2984" y="0"/>
                  <a:pt x="3391" y="137"/>
                  <a:pt x="3717" y="388"/>
                </a:cubicBezTo>
                <a:lnTo>
                  <a:pt x="4687" y="1130"/>
                </a:lnTo>
                <a:lnTo>
                  <a:pt x="4687" y="1130"/>
                </a:lnTo>
                <a:cubicBezTo>
                  <a:pt x="4739" y="1170"/>
                  <a:pt x="4794" y="1207"/>
                  <a:pt x="4853" y="1236"/>
                </a:cubicBezTo>
                <a:lnTo>
                  <a:pt x="4853" y="1236"/>
                </a:lnTo>
                <a:cubicBezTo>
                  <a:pt x="5036" y="1328"/>
                  <a:pt x="5238" y="1378"/>
                  <a:pt x="5444" y="1381"/>
                </a:cubicBezTo>
                <a:lnTo>
                  <a:pt x="5444" y="1381"/>
                </a:lnTo>
                <a:cubicBezTo>
                  <a:pt x="5807" y="1386"/>
                  <a:pt x="6157" y="1255"/>
                  <a:pt x="6430" y="1009"/>
                </a:cubicBezTo>
                <a:lnTo>
                  <a:pt x="6906" y="582"/>
                </a:lnTo>
                <a:lnTo>
                  <a:pt x="6906" y="582"/>
                </a:lnTo>
                <a:cubicBezTo>
                  <a:pt x="7300" y="227"/>
                  <a:pt x="7806" y="29"/>
                  <a:pt x="8332" y="25"/>
                </a:cubicBezTo>
                <a:lnTo>
                  <a:pt x="8336" y="25"/>
                </a:lnTo>
                <a:lnTo>
                  <a:pt x="8339" y="25"/>
                </a:lnTo>
                <a:lnTo>
                  <a:pt x="8339" y="25"/>
                </a:lnTo>
                <a:cubicBezTo>
                  <a:pt x="8865" y="29"/>
                  <a:pt x="9372" y="227"/>
                  <a:pt x="9766" y="582"/>
                </a:cubicBezTo>
                <a:lnTo>
                  <a:pt x="10240" y="1009"/>
                </a:lnTo>
                <a:lnTo>
                  <a:pt x="10240" y="1009"/>
                </a:lnTo>
                <a:cubicBezTo>
                  <a:pt x="10514" y="1255"/>
                  <a:pt x="10865" y="1386"/>
                  <a:pt x="11227" y="1381"/>
                </a:cubicBezTo>
                <a:lnTo>
                  <a:pt x="11233" y="1381"/>
                </a:lnTo>
                <a:lnTo>
                  <a:pt x="11239" y="1381"/>
                </a:lnTo>
                <a:lnTo>
                  <a:pt x="11239" y="1381"/>
                </a:lnTo>
                <a:cubicBezTo>
                  <a:pt x="11600" y="1386"/>
                  <a:pt x="11952" y="1255"/>
                  <a:pt x="12225" y="1009"/>
                </a:cubicBezTo>
                <a:lnTo>
                  <a:pt x="12700" y="582"/>
                </a:lnTo>
                <a:lnTo>
                  <a:pt x="12700" y="582"/>
                </a:lnTo>
                <a:cubicBezTo>
                  <a:pt x="13095" y="227"/>
                  <a:pt x="13601" y="29"/>
                  <a:pt x="14127" y="25"/>
                </a:cubicBezTo>
                <a:lnTo>
                  <a:pt x="14132" y="25"/>
                </a:lnTo>
                <a:lnTo>
                  <a:pt x="14138" y="25"/>
                </a:lnTo>
                <a:lnTo>
                  <a:pt x="14138" y="25"/>
                </a:lnTo>
                <a:cubicBezTo>
                  <a:pt x="14585" y="32"/>
                  <a:pt x="14995" y="175"/>
                  <a:pt x="15354" y="450"/>
                </a:cubicBezTo>
                <a:lnTo>
                  <a:pt x="16290" y="1166"/>
                </a:lnTo>
                <a:lnTo>
                  <a:pt x="16290" y="1166"/>
                </a:lnTo>
                <a:cubicBezTo>
                  <a:pt x="16492" y="1321"/>
                  <a:pt x="16741" y="1406"/>
                  <a:pt x="16995" y="1406"/>
                </a:cubicBezTo>
                <a:lnTo>
                  <a:pt x="19568" y="1406"/>
                </a:lnTo>
                <a:lnTo>
                  <a:pt x="19568" y="2127"/>
                </a:lnTo>
              </a:path>
            </a:pathLst>
          </a:custGeom>
          <a:solidFill>
            <a:schemeClr val="accent6">
              <a:lumMod val="1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8" name="Freeform 7">
            <a:extLst>
              <a:ext uri="{FF2B5EF4-FFF2-40B4-BE49-F238E27FC236}">
                <a16:creationId xmlns="" xmlns:a16="http://schemas.microsoft.com/office/drawing/2014/main" id="{020F8BC6-6BD3-A04F-8632-F9346C4F9108}"/>
              </a:ext>
            </a:extLst>
          </p:cNvPr>
          <p:cNvSpPr>
            <a:spLocks noChangeArrowheads="1"/>
          </p:cNvSpPr>
          <p:nvPr/>
        </p:nvSpPr>
        <p:spPr bwMode="auto">
          <a:xfrm>
            <a:off x="1007528" y="2435729"/>
            <a:ext cx="207633" cy="207578"/>
          </a:xfrm>
          <a:custGeom>
            <a:avLst/>
            <a:gdLst>
              <a:gd name="connsiteX0" fmla="*/ 143687 w 290259"/>
              <a:gd name="connsiteY0" fmla="*/ 54724 h 290258"/>
              <a:gd name="connsiteX1" fmla="*/ 235528 w 290259"/>
              <a:gd name="connsiteY1" fmla="*/ 145910 h 290258"/>
              <a:gd name="connsiteX2" fmla="*/ 143687 w 290259"/>
              <a:gd name="connsiteY2" fmla="*/ 238407 h 290258"/>
              <a:gd name="connsiteX3" fmla="*/ 51845 w 290259"/>
              <a:gd name="connsiteY3" fmla="*/ 145910 h 290258"/>
              <a:gd name="connsiteX4" fmla="*/ 143687 w 290259"/>
              <a:gd name="connsiteY4" fmla="*/ 54724 h 290258"/>
              <a:gd name="connsiteX5" fmla="*/ 144803 w 290259"/>
              <a:gd name="connsiteY5" fmla="*/ 22177 h 290258"/>
              <a:gd name="connsiteX6" fmla="*/ 21525 w 290259"/>
              <a:gd name="connsiteY6" fmla="*/ 144803 h 290258"/>
              <a:gd name="connsiteX7" fmla="*/ 144803 w 290259"/>
              <a:gd name="connsiteY7" fmla="*/ 268081 h 290258"/>
              <a:gd name="connsiteX8" fmla="*/ 268082 w 290259"/>
              <a:gd name="connsiteY8" fmla="*/ 144803 h 290258"/>
              <a:gd name="connsiteX9" fmla="*/ 144803 w 290259"/>
              <a:gd name="connsiteY9" fmla="*/ 22177 h 290258"/>
              <a:gd name="connsiteX10" fmla="*/ 144803 w 290259"/>
              <a:gd name="connsiteY10" fmla="*/ 0 h 290258"/>
              <a:gd name="connsiteX11" fmla="*/ 290259 w 290259"/>
              <a:gd name="connsiteY11" fmla="*/ 144803 h 290258"/>
              <a:gd name="connsiteX12" fmla="*/ 144803 w 290259"/>
              <a:gd name="connsiteY12" fmla="*/ 290258 h 290258"/>
              <a:gd name="connsiteX13" fmla="*/ 0 w 290259"/>
              <a:gd name="connsiteY13" fmla="*/ 144803 h 290258"/>
              <a:gd name="connsiteX14" fmla="*/ 144803 w 290259"/>
              <a:gd name="connsiteY14" fmla="*/ 0 h 29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259" h="290258">
                <a:moveTo>
                  <a:pt x="143687" y="54724"/>
                </a:moveTo>
                <a:cubicBezTo>
                  <a:pt x="194856" y="54724"/>
                  <a:pt x="235528" y="95397"/>
                  <a:pt x="235528" y="145910"/>
                </a:cubicBezTo>
                <a:cubicBezTo>
                  <a:pt x="235528" y="197079"/>
                  <a:pt x="194856" y="238407"/>
                  <a:pt x="143687" y="238407"/>
                </a:cubicBezTo>
                <a:cubicBezTo>
                  <a:pt x="93174" y="238407"/>
                  <a:pt x="51845" y="197079"/>
                  <a:pt x="51845" y="145910"/>
                </a:cubicBezTo>
                <a:cubicBezTo>
                  <a:pt x="51845" y="95397"/>
                  <a:pt x="93174" y="54724"/>
                  <a:pt x="143687" y="54724"/>
                </a:cubicBezTo>
                <a:close/>
                <a:moveTo>
                  <a:pt x="144803" y="22177"/>
                </a:moveTo>
                <a:cubicBezTo>
                  <a:pt x="76968" y="22177"/>
                  <a:pt x="21525" y="76967"/>
                  <a:pt x="21525" y="144803"/>
                </a:cubicBezTo>
                <a:cubicBezTo>
                  <a:pt x="21525" y="213291"/>
                  <a:pt x="76968" y="268081"/>
                  <a:pt x="144803" y="268081"/>
                </a:cubicBezTo>
                <a:cubicBezTo>
                  <a:pt x="212639" y="268081"/>
                  <a:pt x="268082" y="213291"/>
                  <a:pt x="268082" y="144803"/>
                </a:cubicBezTo>
                <a:cubicBezTo>
                  <a:pt x="268082" y="76967"/>
                  <a:pt x="212639" y="22177"/>
                  <a:pt x="144803" y="22177"/>
                </a:cubicBezTo>
                <a:close/>
                <a:moveTo>
                  <a:pt x="144803" y="0"/>
                </a:moveTo>
                <a:cubicBezTo>
                  <a:pt x="225032" y="0"/>
                  <a:pt x="290259" y="64574"/>
                  <a:pt x="290259" y="144803"/>
                </a:cubicBezTo>
                <a:cubicBezTo>
                  <a:pt x="290259" y="225032"/>
                  <a:pt x="225032" y="290258"/>
                  <a:pt x="144803" y="290258"/>
                </a:cubicBezTo>
                <a:cubicBezTo>
                  <a:pt x="65227" y="290258"/>
                  <a:pt x="0" y="225032"/>
                  <a:pt x="0" y="144803"/>
                </a:cubicBezTo>
                <a:cubicBezTo>
                  <a:pt x="0" y="64574"/>
                  <a:pt x="65227" y="0"/>
                  <a:pt x="144803" y="0"/>
                </a:cubicBezTo>
                <a:close/>
              </a:path>
            </a:pathLst>
          </a:custGeom>
          <a:solidFill>
            <a:schemeClr val="accent1"/>
          </a:solidFill>
          <a:ln>
            <a:noFill/>
          </a:ln>
          <a:effectLst/>
        </p:spPr>
        <p:txBody>
          <a:bodyPr wrap="square" lIns="34290" tIns="17145" rIns="34290" bIns="17145" anchor="ctr">
            <a:noAutofit/>
          </a:bodyPr>
          <a:lstStyle/>
          <a:p>
            <a:endParaRPr lang="en-US" sz="2400" dirty="0">
              <a:latin typeface="Open Sans Light" panose="020B0306030504020204" pitchFamily="34" charset="0"/>
            </a:endParaRPr>
          </a:p>
        </p:txBody>
      </p:sp>
      <p:sp>
        <p:nvSpPr>
          <p:cNvPr id="9" name="Freeform 9">
            <a:extLst>
              <a:ext uri="{FF2B5EF4-FFF2-40B4-BE49-F238E27FC236}">
                <a16:creationId xmlns="" xmlns:a16="http://schemas.microsoft.com/office/drawing/2014/main" id="{589D56F5-51D0-084C-A166-32CA2084FB24}"/>
              </a:ext>
            </a:extLst>
          </p:cNvPr>
          <p:cNvSpPr>
            <a:spLocks noChangeArrowheads="1"/>
          </p:cNvSpPr>
          <p:nvPr/>
        </p:nvSpPr>
        <p:spPr bwMode="auto">
          <a:xfrm>
            <a:off x="572788" y="2794143"/>
            <a:ext cx="1081703" cy="1186475"/>
          </a:xfrm>
          <a:custGeom>
            <a:avLst/>
            <a:gdLst>
              <a:gd name="T0" fmla="*/ 1039 w 2314"/>
              <a:gd name="T1" fmla="*/ 234 h 2542"/>
              <a:gd name="T2" fmla="*/ 1156 w 2314"/>
              <a:gd name="T3" fmla="*/ 0 h 2542"/>
              <a:gd name="T4" fmla="*/ 1274 w 2314"/>
              <a:gd name="T5" fmla="*/ 234 h 2542"/>
              <a:gd name="T6" fmla="*/ 1274 w 2314"/>
              <a:gd name="T7" fmla="*/ 234 h 2542"/>
              <a:gd name="T8" fmla="*/ 2313 w 2314"/>
              <a:gd name="T9" fmla="*/ 1385 h 2542"/>
              <a:gd name="T10" fmla="*/ 2313 w 2314"/>
              <a:gd name="T11" fmla="*/ 1385 h 2542"/>
              <a:gd name="T12" fmla="*/ 2313 w 2314"/>
              <a:gd name="T13" fmla="*/ 1385 h 2542"/>
              <a:gd name="T14" fmla="*/ 1156 w 2314"/>
              <a:gd name="T15" fmla="*/ 2541 h 2542"/>
              <a:gd name="T16" fmla="*/ 1156 w 2314"/>
              <a:gd name="T17" fmla="*/ 2541 h 2542"/>
              <a:gd name="T18" fmla="*/ 1156 w 2314"/>
              <a:gd name="T19" fmla="*/ 2541 h 2542"/>
              <a:gd name="T20" fmla="*/ 0 w 2314"/>
              <a:gd name="T21" fmla="*/ 1385 h 2542"/>
              <a:gd name="T22" fmla="*/ 0 w 2314"/>
              <a:gd name="T23" fmla="*/ 1385 h 2542"/>
              <a:gd name="T24" fmla="*/ 0 w 2314"/>
              <a:gd name="T25" fmla="*/ 1385 h 2542"/>
              <a:gd name="T26" fmla="*/ 1039 w 2314"/>
              <a:gd name="T27" fmla="*/ 234 h 2542"/>
              <a:gd name="T28" fmla="*/ 1039 w 2314"/>
              <a:gd name="T29" fmla="*/ 234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4" h="2542">
                <a:moveTo>
                  <a:pt x="1039" y="234"/>
                </a:moveTo>
                <a:lnTo>
                  <a:pt x="1156" y="0"/>
                </a:lnTo>
                <a:lnTo>
                  <a:pt x="1274" y="234"/>
                </a:lnTo>
                <a:lnTo>
                  <a:pt x="1274" y="234"/>
                </a:lnTo>
                <a:cubicBezTo>
                  <a:pt x="1857" y="293"/>
                  <a:pt x="2313" y="786"/>
                  <a:pt x="2313" y="1385"/>
                </a:cubicBezTo>
                <a:lnTo>
                  <a:pt x="2313" y="1385"/>
                </a:lnTo>
                <a:lnTo>
                  <a:pt x="2313" y="1385"/>
                </a:lnTo>
                <a:cubicBezTo>
                  <a:pt x="2313" y="2024"/>
                  <a:pt x="1795" y="2541"/>
                  <a:pt x="1156" y="2541"/>
                </a:cubicBezTo>
                <a:lnTo>
                  <a:pt x="1156" y="2541"/>
                </a:lnTo>
                <a:lnTo>
                  <a:pt x="1156" y="2541"/>
                </a:lnTo>
                <a:cubicBezTo>
                  <a:pt x="518" y="2541"/>
                  <a:pt x="0" y="2024"/>
                  <a:pt x="0" y="1385"/>
                </a:cubicBezTo>
                <a:lnTo>
                  <a:pt x="0" y="1385"/>
                </a:lnTo>
                <a:lnTo>
                  <a:pt x="0" y="1385"/>
                </a:lnTo>
                <a:cubicBezTo>
                  <a:pt x="0" y="786"/>
                  <a:pt x="455" y="293"/>
                  <a:pt x="1039" y="234"/>
                </a:cubicBezTo>
                <a:lnTo>
                  <a:pt x="1039" y="234"/>
                </a:lnTo>
              </a:path>
            </a:pathLst>
          </a:custGeom>
          <a:solidFill>
            <a:schemeClr val="accent1"/>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useBgFill="1">
        <p:nvSpPr>
          <p:cNvPr id="10" name="Freeform 11">
            <a:extLst>
              <a:ext uri="{FF2B5EF4-FFF2-40B4-BE49-F238E27FC236}">
                <a16:creationId xmlns="" xmlns:a16="http://schemas.microsoft.com/office/drawing/2014/main" id="{628C0FD6-43B0-434B-BDB9-BF3DE0ACF82F}"/>
              </a:ext>
            </a:extLst>
          </p:cNvPr>
          <p:cNvSpPr>
            <a:spLocks noChangeArrowheads="1"/>
          </p:cNvSpPr>
          <p:nvPr/>
        </p:nvSpPr>
        <p:spPr bwMode="auto">
          <a:xfrm>
            <a:off x="712894" y="3039265"/>
            <a:ext cx="801490" cy="801283"/>
          </a:xfrm>
          <a:custGeom>
            <a:avLst/>
            <a:gdLst>
              <a:gd name="T0" fmla="*/ 0 w 1716"/>
              <a:gd name="T1" fmla="*/ 858 h 1716"/>
              <a:gd name="T2" fmla="*/ 857 w 1716"/>
              <a:gd name="T3" fmla="*/ 0 h 1716"/>
              <a:gd name="T4" fmla="*/ 857 w 1716"/>
              <a:gd name="T5" fmla="*/ 0 h 1716"/>
              <a:gd name="T6" fmla="*/ 857 w 1716"/>
              <a:gd name="T7" fmla="*/ 0 h 1716"/>
              <a:gd name="T8" fmla="*/ 1715 w 1716"/>
              <a:gd name="T9" fmla="*/ 858 h 1716"/>
              <a:gd name="T10" fmla="*/ 1715 w 1716"/>
              <a:gd name="T11" fmla="*/ 858 h 1716"/>
              <a:gd name="T12" fmla="*/ 1715 w 1716"/>
              <a:gd name="T13" fmla="*/ 858 h 1716"/>
              <a:gd name="T14" fmla="*/ 857 w 1716"/>
              <a:gd name="T15" fmla="*/ 1715 h 1716"/>
              <a:gd name="T16" fmla="*/ 857 w 1716"/>
              <a:gd name="T17" fmla="*/ 1715 h 1716"/>
              <a:gd name="T18" fmla="*/ 857 w 1716"/>
              <a:gd name="T19" fmla="*/ 1715 h 1716"/>
              <a:gd name="T20" fmla="*/ 0 w 1716"/>
              <a:gd name="T21" fmla="*/ 858 h 1716"/>
              <a:gd name="T22" fmla="*/ 0 w 1716"/>
              <a:gd name="T23" fmla="*/ 858 h 1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6" h="1716">
                <a:moveTo>
                  <a:pt x="0" y="858"/>
                </a:moveTo>
                <a:cubicBezTo>
                  <a:pt x="0" y="384"/>
                  <a:pt x="384" y="0"/>
                  <a:pt x="857" y="0"/>
                </a:cubicBezTo>
                <a:lnTo>
                  <a:pt x="857" y="0"/>
                </a:lnTo>
                <a:lnTo>
                  <a:pt x="857" y="0"/>
                </a:lnTo>
                <a:cubicBezTo>
                  <a:pt x="1330" y="0"/>
                  <a:pt x="1715" y="384"/>
                  <a:pt x="1715" y="858"/>
                </a:cubicBezTo>
                <a:lnTo>
                  <a:pt x="1715" y="858"/>
                </a:lnTo>
                <a:lnTo>
                  <a:pt x="1715" y="858"/>
                </a:lnTo>
                <a:cubicBezTo>
                  <a:pt x="1715" y="1331"/>
                  <a:pt x="1330" y="1715"/>
                  <a:pt x="857" y="1715"/>
                </a:cubicBezTo>
                <a:lnTo>
                  <a:pt x="857" y="1715"/>
                </a:lnTo>
                <a:lnTo>
                  <a:pt x="857" y="1715"/>
                </a:lnTo>
                <a:cubicBezTo>
                  <a:pt x="384" y="1715"/>
                  <a:pt x="0" y="1331"/>
                  <a:pt x="0" y="858"/>
                </a:cubicBezTo>
                <a:lnTo>
                  <a:pt x="0" y="858"/>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pPr algn="ctr"/>
            <a:r>
              <a:rPr lang="en-US" sz="3600" b="1" dirty="0">
                <a:latin typeface="Open Sans Light" panose="020B0306030504020204" pitchFamily="34" charset="0"/>
              </a:rPr>
              <a:t>1</a:t>
            </a:r>
          </a:p>
        </p:txBody>
      </p:sp>
      <p:sp>
        <p:nvSpPr>
          <p:cNvPr id="11" name="Freeform 16">
            <a:extLst>
              <a:ext uri="{FF2B5EF4-FFF2-40B4-BE49-F238E27FC236}">
                <a16:creationId xmlns="" xmlns:a16="http://schemas.microsoft.com/office/drawing/2014/main" id="{23D692B3-A56D-0B40-AB53-C48D3331668F}"/>
              </a:ext>
            </a:extLst>
          </p:cNvPr>
          <p:cNvSpPr>
            <a:spLocks noChangeArrowheads="1"/>
          </p:cNvSpPr>
          <p:nvPr/>
        </p:nvSpPr>
        <p:spPr bwMode="auto">
          <a:xfrm>
            <a:off x="1988272" y="1751858"/>
            <a:ext cx="1081704" cy="1186475"/>
          </a:xfrm>
          <a:custGeom>
            <a:avLst/>
            <a:gdLst>
              <a:gd name="T0" fmla="*/ 0 w 2313"/>
              <a:gd name="T1" fmla="*/ 1156 h 2541"/>
              <a:gd name="T2" fmla="*/ 1156 w 2313"/>
              <a:gd name="T3" fmla="*/ 0 h 2541"/>
              <a:gd name="T4" fmla="*/ 1156 w 2313"/>
              <a:gd name="T5" fmla="*/ 0 h 2541"/>
              <a:gd name="T6" fmla="*/ 1156 w 2313"/>
              <a:gd name="T7" fmla="*/ 0 h 2541"/>
              <a:gd name="T8" fmla="*/ 2312 w 2313"/>
              <a:gd name="T9" fmla="*/ 1156 h 2541"/>
              <a:gd name="T10" fmla="*/ 2312 w 2313"/>
              <a:gd name="T11" fmla="*/ 1156 h 2541"/>
              <a:gd name="T12" fmla="*/ 2312 w 2313"/>
              <a:gd name="T13" fmla="*/ 1156 h 2541"/>
              <a:gd name="T14" fmla="*/ 1273 w 2313"/>
              <a:gd name="T15" fmla="*/ 2305 h 2541"/>
              <a:gd name="T16" fmla="*/ 1273 w 2313"/>
              <a:gd name="T17" fmla="*/ 2305 h 2541"/>
              <a:gd name="T18" fmla="*/ 1156 w 2313"/>
              <a:gd name="T19" fmla="*/ 2540 h 2541"/>
              <a:gd name="T20" fmla="*/ 1039 w 2313"/>
              <a:gd name="T21" fmla="*/ 2305 h 2541"/>
              <a:gd name="T22" fmla="*/ 1039 w 2313"/>
              <a:gd name="T23" fmla="*/ 2305 h 2541"/>
              <a:gd name="T24" fmla="*/ 0 w 2313"/>
              <a:gd name="T25" fmla="*/ 1156 h 2541"/>
              <a:gd name="T26" fmla="*/ 0 w 2313"/>
              <a:gd name="T27" fmla="*/ 1156 h 2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3" h="2541">
                <a:moveTo>
                  <a:pt x="0" y="1156"/>
                </a:moveTo>
                <a:cubicBezTo>
                  <a:pt x="0" y="518"/>
                  <a:pt x="518" y="0"/>
                  <a:pt x="1156" y="0"/>
                </a:cubicBezTo>
                <a:lnTo>
                  <a:pt x="1156" y="0"/>
                </a:lnTo>
                <a:lnTo>
                  <a:pt x="1156" y="0"/>
                </a:lnTo>
                <a:cubicBezTo>
                  <a:pt x="1795" y="0"/>
                  <a:pt x="2312" y="518"/>
                  <a:pt x="2312" y="1156"/>
                </a:cubicBezTo>
                <a:lnTo>
                  <a:pt x="2312" y="1156"/>
                </a:lnTo>
                <a:lnTo>
                  <a:pt x="2312" y="1156"/>
                </a:lnTo>
                <a:cubicBezTo>
                  <a:pt x="2312" y="1755"/>
                  <a:pt x="1857" y="2247"/>
                  <a:pt x="1273" y="2305"/>
                </a:cubicBezTo>
                <a:lnTo>
                  <a:pt x="1273" y="2305"/>
                </a:lnTo>
                <a:lnTo>
                  <a:pt x="1156" y="2540"/>
                </a:lnTo>
                <a:lnTo>
                  <a:pt x="1039" y="2305"/>
                </a:lnTo>
                <a:lnTo>
                  <a:pt x="1039" y="2305"/>
                </a:lnTo>
                <a:cubicBezTo>
                  <a:pt x="456" y="2247"/>
                  <a:pt x="0" y="1755"/>
                  <a:pt x="0" y="1156"/>
                </a:cubicBezTo>
                <a:lnTo>
                  <a:pt x="0" y="1156"/>
                </a:lnTo>
              </a:path>
            </a:pathLst>
          </a:custGeom>
          <a:solidFill>
            <a:schemeClr val="accent2"/>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12" name="Freeform 11">
            <a:extLst>
              <a:ext uri="{FF2B5EF4-FFF2-40B4-BE49-F238E27FC236}">
                <a16:creationId xmlns="" xmlns:a16="http://schemas.microsoft.com/office/drawing/2014/main" id="{8F0A63BD-4692-4C48-9122-1D162254B5BF}"/>
              </a:ext>
            </a:extLst>
          </p:cNvPr>
          <p:cNvSpPr>
            <a:spLocks noChangeArrowheads="1"/>
          </p:cNvSpPr>
          <p:nvPr/>
        </p:nvSpPr>
        <p:spPr bwMode="auto">
          <a:xfrm>
            <a:off x="2427136" y="3088701"/>
            <a:ext cx="207632" cy="207580"/>
          </a:xfrm>
          <a:custGeom>
            <a:avLst/>
            <a:gdLst>
              <a:gd name="connsiteX0" fmla="*/ 141925 w 290258"/>
              <a:gd name="connsiteY0" fmla="*/ 54727 h 290260"/>
              <a:gd name="connsiteX1" fmla="*/ 232654 w 290258"/>
              <a:gd name="connsiteY1" fmla="*/ 146569 h 290260"/>
              <a:gd name="connsiteX2" fmla="*/ 141925 w 290258"/>
              <a:gd name="connsiteY2" fmla="*/ 238410 h 290260"/>
              <a:gd name="connsiteX3" fmla="*/ 51844 w 290258"/>
              <a:gd name="connsiteY3" fmla="*/ 146569 h 290260"/>
              <a:gd name="connsiteX4" fmla="*/ 141925 w 290258"/>
              <a:gd name="connsiteY4" fmla="*/ 54727 h 290260"/>
              <a:gd name="connsiteX5" fmla="*/ 145455 w 290258"/>
              <a:gd name="connsiteY5" fmla="*/ 22128 h 290260"/>
              <a:gd name="connsiteX6" fmla="*/ 22177 w 290258"/>
              <a:gd name="connsiteY6" fmla="*/ 145130 h 290260"/>
              <a:gd name="connsiteX7" fmla="*/ 145455 w 290258"/>
              <a:gd name="connsiteY7" fmla="*/ 267482 h 290260"/>
              <a:gd name="connsiteX8" fmla="*/ 268081 w 290258"/>
              <a:gd name="connsiteY8" fmla="*/ 145130 h 290260"/>
              <a:gd name="connsiteX9" fmla="*/ 145455 w 290258"/>
              <a:gd name="connsiteY9" fmla="*/ 22128 h 290260"/>
              <a:gd name="connsiteX10" fmla="*/ 145455 w 290258"/>
              <a:gd name="connsiteY10" fmla="*/ 0 h 290260"/>
              <a:gd name="connsiteX11" fmla="*/ 290258 w 290258"/>
              <a:gd name="connsiteY11" fmla="*/ 145130 h 290260"/>
              <a:gd name="connsiteX12" fmla="*/ 145455 w 290258"/>
              <a:gd name="connsiteY12" fmla="*/ 290260 h 290260"/>
              <a:gd name="connsiteX13" fmla="*/ 0 w 290258"/>
              <a:gd name="connsiteY13" fmla="*/ 145130 h 290260"/>
              <a:gd name="connsiteX14" fmla="*/ 145455 w 290258"/>
              <a:gd name="connsiteY14" fmla="*/ 0 h 2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258" h="290260">
                <a:moveTo>
                  <a:pt x="141925" y="54727"/>
                </a:moveTo>
                <a:cubicBezTo>
                  <a:pt x="192474" y="54727"/>
                  <a:pt x="232654" y="95400"/>
                  <a:pt x="232654" y="146569"/>
                </a:cubicBezTo>
                <a:cubicBezTo>
                  <a:pt x="232654" y="197082"/>
                  <a:pt x="192474" y="238410"/>
                  <a:pt x="141925" y="238410"/>
                </a:cubicBezTo>
                <a:cubicBezTo>
                  <a:pt x="92024" y="238410"/>
                  <a:pt x="51844" y="197082"/>
                  <a:pt x="51844" y="146569"/>
                </a:cubicBezTo>
                <a:cubicBezTo>
                  <a:pt x="51844" y="95400"/>
                  <a:pt x="92024" y="54727"/>
                  <a:pt x="141925" y="54727"/>
                </a:cubicBezTo>
                <a:close/>
                <a:moveTo>
                  <a:pt x="145455" y="22128"/>
                </a:moveTo>
                <a:cubicBezTo>
                  <a:pt x="77619" y="22128"/>
                  <a:pt x="22177" y="77446"/>
                  <a:pt x="22177" y="145130"/>
                </a:cubicBezTo>
                <a:cubicBezTo>
                  <a:pt x="22177" y="212814"/>
                  <a:pt x="77619" y="267482"/>
                  <a:pt x="145455" y="267482"/>
                </a:cubicBezTo>
                <a:cubicBezTo>
                  <a:pt x="213291" y="267482"/>
                  <a:pt x="268081" y="212814"/>
                  <a:pt x="268081" y="145130"/>
                </a:cubicBezTo>
                <a:cubicBezTo>
                  <a:pt x="268081" y="77446"/>
                  <a:pt x="213291" y="22128"/>
                  <a:pt x="145455" y="22128"/>
                </a:cubicBezTo>
                <a:close/>
                <a:moveTo>
                  <a:pt x="145455" y="0"/>
                </a:moveTo>
                <a:cubicBezTo>
                  <a:pt x="225031" y="0"/>
                  <a:pt x="290258" y="65081"/>
                  <a:pt x="290258" y="145130"/>
                </a:cubicBezTo>
                <a:cubicBezTo>
                  <a:pt x="290258" y="225180"/>
                  <a:pt x="225031" y="290260"/>
                  <a:pt x="145455" y="290260"/>
                </a:cubicBezTo>
                <a:cubicBezTo>
                  <a:pt x="65226" y="290260"/>
                  <a:pt x="0" y="225180"/>
                  <a:pt x="0" y="145130"/>
                </a:cubicBezTo>
                <a:cubicBezTo>
                  <a:pt x="0" y="65081"/>
                  <a:pt x="65226" y="0"/>
                  <a:pt x="145455" y="0"/>
                </a:cubicBezTo>
                <a:close/>
              </a:path>
            </a:pathLst>
          </a:custGeom>
          <a:solidFill>
            <a:schemeClr val="accent2"/>
          </a:solidFill>
          <a:ln>
            <a:noFill/>
          </a:ln>
          <a:effectLst/>
        </p:spPr>
        <p:txBody>
          <a:bodyPr wrap="square" lIns="34290" tIns="17145" rIns="34290" bIns="17145" anchor="ctr">
            <a:noAutofit/>
          </a:bodyPr>
          <a:lstStyle/>
          <a:p>
            <a:endParaRPr lang="en-US" sz="2400" dirty="0">
              <a:latin typeface="Open Sans Light" panose="020B0306030504020204" pitchFamily="34" charset="0"/>
            </a:endParaRPr>
          </a:p>
        </p:txBody>
      </p:sp>
      <p:sp useBgFill="1">
        <p:nvSpPr>
          <p:cNvPr id="13" name="Freeform 20">
            <a:extLst>
              <a:ext uri="{FF2B5EF4-FFF2-40B4-BE49-F238E27FC236}">
                <a16:creationId xmlns="" xmlns:a16="http://schemas.microsoft.com/office/drawing/2014/main" id="{C7AB9166-95DA-E449-A00E-C3151C9FBAE6}"/>
              </a:ext>
            </a:extLst>
          </p:cNvPr>
          <p:cNvSpPr>
            <a:spLocks noChangeArrowheads="1"/>
          </p:cNvSpPr>
          <p:nvPr/>
        </p:nvSpPr>
        <p:spPr bwMode="auto">
          <a:xfrm>
            <a:off x="2126320" y="1883689"/>
            <a:ext cx="801490" cy="801282"/>
          </a:xfrm>
          <a:custGeom>
            <a:avLst/>
            <a:gdLst>
              <a:gd name="T0" fmla="*/ 0 w 1715"/>
              <a:gd name="T1" fmla="*/ 857 h 1714"/>
              <a:gd name="T2" fmla="*/ 857 w 1715"/>
              <a:gd name="T3" fmla="*/ 0 h 1714"/>
              <a:gd name="T4" fmla="*/ 857 w 1715"/>
              <a:gd name="T5" fmla="*/ 0 h 1714"/>
              <a:gd name="T6" fmla="*/ 857 w 1715"/>
              <a:gd name="T7" fmla="*/ 0 h 1714"/>
              <a:gd name="T8" fmla="*/ 1714 w 1715"/>
              <a:gd name="T9" fmla="*/ 857 h 1714"/>
              <a:gd name="T10" fmla="*/ 1714 w 1715"/>
              <a:gd name="T11" fmla="*/ 857 h 1714"/>
              <a:gd name="T12" fmla="*/ 1714 w 1715"/>
              <a:gd name="T13" fmla="*/ 857 h 1714"/>
              <a:gd name="T14" fmla="*/ 857 w 1715"/>
              <a:gd name="T15" fmla="*/ 1713 h 1714"/>
              <a:gd name="T16" fmla="*/ 857 w 1715"/>
              <a:gd name="T17" fmla="*/ 1713 h 1714"/>
              <a:gd name="T18" fmla="*/ 857 w 1715"/>
              <a:gd name="T19" fmla="*/ 1713 h 1714"/>
              <a:gd name="T20" fmla="*/ 0 w 1715"/>
              <a:gd name="T21" fmla="*/ 857 h 1714"/>
              <a:gd name="T22" fmla="*/ 0 w 1715"/>
              <a:gd name="T23" fmla="*/ 857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5" h="1714">
                <a:moveTo>
                  <a:pt x="0" y="857"/>
                </a:moveTo>
                <a:cubicBezTo>
                  <a:pt x="0" y="384"/>
                  <a:pt x="384" y="0"/>
                  <a:pt x="857" y="0"/>
                </a:cubicBezTo>
                <a:lnTo>
                  <a:pt x="857" y="0"/>
                </a:lnTo>
                <a:lnTo>
                  <a:pt x="857" y="0"/>
                </a:lnTo>
                <a:cubicBezTo>
                  <a:pt x="1330" y="0"/>
                  <a:pt x="1714" y="384"/>
                  <a:pt x="1714" y="857"/>
                </a:cubicBezTo>
                <a:lnTo>
                  <a:pt x="1714" y="857"/>
                </a:lnTo>
                <a:lnTo>
                  <a:pt x="1714" y="857"/>
                </a:lnTo>
                <a:cubicBezTo>
                  <a:pt x="1714" y="1331"/>
                  <a:pt x="1330" y="1713"/>
                  <a:pt x="857" y="1713"/>
                </a:cubicBezTo>
                <a:lnTo>
                  <a:pt x="857" y="1713"/>
                </a:lnTo>
                <a:lnTo>
                  <a:pt x="857" y="1713"/>
                </a:lnTo>
                <a:cubicBezTo>
                  <a:pt x="384" y="1713"/>
                  <a:pt x="0" y="1331"/>
                  <a:pt x="0" y="857"/>
                </a:cubicBezTo>
                <a:lnTo>
                  <a:pt x="0" y="857"/>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pPr algn="ctr"/>
            <a:r>
              <a:rPr lang="en-US" sz="3200" b="1" dirty="0">
                <a:latin typeface="Open Sans Light" panose="020B0306030504020204" pitchFamily="34" charset="0"/>
              </a:rPr>
              <a:t>2</a:t>
            </a:r>
          </a:p>
        </p:txBody>
      </p:sp>
      <p:sp>
        <p:nvSpPr>
          <p:cNvPr id="14" name="Freeform 35">
            <a:extLst>
              <a:ext uri="{FF2B5EF4-FFF2-40B4-BE49-F238E27FC236}">
                <a16:creationId xmlns="" xmlns:a16="http://schemas.microsoft.com/office/drawing/2014/main" id="{3F2D683B-8C78-EF4C-972F-3D92718EBDB4}"/>
              </a:ext>
            </a:extLst>
          </p:cNvPr>
          <p:cNvSpPr>
            <a:spLocks noChangeArrowheads="1"/>
          </p:cNvSpPr>
          <p:nvPr/>
        </p:nvSpPr>
        <p:spPr bwMode="auto">
          <a:xfrm>
            <a:off x="4707984" y="1753917"/>
            <a:ext cx="1081704" cy="1186475"/>
          </a:xfrm>
          <a:custGeom>
            <a:avLst/>
            <a:gdLst>
              <a:gd name="T0" fmla="*/ 0 w 2314"/>
              <a:gd name="T1" fmla="*/ 1156 h 2541"/>
              <a:gd name="T2" fmla="*/ 1157 w 2314"/>
              <a:gd name="T3" fmla="*/ 0 h 2541"/>
              <a:gd name="T4" fmla="*/ 1157 w 2314"/>
              <a:gd name="T5" fmla="*/ 0 h 2541"/>
              <a:gd name="T6" fmla="*/ 1157 w 2314"/>
              <a:gd name="T7" fmla="*/ 0 h 2541"/>
              <a:gd name="T8" fmla="*/ 2313 w 2314"/>
              <a:gd name="T9" fmla="*/ 1156 h 2541"/>
              <a:gd name="T10" fmla="*/ 2313 w 2314"/>
              <a:gd name="T11" fmla="*/ 1156 h 2541"/>
              <a:gd name="T12" fmla="*/ 2313 w 2314"/>
              <a:gd name="T13" fmla="*/ 1156 h 2541"/>
              <a:gd name="T14" fmla="*/ 1274 w 2314"/>
              <a:gd name="T15" fmla="*/ 2306 h 2541"/>
              <a:gd name="T16" fmla="*/ 1274 w 2314"/>
              <a:gd name="T17" fmla="*/ 2306 h 2541"/>
              <a:gd name="T18" fmla="*/ 1157 w 2314"/>
              <a:gd name="T19" fmla="*/ 2540 h 2541"/>
              <a:gd name="T20" fmla="*/ 1039 w 2314"/>
              <a:gd name="T21" fmla="*/ 2306 h 2541"/>
              <a:gd name="T22" fmla="*/ 1039 w 2314"/>
              <a:gd name="T23" fmla="*/ 2306 h 2541"/>
              <a:gd name="T24" fmla="*/ 0 w 2314"/>
              <a:gd name="T25" fmla="*/ 1156 h 2541"/>
              <a:gd name="T26" fmla="*/ 0 w 2314"/>
              <a:gd name="T27" fmla="*/ 1156 h 2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4" h="2541">
                <a:moveTo>
                  <a:pt x="0" y="1156"/>
                </a:moveTo>
                <a:cubicBezTo>
                  <a:pt x="0" y="518"/>
                  <a:pt x="518" y="0"/>
                  <a:pt x="1157" y="0"/>
                </a:cubicBezTo>
                <a:lnTo>
                  <a:pt x="1157" y="0"/>
                </a:lnTo>
                <a:lnTo>
                  <a:pt x="1157" y="0"/>
                </a:lnTo>
                <a:cubicBezTo>
                  <a:pt x="1795" y="0"/>
                  <a:pt x="2313" y="518"/>
                  <a:pt x="2313" y="1156"/>
                </a:cubicBezTo>
                <a:lnTo>
                  <a:pt x="2313" y="1156"/>
                </a:lnTo>
                <a:lnTo>
                  <a:pt x="2313" y="1156"/>
                </a:lnTo>
                <a:cubicBezTo>
                  <a:pt x="2313" y="1755"/>
                  <a:pt x="1857" y="2247"/>
                  <a:pt x="1274" y="2306"/>
                </a:cubicBezTo>
                <a:lnTo>
                  <a:pt x="1274" y="2306"/>
                </a:lnTo>
                <a:lnTo>
                  <a:pt x="1157" y="2540"/>
                </a:lnTo>
                <a:lnTo>
                  <a:pt x="1039" y="2306"/>
                </a:lnTo>
                <a:lnTo>
                  <a:pt x="1039" y="2306"/>
                </a:lnTo>
                <a:cubicBezTo>
                  <a:pt x="456" y="2247"/>
                  <a:pt x="0" y="1755"/>
                  <a:pt x="0" y="1156"/>
                </a:cubicBezTo>
                <a:lnTo>
                  <a:pt x="0" y="1156"/>
                </a:lnTo>
              </a:path>
            </a:pathLst>
          </a:custGeom>
          <a:solidFill>
            <a:schemeClr val="accent4"/>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15" name="Freeform 14">
            <a:extLst>
              <a:ext uri="{FF2B5EF4-FFF2-40B4-BE49-F238E27FC236}">
                <a16:creationId xmlns="" xmlns:a16="http://schemas.microsoft.com/office/drawing/2014/main" id="{B280E03A-B004-4848-96B8-46B393C4EFD4}"/>
              </a:ext>
            </a:extLst>
          </p:cNvPr>
          <p:cNvSpPr>
            <a:spLocks noChangeArrowheads="1"/>
          </p:cNvSpPr>
          <p:nvPr/>
        </p:nvSpPr>
        <p:spPr bwMode="auto">
          <a:xfrm>
            <a:off x="5148908" y="3092821"/>
            <a:ext cx="205572" cy="205517"/>
          </a:xfrm>
          <a:custGeom>
            <a:avLst/>
            <a:gdLst>
              <a:gd name="connsiteX0" fmla="*/ 143686 w 287377"/>
              <a:gd name="connsiteY0" fmla="*/ 51845 h 287376"/>
              <a:gd name="connsiteX1" fmla="*/ 235528 w 287377"/>
              <a:gd name="connsiteY1" fmla="*/ 143031 h 287376"/>
              <a:gd name="connsiteX2" fmla="*/ 143686 w 287377"/>
              <a:gd name="connsiteY2" fmla="*/ 235528 h 287376"/>
              <a:gd name="connsiteX3" fmla="*/ 51845 w 287377"/>
              <a:gd name="connsiteY3" fmla="*/ 143031 h 287376"/>
              <a:gd name="connsiteX4" fmla="*/ 143686 w 287377"/>
              <a:gd name="connsiteY4" fmla="*/ 51845 h 287376"/>
              <a:gd name="connsiteX5" fmla="*/ 143688 w 287377"/>
              <a:gd name="connsiteY5" fmla="*/ 18329 h 287376"/>
              <a:gd name="connsiteX6" fmla="*/ 18941 w 287377"/>
              <a:gd name="connsiteY6" fmla="*/ 143361 h 287376"/>
              <a:gd name="connsiteX7" fmla="*/ 143688 w 287377"/>
              <a:gd name="connsiteY7" fmla="*/ 269701 h 287376"/>
              <a:gd name="connsiteX8" fmla="*/ 269089 w 287377"/>
              <a:gd name="connsiteY8" fmla="*/ 143361 h 287376"/>
              <a:gd name="connsiteX9" fmla="*/ 143688 w 287377"/>
              <a:gd name="connsiteY9" fmla="*/ 18329 h 287376"/>
              <a:gd name="connsiteX10" fmla="*/ 143688 w 287377"/>
              <a:gd name="connsiteY10" fmla="*/ 0 h 287376"/>
              <a:gd name="connsiteX11" fmla="*/ 287377 w 287377"/>
              <a:gd name="connsiteY11" fmla="*/ 143361 h 287376"/>
              <a:gd name="connsiteX12" fmla="*/ 143688 w 287377"/>
              <a:gd name="connsiteY12" fmla="*/ 287376 h 287376"/>
              <a:gd name="connsiteX13" fmla="*/ 0 w 287377"/>
              <a:gd name="connsiteY13" fmla="*/ 143361 h 287376"/>
              <a:gd name="connsiteX14" fmla="*/ 143688 w 287377"/>
              <a:gd name="connsiteY14" fmla="*/ 0 h 28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7377" h="287376">
                <a:moveTo>
                  <a:pt x="143686" y="51845"/>
                </a:moveTo>
                <a:cubicBezTo>
                  <a:pt x="194199" y="51845"/>
                  <a:pt x="235528" y="93174"/>
                  <a:pt x="235528" y="143031"/>
                </a:cubicBezTo>
                <a:cubicBezTo>
                  <a:pt x="235528" y="194200"/>
                  <a:pt x="194199" y="235528"/>
                  <a:pt x="143686" y="235528"/>
                </a:cubicBezTo>
                <a:cubicBezTo>
                  <a:pt x="93174" y="235528"/>
                  <a:pt x="51845" y="194200"/>
                  <a:pt x="51845" y="143031"/>
                </a:cubicBezTo>
                <a:cubicBezTo>
                  <a:pt x="51845" y="93174"/>
                  <a:pt x="93174" y="51845"/>
                  <a:pt x="143686" y="51845"/>
                </a:cubicBezTo>
                <a:close/>
                <a:moveTo>
                  <a:pt x="143688" y="18329"/>
                </a:moveTo>
                <a:cubicBezTo>
                  <a:pt x="74457" y="18329"/>
                  <a:pt x="18941" y="74626"/>
                  <a:pt x="18941" y="143361"/>
                </a:cubicBezTo>
                <a:cubicBezTo>
                  <a:pt x="18941" y="212750"/>
                  <a:pt x="74457" y="269701"/>
                  <a:pt x="143688" y="269701"/>
                </a:cubicBezTo>
                <a:cubicBezTo>
                  <a:pt x="212920" y="269701"/>
                  <a:pt x="269089" y="212750"/>
                  <a:pt x="269089" y="143361"/>
                </a:cubicBezTo>
                <a:cubicBezTo>
                  <a:pt x="269089" y="74626"/>
                  <a:pt x="212920" y="18329"/>
                  <a:pt x="143688" y="18329"/>
                </a:cubicBezTo>
                <a:close/>
                <a:moveTo>
                  <a:pt x="143688" y="0"/>
                </a:moveTo>
                <a:cubicBezTo>
                  <a:pt x="222717" y="0"/>
                  <a:pt x="287377" y="64152"/>
                  <a:pt x="287377" y="143361"/>
                </a:cubicBezTo>
                <a:cubicBezTo>
                  <a:pt x="287377" y="223223"/>
                  <a:pt x="222717" y="287376"/>
                  <a:pt x="143688" y="287376"/>
                </a:cubicBezTo>
                <a:cubicBezTo>
                  <a:pt x="64660" y="287376"/>
                  <a:pt x="0" y="223223"/>
                  <a:pt x="0" y="143361"/>
                </a:cubicBezTo>
                <a:cubicBezTo>
                  <a:pt x="0" y="64152"/>
                  <a:pt x="64660" y="0"/>
                  <a:pt x="143688" y="0"/>
                </a:cubicBezTo>
                <a:close/>
              </a:path>
            </a:pathLst>
          </a:custGeom>
          <a:solidFill>
            <a:schemeClr val="accent4"/>
          </a:solidFill>
          <a:ln>
            <a:noFill/>
          </a:ln>
          <a:effectLst/>
        </p:spPr>
        <p:txBody>
          <a:bodyPr wrap="square" lIns="34290" tIns="17145" rIns="34290" bIns="17145" anchor="ctr">
            <a:noAutofit/>
          </a:bodyPr>
          <a:lstStyle/>
          <a:p>
            <a:endParaRPr lang="en-US" sz="2400" dirty="0">
              <a:latin typeface="Open Sans Light" panose="020B0306030504020204" pitchFamily="34" charset="0"/>
            </a:endParaRPr>
          </a:p>
        </p:txBody>
      </p:sp>
      <p:sp useBgFill="1">
        <p:nvSpPr>
          <p:cNvPr id="16" name="Freeform 39">
            <a:extLst>
              <a:ext uri="{FF2B5EF4-FFF2-40B4-BE49-F238E27FC236}">
                <a16:creationId xmlns="" xmlns:a16="http://schemas.microsoft.com/office/drawing/2014/main" id="{59C00719-8461-4E4D-9636-B2235EDCF63F}"/>
              </a:ext>
            </a:extLst>
          </p:cNvPr>
          <p:cNvSpPr>
            <a:spLocks noChangeArrowheads="1"/>
          </p:cNvSpPr>
          <p:nvPr/>
        </p:nvSpPr>
        <p:spPr bwMode="auto">
          <a:xfrm>
            <a:off x="4850152" y="1885748"/>
            <a:ext cx="801490" cy="801283"/>
          </a:xfrm>
          <a:custGeom>
            <a:avLst/>
            <a:gdLst>
              <a:gd name="T0" fmla="*/ 0 w 1715"/>
              <a:gd name="T1" fmla="*/ 858 h 1715"/>
              <a:gd name="T2" fmla="*/ 857 w 1715"/>
              <a:gd name="T3" fmla="*/ 0 h 1715"/>
              <a:gd name="T4" fmla="*/ 857 w 1715"/>
              <a:gd name="T5" fmla="*/ 0 h 1715"/>
              <a:gd name="T6" fmla="*/ 857 w 1715"/>
              <a:gd name="T7" fmla="*/ 0 h 1715"/>
              <a:gd name="T8" fmla="*/ 1714 w 1715"/>
              <a:gd name="T9" fmla="*/ 858 h 1715"/>
              <a:gd name="T10" fmla="*/ 1714 w 1715"/>
              <a:gd name="T11" fmla="*/ 858 h 1715"/>
              <a:gd name="T12" fmla="*/ 1714 w 1715"/>
              <a:gd name="T13" fmla="*/ 858 h 1715"/>
              <a:gd name="T14" fmla="*/ 857 w 1715"/>
              <a:gd name="T15" fmla="*/ 1714 h 1715"/>
              <a:gd name="T16" fmla="*/ 857 w 1715"/>
              <a:gd name="T17" fmla="*/ 1714 h 1715"/>
              <a:gd name="T18" fmla="*/ 857 w 1715"/>
              <a:gd name="T19" fmla="*/ 1714 h 1715"/>
              <a:gd name="T20" fmla="*/ 0 w 1715"/>
              <a:gd name="T21" fmla="*/ 858 h 1715"/>
              <a:gd name="T22" fmla="*/ 0 w 1715"/>
              <a:gd name="T23" fmla="*/ 858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5" h="1715">
                <a:moveTo>
                  <a:pt x="0" y="858"/>
                </a:moveTo>
                <a:cubicBezTo>
                  <a:pt x="0" y="384"/>
                  <a:pt x="384" y="0"/>
                  <a:pt x="857" y="0"/>
                </a:cubicBezTo>
                <a:lnTo>
                  <a:pt x="857" y="0"/>
                </a:lnTo>
                <a:lnTo>
                  <a:pt x="857" y="0"/>
                </a:lnTo>
                <a:cubicBezTo>
                  <a:pt x="1330" y="0"/>
                  <a:pt x="1714" y="384"/>
                  <a:pt x="1714" y="858"/>
                </a:cubicBezTo>
                <a:lnTo>
                  <a:pt x="1714" y="858"/>
                </a:lnTo>
                <a:lnTo>
                  <a:pt x="1714" y="858"/>
                </a:lnTo>
                <a:cubicBezTo>
                  <a:pt x="1714" y="1331"/>
                  <a:pt x="1330" y="1714"/>
                  <a:pt x="857" y="1714"/>
                </a:cubicBezTo>
                <a:lnTo>
                  <a:pt x="857" y="1714"/>
                </a:lnTo>
                <a:lnTo>
                  <a:pt x="857" y="1714"/>
                </a:lnTo>
                <a:cubicBezTo>
                  <a:pt x="384" y="1714"/>
                  <a:pt x="0" y="1331"/>
                  <a:pt x="0" y="858"/>
                </a:cubicBezTo>
                <a:lnTo>
                  <a:pt x="0" y="858"/>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pPr algn="ctr"/>
            <a:r>
              <a:rPr lang="en-US" sz="3600" b="1" dirty="0">
                <a:latin typeface="Open Sans Light" panose="020B0306030504020204" pitchFamily="34" charset="0"/>
              </a:rPr>
              <a:t>4</a:t>
            </a:r>
          </a:p>
        </p:txBody>
      </p:sp>
      <p:sp>
        <p:nvSpPr>
          <p:cNvPr id="17" name="Freeform 16">
            <a:extLst>
              <a:ext uri="{FF2B5EF4-FFF2-40B4-BE49-F238E27FC236}">
                <a16:creationId xmlns="" xmlns:a16="http://schemas.microsoft.com/office/drawing/2014/main" id="{1BBF57AF-2EC3-7B48-8FEF-2912E0DA2DC6}"/>
              </a:ext>
            </a:extLst>
          </p:cNvPr>
          <p:cNvSpPr>
            <a:spLocks noChangeArrowheads="1"/>
          </p:cNvSpPr>
          <p:nvPr/>
        </p:nvSpPr>
        <p:spPr bwMode="auto">
          <a:xfrm>
            <a:off x="6492280" y="2452208"/>
            <a:ext cx="205572" cy="205517"/>
          </a:xfrm>
          <a:custGeom>
            <a:avLst/>
            <a:gdLst>
              <a:gd name="connsiteX0" fmla="*/ 146567 w 287377"/>
              <a:gd name="connsiteY0" fmla="*/ 54724 h 287376"/>
              <a:gd name="connsiteX1" fmla="*/ 238409 w 287377"/>
              <a:gd name="connsiteY1" fmla="*/ 146566 h 287376"/>
              <a:gd name="connsiteX2" fmla="*/ 146567 w 287377"/>
              <a:gd name="connsiteY2" fmla="*/ 238407 h 287376"/>
              <a:gd name="connsiteX3" fmla="*/ 54726 w 287377"/>
              <a:gd name="connsiteY3" fmla="*/ 146566 h 287376"/>
              <a:gd name="connsiteX4" fmla="*/ 146567 w 287377"/>
              <a:gd name="connsiteY4" fmla="*/ 54724 h 287376"/>
              <a:gd name="connsiteX5" fmla="*/ 143688 w 287377"/>
              <a:gd name="connsiteY5" fmla="*/ 18329 h 287376"/>
              <a:gd name="connsiteX6" fmla="*/ 18288 w 287377"/>
              <a:gd name="connsiteY6" fmla="*/ 144015 h 287376"/>
              <a:gd name="connsiteX7" fmla="*/ 143688 w 287377"/>
              <a:gd name="connsiteY7" fmla="*/ 269046 h 287376"/>
              <a:gd name="connsiteX8" fmla="*/ 269089 w 287377"/>
              <a:gd name="connsiteY8" fmla="*/ 144015 h 287376"/>
              <a:gd name="connsiteX9" fmla="*/ 143688 w 287377"/>
              <a:gd name="connsiteY9" fmla="*/ 18329 h 287376"/>
              <a:gd name="connsiteX10" fmla="*/ 143688 w 287377"/>
              <a:gd name="connsiteY10" fmla="*/ 0 h 287376"/>
              <a:gd name="connsiteX11" fmla="*/ 287377 w 287377"/>
              <a:gd name="connsiteY11" fmla="*/ 144015 h 287376"/>
              <a:gd name="connsiteX12" fmla="*/ 143688 w 287377"/>
              <a:gd name="connsiteY12" fmla="*/ 287376 h 287376"/>
              <a:gd name="connsiteX13" fmla="*/ 0 w 287377"/>
              <a:gd name="connsiteY13" fmla="*/ 144015 h 287376"/>
              <a:gd name="connsiteX14" fmla="*/ 143688 w 287377"/>
              <a:gd name="connsiteY14" fmla="*/ 0 h 28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7377" h="287376">
                <a:moveTo>
                  <a:pt x="146567" y="54724"/>
                </a:moveTo>
                <a:cubicBezTo>
                  <a:pt x="197080" y="54724"/>
                  <a:pt x="238409" y="95397"/>
                  <a:pt x="238409" y="146566"/>
                </a:cubicBezTo>
                <a:cubicBezTo>
                  <a:pt x="238409" y="197079"/>
                  <a:pt x="197080" y="238407"/>
                  <a:pt x="146567" y="238407"/>
                </a:cubicBezTo>
                <a:cubicBezTo>
                  <a:pt x="96055" y="238407"/>
                  <a:pt x="54726" y="197079"/>
                  <a:pt x="54726" y="146566"/>
                </a:cubicBezTo>
                <a:cubicBezTo>
                  <a:pt x="54726" y="95397"/>
                  <a:pt x="96055" y="54724"/>
                  <a:pt x="146567" y="54724"/>
                </a:cubicBezTo>
                <a:close/>
                <a:moveTo>
                  <a:pt x="143688" y="18329"/>
                </a:moveTo>
                <a:cubicBezTo>
                  <a:pt x="74457" y="18329"/>
                  <a:pt x="18288" y="74626"/>
                  <a:pt x="18288" y="144015"/>
                </a:cubicBezTo>
                <a:cubicBezTo>
                  <a:pt x="18288" y="213404"/>
                  <a:pt x="74457" y="269046"/>
                  <a:pt x="143688" y="269046"/>
                </a:cubicBezTo>
                <a:cubicBezTo>
                  <a:pt x="212267" y="269046"/>
                  <a:pt x="269089" y="213404"/>
                  <a:pt x="269089" y="144015"/>
                </a:cubicBezTo>
                <a:cubicBezTo>
                  <a:pt x="269089" y="74626"/>
                  <a:pt x="212267" y="18329"/>
                  <a:pt x="143688" y="18329"/>
                </a:cubicBezTo>
                <a:close/>
                <a:moveTo>
                  <a:pt x="143688" y="0"/>
                </a:moveTo>
                <a:cubicBezTo>
                  <a:pt x="222717" y="0"/>
                  <a:pt x="287377" y="64807"/>
                  <a:pt x="287377" y="144015"/>
                </a:cubicBezTo>
                <a:cubicBezTo>
                  <a:pt x="287377" y="223223"/>
                  <a:pt x="222717" y="287376"/>
                  <a:pt x="143688" y="287376"/>
                </a:cubicBezTo>
                <a:cubicBezTo>
                  <a:pt x="64660" y="287376"/>
                  <a:pt x="0" y="223223"/>
                  <a:pt x="0" y="144015"/>
                </a:cubicBezTo>
                <a:cubicBezTo>
                  <a:pt x="0" y="64807"/>
                  <a:pt x="64660" y="0"/>
                  <a:pt x="143688" y="0"/>
                </a:cubicBezTo>
                <a:close/>
              </a:path>
            </a:pathLst>
          </a:custGeom>
          <a:solidFill>
            <a:schemeClr val="accent5"/>
          </a:solidFill>
          <a:ln>
            <a:noFill/>
          </a:ln>
          <a:effectLst/>
        </p:spPr>
        <p:txBody>
          <a:bodyPr wrap="square" lIns="34290" tIns="17145" rIns="34290" bIns="17145" anchor="ctr">
            <a:noAutofit/>
          </a:bodyPr>
          <a:lstStyle/>
          <a:p>
            <a:endParaRPr lang="en-US" sz="2400" dirty="0">
              <a:latin typeface="Open Sans Light" panose="020B0306030504020204" pitchFamily="34" charset="0"/>
            </a:endParaRPr>
          </a:p>
        </p:txBody>
      </p:sp>
      <p:sp>
        <p:nvSpPr>
          <p:cNvPr id="18" name="Freeform 43">
            <a:extLst>
              <a:ext uri="{FF2B5EF4-FFF2-40B4-BE49-F238E27FC236}">
                <a16:creationId xmlns="" xmlns:a16="http://schemas.microsoft.com/office/drawing/2014/main" id="{5C1BEF73-3D04-274F-928B-743BBD6C0B75}"/>
              </a:ext>
            </a:extLst>
          </p:cNvPr>
          <p:cNvSpPr>
            <a:spLocks noChangeArrowheads="1"/>
          </p:cNvSpPr>
          <p:nvPr/>
        </p:nvSpPr>
        <p:spPr bwMode="auto">
          <a:xfrm>
            <a:off x="6057539" y="2794143"/>
            <a:ext cx="1081703" cy="1186475"/>
          </a:xfrm>
          <a:custGeom>
            <a:avLst/>
            <a:gdLst>
              <a:gd name="T0" fmla="*/ 1039 w 2314"/>
              <a:gd name="T1" fmla="*/ 234 h 2542"/>
              <a:gd name="T2" fmla="*/ 1156 w 2314"/>
              <a:gd name="T3" fmla="*/ 0 h 2542"/>
              <a:gd name="T4" fmla="*/ 1274 w 2314"/>
              <a:gd name="T5" fmla="*/ 234 h 2542"/>
              <a:gd name="T6" fmla="*/ 1274 w 2314"/>
              <a:gd name="T7" fmla="*/ 234 h 2542"/>
              <a:gd name="T8" fmla="*/ 2313 w 2314"/>
              <a:gd name="T9" fmla="*/ 1385 h 2542"/>
              <a:gd name="T10" fmla="*/ 2313 w 2314"/>
              <a:gd name="T11" fmla="*/ 1385 h 2542"/>
              <a:gd name="T12" fmla="*/ 2313 w 2314"/>
              <a:gd name="T13" fmla="*/ 1385 h 2542"/>
              <a:gd name="T14" fmla="*/ 1156 w 2314"/>
              <a:gd name="T15" fmla="*/ 2541 h 2542"/>
              <a:gd name="T16" fmla="*/ 1156 w 2314"/>
              <a:gd name="T17" fmla="*/ 2541 h 2542"/>
              <a:gd name="T18" fmla="*/ 1156 w 2314"/>
              <a:gd name="T19" fmla="*/ 2541 h 2542"/>
              <a:gd name="T20" fmla="*/ 0 w 2314"/>
              <a:gd name="T21" fmla="*/ 1385 h 2542"/>
              <a:gd name="T22" fmla="*/ 0 w 2314"/>
              <a:gd name="T23" fmla="*/ 1385 h 2542"/>
              <a:gd name="T24" fmla="*/ 0 w 2314"/>
              <a:gd name="T25" fmla="*/ 1385 h 2542"/>
              <a:gd name="T26" fmla="*/ 1039 w 2314"/>
              <a:gd name="T27" fmla="*/ 234 h 2542"/>
              <a:gd name="T28" fmla="*/ 1039 w 2314"/>
              <a:gd name="T29" fmla="*/ 234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4" h="2542">
                <a:moveTo>
                  <a:pt x="1039" y="234"/>
                </a:moveTo>
                <a:lnTo>
                  <a:pt x="1156" y="0"/>
                </a:lnTo>
                <a:lnTo>
                  <a:pt x="1274" y="234"/>
                </a:lnTo>
                <a:lnTo>
                  <a:pt x="1274" y="234"/>
                </a:lnTo>
                <a:cubicBezTo>
                  <a:pt x="1857" y="293"/>
                  <a:pt x="2313" y="786"/>
                  <a:pt x="2313" y="1385"/>
                </a:cubicBezTo>
                <a:lnTo>
                  <a:pt x="2313" y="1385"/>
                </a:lnTo>
                <a:lnTo>
                  <a:pt x="2313" y="1385"/>
                </a:lnTo>
                <a:cubicBezTo>
                  <a:pt x="2313" y="2024"/>
                  <a:pt x="1795" y="2541"/>
                  <a:pt x="1156" y="2541"/>
                </a:cubicBezTo>
                <a:lnTo>
                  <a:pt x="1156" y="2541"/>
                </a:lnTo>
                <a:lnTo>
                  <a:pt x="1156" y="2541"/>
                </a:lnTo>
                <a:cubicBezTo>
                  <a:pt x="518" y="2541"/>
                  <a:pt x="0" y="2024"/>
                  <a:pt x="0" y="1385"/>
                </a:cubicBezTo>
                <a:lnTo>
                  <a:pt x="0" y="1385"/>
                </a:lnTo>
                <a:lnTo>
                  <a:pt x="0" y="1385"/>
                </a:lnTo>
                <a:cubicBezTo>
                  <a:pt x="0" y="786"/>
                  <a:pt x="455" y="293"/>
                  <a:pt x="1039" y="234"/>
                </a:cubicBezTo>
                <a:lnTo>
                  <a:pt x="1039" y="234"/>
                </a:lnTo>
              </a:path>
            </a:pathLst>
          </a:custGeom>
          <a:solidFill>
            <a:schemeClr val="accent5"/>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useBgFill="1">
        <p:nvSpPr>
          <p:cNvPr id="19" name="Freeform 45">
            <a:extLst>
              <a:ext uri="{FF2B5EF4-FFF2-40B4-BE49-F238E27FC236}">
                <a16:creationId xmlns="" xmlns:a16="http://schemas.microsoft.com/office/drawing/2014/main" id="{89AF34ED-F69E-B245-9ED6-57E6ACCDF376}"/>
              </a:ext>
            </a:extLst>
          </p:cNvPr>
          <p:cNvSpPr>
            <a:spLocks noChangeArrowheads="1"/>
          </p:cNvSpPr>
          <p:nvPr/>
        </p:nvSpPr>
        <p:spPr bwMode="auto">
          <a:xfrm>
            <a:off x="6199704" y="3039265"/>
            <a:ext cx="801492" cy="801283"/>
          </a:xfrm>
          <a:custGeom>
            <a:avLst/>
            <a:gdLst>
              <a:gd name="T0" fmla="*/ 0 w 1715"/>
              <a:gd name="T1" fmla="*/ 858 h 1716"/>
              <a:gd name="T2" fmla="*/ 857 w 1715"/>
              <a:gd name="T3" fmla="*/ 0 h 1716"/>
              <a:gd name="T4" fmla="*/ 857 w 1715"/>
              <a:gd name="T5" fmla="*/ 0 h 1716"/>
              <a:gd name="T6" fmla="*/ 857 w 1715"/>
              <a:gd name="T7" fmla="*/ 0 h 1716"/>
              <a:gd name="T8" fmla="*/ 1714 w 1715"/>
              <a:gd name="T9" fmla="*/ 858 h 1716"/>
              <a:gd name="T10" fmla="*/ 1714 w 1715"/>
              <a:gd name="T11" fmla="*/ 858 h 1716"/>
              <a:gd name="T12" fmla="*/ 1714 w 1715"/>
              <a:gd name="T13" fmla="*/ 858 h 1716"/>
              <a:gd name="T14" fmla="*/ 857 w 1715"/>
              <a:gd name="T15" fmla="*/ 1715 h 1716"/>
              <a:gd name="T16" fmla="*/ 857 w 1715"/>
              <a:gd name="T17" fmla="*/ 1715 h 1716"/>
              <a:gd name="T18" fmla="*/ 857 w 1715"/>
              <a:gd name="T19" fmla="*/ 1715 h 1716"/>
              <a:gd name="T20" fmla="*/ 0 w 1715"/>
              <a:gd name="T21" fmla="*/ 858 h 1716"/>
              <a:gd name="T22" fmla="*/ 0 w 1715"/>
              <a:gd name="T23" fmla="*/ 858 h 1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5" h="1716">
                <a:moveTo>
                  <a:pt x="0" y="858"/>
                </a:moveTo>
                <a:cubicBezTo>
                  <a:pt x="0" y="384"/>
                  <a:pt x="384" y="0"/>
                  <a:pt x="857" y="0"/>
                </a:cubicBezTo>
                <a:lnTo>
                  <a:pt x="857" y="0"/>
                </a:lnTo>
                <a:lnTo>
                  <a:pt x="857" y="0"/>
                </a:lnTo>
                <a:cubicBezTo>
                  <a:pt x="1330" y="0"/>
                  <a:pt x="1714" y="384"/>
                  <a:pt x="1714" y="858"/>
                </a:cubicBezTo>
                <a:lnTo>
                  <a:pt x="1714" y="858"/>
                </a:lnTo>
                <a:lnTo>
                  <a:pt x="1714" y="858"/>
                </a:lnTo>
                <a:cubicBezTo>
                  <a:pt x="1714" y="1331"/>
                  <a:pt x="1330" y="1715"/>
                  <a:pt x="857" y="1715"/>
                </a:cubicBezTo>
                <a:lnTo>
                  <a:pt x="857" y="1715"/>
                </a:lnTo>
                <a:lnTo>
                  <a:pt x="857" y="1715"/>
                </a:lnTo>
                <a:cubicBezTo>
                  <a:pt x="384" y="1715"/>
                  <a:pt x="0" y="1331"/>
                  <a:pt x="0" y="858"/>
                </a:cubicBezTo>
                <a:lnTo>
                  <a:pt x="0" y="858"/>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pPr algn="ctr"/>
            <a:r>
              <a:rPr lang="en-US" sz="3600" b="1" dirty="0">
                <a:latin typeface="Open Sans Light" panose="020B0306030504020204" pitchFamily="34" charset="0"/>
              </a:rPr>
              <a:t>5</a:t>
            </a:r>
          </a:p>
        </p:txBody>
      </p:sp>
      <p:sp>
        <p:nvSpPr>
          <p:cNvPr id="20" name="Freeform 52">
            <a:extLst>
              <a:ext uri="{FF2B5EF4-FFF2-40B4-BE49-F238E27FC236}">
                <a16:creationId xmlns="" xmlns:a16="http://schemas.microsoft.com/office/drawing/2014/main" id="{9655995E-315B-E749-B3F4-E3E7358FA95E}"/>
              </a:ext>
            </a:extLst>
          </p:cNvPr>
          <p:cNvSpPr>
            <a:spLocks noChangeArrowheads="1"/>
          </p:cNvSpPr>
          <p:nvPr/>
        </p:nvSpPr>
        <p:spPr bwMode="auto">
          <a:xfrm>
            <a:off x="7508052" y="1751858"/>
            <a:ext cx="1081703" cy="1186475"/>
          </a:xfrm>
          <a:custGeom>
            <a:avLst/>
            <a:gdLst>
              <a:gd name="T0" fmla="*/ 0 w 2313"/>
              <a:gd name="T1" fmla="*/ 1156 h 2541"/>
              <a:gd name="T2" fmla="*/ 1155 w 2313"/>
              <a:gd name="T3" fmla="*/ 0 h 2541"/>
              <a:gd name="T4" fmla="*/ 1155 w 2313"/>
              <a:gd name="T5" fmla="*/ 0 h 2541"/>
              <a:gd name="T6" fmla="*/ 1155 w 2313"/>
              <a:gd name="T7" fmla="*/ 0 h 2541"/>
              <a:gd name="T8" fmla="*/ 2312 w 2313"/>
              <a:gd name="T9" fmla="*/ 1156 h 2541"/>
              <a:gd name="T10" fmla="*/ 2312 w 2313"/>
              <a:gd name="T11" fmla="*/ 1156 h 2541"/>
              <a:gd name="T12" fmla="*/ 2312 w 2313"/>
              <a:gd name="T13" fmla="*/ 1156 h 2541"/>
              <a:gd name="T14" fmla="*/ 1273 w 2313"/>
              <a:gd name="T15" fmla="*/ 2306 h 2541"/>
              <a:gd name="T16" fmla="*/ 1273 w 2313"/>
              <a:gd name="T17" fmla="*/ 2306 h 2541"/>
              <a:gd name="T18" fmla="*/ 1155 w 2313"/>
              <a:gd name="T19" fmla="*/ 2540 h 2541"/>
              <a:gd name="T20" fmla="*/ 1038 w 2313"/>
              <a:gd name="T21" fmla="*/ 2306 h 2541"/>
              <a:gd name="T22" fmla="*/ 1038 w 2313"/>
              <a:gd name="T23" fmla="*/ 2306 h 2541"/>
              <a:gd name="T24" fmla="*/ 0 w 2313"/>
              <a:gd name="T25" fmla="*/ 1156 h 2541"/>
              <a:gd name="T26" fmla="*/ 0 w 2313"/>
              <a:gd name="T27" fmla="*/ 1156 h 2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3" h="2541">
                <a:moveTo>
                  <a:pt x="0" y="1156"/>
                </a:moveTo>
                <a:cubicBezTo>
                  <a:pt x="0" y="518"/>
                  <a:pt x="517" y="0"/>
                  <a:pt x="1155" y="0"/>
                </a:cubicBezTo>
                <a:lnTo>
                  <a:pt x="1155" y="0"/>
                </a:lnTo>
                <a:lnTo>
                  <a:pt x="1155" y="0"/>
                </a:lnTo>
                <a:cubicBezTo>
                  <a:pt x="1794" y="0"/>
                  <a:pt x="2312" y="518"/>
                  <a:pt x="2312" y="1156"/>
                </a:cubicBezTo>
                <a:lnTo>
                  <a:pt x="2312" y="1156"/>
                </a:lnTo>
                <a:lnTo>
                  <a:pt x="2312" y="1156"/>
                </a:lnTo>
                <a:cubicBezTo>
                  <a:pt x="2312" y="1755"/>
                  <a:pt x="1856" y="2247"/>
                  <a:pt x="1273" y="2306"/>
                </a:cubicBezTo>
                <a:lnTo>
                  <a:pt x="1273" y="2306"/>
                </a:lnTo>
                <a:lnTo>
                  <a:pt x="1155" y="2540"/>
                </a:lnTo>
                <a:lnTo>
                  <a:pt x="1038" y="2306"/>
                </a:lnTo>
                <a:lnTo>
                  <a:pt x="1038" y="2306"/>
                </a:lnTo>
                <a:cubicBezTo>
                  <a:pt x="455" y="2247"/>
                  <a:pt x="0" y="1755"/>
                  <a:pt x="0" y="1156"/>
                </a:cubicBezTo>
                <a:lnTo>
                  <a:pt x="0" y="1156"/>
                </a:lnTo>
              </a:path>
            </a:pathLst>
          </a:custGeom>
          <a:solidFill>
            <a:schemeClr val="accent6"/>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1" name="Freeform 20">
            <a:extLst>
              <a:ext uri="{FF2B5EF4-FFF2-40B4-BE49-F238E27FC236}">
                <a16:creationId xmlns="" xmlns:a16="http://schemas.microsoft.com/office/drawing/2014/main" id="{5E027ACB-AA20-1343-B01F-69D4BCD3F085}"/>
              </a:ext>
            </a:extLst>
          </p:cNvPr>
          <p:cNvSpPr>
            <a:spLocks noChangeArrowheads="1"/>
          </p:cNvSpPr>
          <p:nvPr/>
        </p:nvSpPr>
        <p:spPr bwMode="auto">
          <a:xfrm>
            <a:off x="7946913" y="3094882"/>
            <a:ext cx="207633" cy="207578"/>
          </a:xfrm>
          <a:custGeom>
            <a:avLst/>
            <a:gdLst>
              <a:gd name="connsiteX0" fmla="*/ 143687 w 290259"/>
              <a:gd name="connsiteY0" fmla="*/ 54724 h 290258"/>
              <a:gd name="connsiteX1" fmla="*/ 235529 w 290259"/>
              <a:gd name="connsiteY1" fmla="*/ 145910 h 290258"/>
              <a:gd name="connsiteX2" fmla="*/ 143687 w 290259"/>
              <a:gd name="connsiteY2" fmla="*/ 238407 h 290258"/>
              <a:gd name="connsiteX3" fmla="*/ 51846 w 290259"/>
              <a:gd name="connsiteY3" fmla="*/ 145910 h 290258"/>
              <a:gd name="connsiteX4" fmla="*/ 143687 w 290259"/>
              <a:gd name="connsiteY4" fmla="*/ 54724 h 290258"/>
              <a:gd name="connsiteX5" fmla="*/ 144803 w 290259"/>
              <a:gd name="connsiteY5" fmla="*/ 22177 h 290258"/>
              <a:gd name="connsiteX6" fmla="*/ 22177 w 290259"/>
              <a:gd name="connsiteY6" fmla="*/ 144803 h 290258"/>
              <a:gd name="connsiteX7" fmla="*/ 144803 w 290259"/>
              <a:gd name="connsiteY7" fmla="*/ 268733 h 290258"/>
              <a:gd name="connsiteX8" fmla="*/ 268082 w 290259"/>
              <a:gd name="connsiteY8" fmla="*/ 144803 h 290258"/>
              <a:gd name="connsiteX9" fmla="*/ 144803 w 290259"/>
              <a:gd name="connsiteY9" fmla="*/ 22177 h 290258"/>
              <a:gd name="connsiteX10" fmla="*/ 144803 w 290259"/>
              <a:gd name="connsiteY10" fmla="*/ 0 h 290258"/>
              <a:gd name="connsiteX11" fmla="*/ 290259 w 290259"/>
              <a:gd name="connsiteY11" fmla="*/ 144803 h 290258"/>
              <a:gd name="connsiteX12" fmla="*/ 144803 w 290259"/>
              <a:gd name="connsiteY12" fmla="*/ 290258 h 290258"/>
              <a:gd name="connsiteX13" fmla="*/ 0 w 290259"/>
              <a:gd name="connsiteY13" fmla="*/ 144803 h 290258"/>
              <a:gd name="connsiteX14" fmla="*/ 144803 w 290259"/>
              <a:gd name="connsiteY14" fmla="*/ 0 h 29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259" h="290258">
                <a:moveTo>
                  <a:pt x="143687" y="54724"/>
                </a:moveTo>
                <a:cubicBezTo>
                  <a:pt x="194856" y="54724"/>
                  <a:pt x="235529" y="96053"/>
                  <a:pt x="235529" y="145910"/>
                </a:cubicBezTo>
                <a:cubicBezTo>
                  <a:pt x="235529" y="197079"/>
                  <a:pt x="194856" y="238407"/>
                  <a:pt x="143687" y="238407"/>
                </a:cubicBezTo>
                <a:cubicBezTo>
                  <a:pt x="93175" y="238407"/>
                  <a:pt x="51846" y="197079"/>
                  <a:pt x="51846" y="145910"/>
                </a:cubicBezTo>
                <a:cubicBezTo>
                  <a:pt x="51846" y="96053"/>
                  <a:pt x="93175" y="54724"/>
                  <a:pt x="143687" y="54724"/>
                </a:cubicBezTo>
                <a:close/>
                <a:moveTo>
                  <a:pt x="144803" y="22177"/>
                </a:moveTo>
                <a:cubicBezTo>
                  <a:pt x="76967" y="22177"/>
                  <a:pt x="22177" y="77620"/>
                  <a:pt x="22177" y="144803"/>
                </a:cubicBezTo>
                <a:cubicBezTo>
                  <a:pt x="22177" y="213291"/>
                  <a:pt x="76967" y="268733"/>
                  <a:pt x="144803" y="268733"/>
                </a:cubicBezTo>
                <a:cubicBezTo>
                  <a:pt x="213291" y="268733"/>
                  <a:pt x="268082" y="213291"/>
                  <a:pt x="268082" y="144803"/>
                </a:cubicBezTo>
                <a:cubicBezTo>
                  <a:pt x="268082" y="77620"/>
                  <a:pt x="213291" y="22177"/>
                  <a:pt x="144803" y="22177"/>
                </a:cubicBezTo>
                <a:close/>
                <a:moveTo>
                  <a:pt x="144803" y="0"/>
                </a:moveTo>
                <a:cubicBezTo>
                  <a:pt x="225032" y="0"/>
                  <a:pt x="290259" y="65227"/>
                  <a:pt x="290259" y="144803"/>
                </a:cubicBezTo>
                <a:cubicBezTo>
                  <a:pt x="290259" y="225032"/>
                  <a:pt x="225032" y="290258"/>
                  <a:pt x="144803" y="290258"/>
                </a:cubicBezTo>
                <a:cubicBezTo>
                  <a:pt x="65227" y="290258"/>
                  <a:pt x="0" y="225032"/>
                  <a:pt x="0" y="144803"/>
                </a:cubicBezTo>
                <a:cubicBezTo>
                  <a:pt x="0" y="65227"/>
                  <a:pt x="65227" y="0"/>
                  <a:pt x="144803" y="0"/>
                </a:cubicBezTo>
                <a:close/>
              </a:path>
            </a:pathLst>
          </a:custGeom>
          <a:solidFill>
            <a:schemeClr val="accent6"/>
          </a:solidFill>
          <a:ln>
            <a:noFill/>
          </a:ln>
          <a:effectLst/>
        </p:spPr>
        <p:txBody>
          <a:bodyPr wrap="square" lIns="34290" tIns="17145" rIns="34290" bIns="17145" anchor="ctr">
            <a:noAutofit/>
          </a:bodyPr>
          <a:lstStyle/>
          <a:p>
            <a:endParaRPr lang="en-US" sz="2400" dirty="0">
              <a:latin typeface="Open Sans Light" panose="020B0306030504020204" pitchFamily="34" charset="0"/>
            </a:endParaRPr>
          </a:p>
        </p:txBody>
      </p:sp>
      <p:sp useBgFill="1">
        <p:nvSpPr>
          <p:cNvPr id="22" name="Freeform 56">
            <a:extLst>
              <a:ext uri="{FF2B5EF4-FFF2-40B4-BE49-F238E27FC236}">
                <a16:creationId xmlns="" xmlns:a16="http://schemas.microsoft.com/office/drawing/2014/main" id="{E2FBE156-201E-4E48-968B-29BA356900A0}"/>
              </a:ext>
            </a:extLst>
          </p:cNvPr>
          <p:cNvSpPr>
            <a:spLocks noChangeArrowheads="1"/>
          </p:cNvSpPr>
          <p:nvPr/>
        </p:nvSpPr>
        <p:spPr bwMode="auto">
          <a:xfrm>
            <a:off x="7648159" y="1891929"/>
            <a:ext cx="801490" cy="801282"/>
          </a:xfrm>
          <a:custGeom>
            <a:avLst/>
            <a:gdLst>
              <a:gd name="T0" fmla="*/ 0 w 1716"/>
              <a:gd name="T1" fmla="*/ 857 h 1715"/>
              <a:gd name="T2" fmla="*/ 857 w 1716"/>
              <a:gd name="T3" fmla="*/ 0 h 1715"/>
              <a:gd name="T4" fmla="*/ 857 w 1716"/>
              <a:gd name="T5" fmla="*/ 0 h 1715"/>
              <a:gd name="T6" fmla="*/ 857 w 1716"/>
              <a:gd name="T7" fmla="*/ 0 h 1715"/>
              <a:gd name="T8" fmla="*/ 1715 w 1716"/>
              <a:gd name="T9" fmla="*/ 857 h 1715"/>
              <a:gd name="T10" fmla="*/ 1715 w 1716"/>
              <a:gd name="T11" fmla="*/ 857 h 1715"/>
              <a:gd name="T12" fmla="*/ 1715 w 1716"/>
              <a:gd name="T13" fmla="*/ 857 h 1715"/>
              <a:gd name="T14" fmla="*/ 857 w 1716"/>
              <a:gd name="T15" fmla="*/ 1714 h 1715"/>
              <a:gd name="T16" fmla="*/ 857 w 1716"/>
              <a:gd name="T17" fmla="*/ 1714 h 1715"/>
              <a:gd name="T18" fmla="*/ 857 w 1716"/>
              <a:gd name="T19" fmla="*/ 1714 h 1715"/>
              <a:gd name="T20" fmla="*/ 0 w 1716"/>
              <a:gd name="T21" fmla="*/ 857 h 1715"/>
              <a:gd name="T22" fmla="*/ 0 w 1716"/>
              <a:gd name="T23" fmla="*/ 857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6" h="1715">
                <a:moveTo>
                  <a:pt x="0" y="857"/>
                </a:moveTo>
                <a:cubicBezTo>
                  <a:pt x="0" y="384"/>
                  <a:pt x="384" y="0"/>
                  <a:pt x="857" y="0"/>
                </a:cubicBezTo>
                <a:lnTo>
                  <a:pt x="857" y="0"/>
                </a:lnTo>
                <a:lnTo>
                  <a:pt x="857" y="0"/>
                </a:lnTo>
                <a:cubicBezTo>
                  <a:pt x="1331" y="0"/>
                  <a:pt x="1715" y="384"/>
                  <a:pt x="1715" y="857"/>
                </a:cubicBezTo>
                <a:lnTo>
                  <a:pt x="1715" y="857"/>
                </a:lnTo>
                <a:lnTo>
                  <a:pt x="1715" y="857"/>
                </a:lnTo>
                <a:cubicBezTo>
                  <a:pt x="1715" y="1331"/>
                  <a:pt x="1331" y="1714"/>
                  <a:pt x="857" y="1714"/>
                </a:cubicBezTo>
                <a:lnTo>
                  <a:pt x="857" y="1714"/>
                </a:lnTo>
                <a:lnTo>
                  <a:pt x="857" y="1714"/>
                </a:lnTo>
                <a:cubicBezTo>
                  <a:pt x="384" y="1714"/>
                  <a:pt x="0" y="1331"/>
                  <a:pt x="0" y="857"/>
                </a:cubicBezTo>
                <a:lnTo>
                  <a:pt x="0" y="857"/>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pPr algn="ctr"/>
            <a:r>
              <a:rPr lang="en-US" sz="3600" b="1" dirty="0">
                <a:latin typeface="Open Sans Light" panose="020B0306030504020204" pitchFamily="34" charset="0"/>
              </a:rPr>
              <a:t>6</a:t>
            </a:r>
          </a:p>
        </p:txBody>
      </p:sp>
      <p:sp>
        <p:nvSpPr>
          <p:cNvPr id="23" name="Freeform 22">
            <a:extLst>
              <a:ext uri="{FF2B5EF4-FFF2-40B4-BE49-F238E27FC236}">
                <a16:creationId xmlns="" xmlns:a16="http://schemas.microsoft.com/office/drawing/2014/main" id="{AC2DEE9F-A39E-1B43-9A00-AD7E274A525D}"/>
              </a:ext>
            </a:extLst>
          </p:cNvPr>
          <p:cNvSpPr>
            <a:spLocks noChangeArrowheads="1"/>
          </p:cNvSpPr>
          <p:nvPr/>
        </p:nvSpPr>
        <p:spPr bwMode="auto">
          <a:xfrm>
            <a:off x="3786992" y="2452209"/>
            <a:ext cx="207632" cy="207576"/>
          </a:xfrm>
          <a:custGeom>
            <a:avLst/>
            <a:gdLst>
              <a:gd name="connsiteX0" fmla="*/ 147222 w 290258"/>
              <a:gd name="connsiteY0" fmla="*/ 51845 h 290255"/>
              <a:gd name="connsiteX1" fmla="*/ 238407 w 290258"/>
              <a:gd name="connsiteY1" fmla="*/ 143687 h 290255"/>
              <a:gd name="connsiteX2" fmla="*/ 147222 w 290258"/>
              <a:gd name="connsiteY2" fmla="*/ 235528 h 290255"/>
              <a:gd name="connsiteX3" fmla="*/ 54724 w 290258"/>
              <a:gd name="connsiteY3" fmla="*/ 143687 h 290255"/>
              <a:gd name="connsiteX4" fmla="*/ 147222 w 290258"/>
              <a:gd name="connsiteY4" fmla="*/ 51845 h 290255"/>
              <a:gd name="connsiteX5" fmla="*/ 145455 w 290258"/>
              <a:gd name="connsiteY5" fmla="*/ 21622 h 290255"/>
              <a:gd name="connsiteX6" fmla="*/ 21525 w 290258"/>
              <a:gd name="connsiteY6" fmla="*/ 145455 h 290255"/>
              <a:gd name="connsiteX7" fmla="*/ 145455 w 290258"/>
              <a:gd name="connsiteY7" fmla="*/ 269289 h 290255"/>
              <a:gd name="connsiteX8" fmla="*/ 268081 w 290258"/>
              <a:gd name="connsiteY8" fmla="*/ 145455 h 290255"/>
              <a:gd name="connsiteX9" fmla="*/ 145455 w 290258"/>
              <a:gd name="connsiteY9" fmla="*/ 21622 h 290255"/>
              <a:gd name="connsiteX10" fmla="*/ 145455 w 290258"/>
              <a:gd name="connsiteY10" fmla="*/ 0 h 290255"/>
              <a:gd name="connsiteX11" fmla="*/ 290258 w 290258"/>
              <a:gd name="connsiteY11" fmla="*/ 145455 h 290255"/>
              <a:gd name="connsiteX12" fmla="*/ 145455 w 290258"/>
              <a:gd name="connsiteY12" fmla="*/ 290255 h 290255"/>
              <a:gd name="connsiteX13" fmla="*/ 0 w 290258"/>
              <a:gd name="connsiteY13" fmla="*/ 145455 h 290255"/>
              <a:gd name="connsiteX14" fmla="*/ 145455 w 290258"/>
              <a:gd name="connsiteY14" fmla="*/ 0 h 29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258" h="290255">
                <a:moveTo>
                  <a:pt x="147222" y="51845"/>
                </a:moveTo>
                <a:cubicBezTo>
                  <a:pt x="197078" y="51845"/>
                  <a:pt x="238407" y="93174"/>
                  <a:pt x="238407" y="143687"/>
                </a:cubicBezTo>
                <a:cubicBezTo>
                  <a:pt x="238407" y="194200"/>
                  <a:pt x="197078" y="235528"/>
                  <a:pt x="147222" y="235528"/>
                </a:cubicBezTo>
                <a:cubicBezTo>
                  <a:pt x="96053" y="235528"/>
                  <a:pt x="54724" y="194200"/>
                  <a:pt x="54724" y="143687"/>
                </a:cubicBezTo>
                <a:cubicBezTo>
                  <a:pt x="54724" y="93174"/>
                  <a:pt x="96053" y="51845"/>
                  <a:pt x="147222" y="51845"/>
                </a:cubicBezTo>
                <a:close/>
                <a:moveTo>
                  <a:pt x="145455" y="21622"/>
                </a:moveTo>
                <a:cubicBezTo>
                  <a:pt x="77619" y="21622"/>
                  <a:pt x="21525" y="77314"/>
                  <a:pt x="21525" y="145455"/>
                </a:cubicBezTo>
                <a:cubicBezTo>
                  <a:pt x="21525" y="213596"/>
                  <a:pt x="77619" y="269289"/>
                  <a:pt x="145455" y="269289"/>
                </a:cubicBezTo>
                <a:cubicBezTo>
                  <a:pt x="212638" y="269289"/>
                  <a:pt x="268081" y="213596"/>
                  <a:pt x="268081" y="145455"/>
                </a:cubicBezTo>
                <a:cubicBezTo>
                  <a:pt x="268081" y="77314"/>
                  <a:pt x="212638" y="21622"/>
                  <a:pt x="145455" y="21622"/>
                </a:cubicBezTo>
                <a:close/>
                <a:moveTo>
                  <a:pt x="145455" y="0"/>
                </a:moveTo>
                <a:cubicBezTo>
                  <a:pt x="225031" y="0"/>
                  <a:pt x="290258" y="64865"/>
                  <a:pt x="290258" y="145455"/>
                </a:cubicBezTo>
                <a:cubicBezTo>
                  <a:pt x="290258" y="225390"/>
                  <a:pt x="225031" y="290255"/>
                  <a:pt x="145455" y="290255"/>
                </a:cubicBezTo>
                <a:cubicBezTo>
                  <a:pt x="65226" y="290255"/>
                  <a:pt x="0" y="225390"/>
                  <a:pt x="0" y="145455"/>
                </a:cubicBezTo>
                <a:cubicBezTo>
                  <a:pt x="0" y="64865"/>
                  <a:pt x="65226" y="0"/>
                  <a:pt x="145455" y="0"/>
                </a:cubicBezTo>
                <a:close/>
              </a:path>
            </a:pathLst>
          </a:custGeom>
          <a:solidFill>
            <a:schemeClr val="accent3"/>
          </a:solidFill>
          <a:ln>
            <a:noFill/>
          </a:ln>
          <a:effectLst/>
        </p:spPr>
        <p:txBody>
          <a:bodyPr wrap="square" lIns="34290" tIns="17145" rIns="34290" bIns="17145" anchor="ctr">
            <a:noAutofit/>
          </a:bodyPr>
          <a:lstStyle/>
          <a:p>
            <a:endParaRPr lang="en-US" sz="2400" dirty="0">
              <a:latin typeface="Open Sans Light" panose="020B0306030504020204" pitchFamily="34" charset="0"/>
            </a:endParaRPr>
          </a:p>
        </p:txBody>
      </p:sp>
      <p:sp>
        <p:nvSpPr>
          <p:cNvPr id="24" name="Freeform 60">
            <a:extLst>
              <a:ext uri="{FF2B5EF4-FFF2-40B4-BE49-F238E27FC236}">
                <a16:creationId xmlns="" xmlns:a16="http://schemas.microsoft.com/office/drawing/2014/main" id="{99C2F50D-AD99-D942-B67D-93BFDD25D92D}"/>
              </a:ext>
            </a:extLst>
          </p:cNvPr>
          <p:cNvSpPr>
            <a:spLocks noChangeArrowheads="1"/>
          </p:cNvSpPr>
          <p:nvPr/>
        </p:nvSpPr>
        <p:spPr bwMode="auto">
          <a:xfrm>
            <a:off x="3352249" y="2794143"/>
            <a:ext cx="1081704" cy="1186475"/>
          </a:xfrm>
          <a:custGeom>
            <a:avLst/>
            <a:gdLst>
              <a:gd name="T0" fmla="*/ 1040 w 2314"/>
              <a:gd name="T1" fmla="*/ 234 h 2542"/>
              <a:gd name="T2" fmla="*/ 1157 w 2314"/>
              <a:gd name="T3" fmla="*/ 0 h 2542"/>
              <a:gd name="T4" fmla="*/ 1274 w 2314"/>
              <a:gd name="T5" fmla="*/ 234 h 2542"/>
              <a:gd name="T6" fmla="*/ 1274 w 2314"/>
              <a:gd name="T7" fmla="*/ 234 h 2542"/>
              <a:gd name="T8" fmla="*/ 2313 w 2314"/>
              <a:gd name="T9" fmla="*/ 1385 h 2542"/>
              <a:gd name="T10" fmla="*/ 2313 w 2314"/>
              <a:gd name="T11" fmla="*/ 1385 h 2542"/>
              <a:gd name="T12" fmla="*/ 2313 w 2314"/>
              <a:gd name="T13" fmla="*/ 1385 h 2542"/>
              <a:gd name="T14" fmla="*/ 1157 w 2314"/>
              <a:gd name="T15" fmla="*/ 2541 h 2542"/>
              <a:gd name="T16" fmla="*/ 1157 w 2314"/>
              <a:gd name="T17" fmla="*/ 2541 h 2542"/>
              <a:gd name="T18" fmla="*/ 1157 w 2314"/>
              <a:gd name="T19" fmla="*/ 2541 h 2542"/>
              <a:gd name="T20" fmla="*/ 0 w 2314"/>
              <a:gd name="T21" fmla="*/ 1385 h 2542"/>
              <a:gd name="T22" fmla="*/ 0 w 2314"/>
              <a:gd name="T23" fmla="*/ 1385 h 2542"/>
              <a:gd name="T24" fmla="*/ 0 w 2314"/>
              <a:gd name="T25" fmla="*/ 1385 h 2542"/>
              <a:gd name="T26" fmla="*/ 1040 w 2314"/>
              <a:gd name="T27" fmla="*/ 234 h 2542"/>
              <a:gd name="T28" fmla="*/ 1040 w 2314"/>
              <a:gd name="T29" fmla="*/ 234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4" h="2542">
                <a:moveTo>
                  <a:pt x="1040" y="234"/>
                </a:moveTo>
                <a:lnTo>
                  <a:pt x="1157" y="0"/>
                </a:lnTo>
                <a:lnTo>
                  <a:pt x="1274" y="234"/>
                </a:lnTo>
                <a:lnTo>
                  <a:pt x="1274" y="234"/>
                </a:lnTo>
                <a:cubicBezTo>
                  <a:pt x="1858" y="293"/>
                  <a:pt x="2313" y="786"/>
                  <a:pt x="2313" y="1385"/>
                </a:cubicBezTo>
                <a:lnTo>
                  <a:pt x="2313" y="1385"/>
                </a:lnTo>
                <a:lnTo>
                  <a:pt x="2313" y="1385"/>
                </a:lnTo>
                <a:cubicBezTo>
                  <a:pt x="2313" y="2024"/>
                  <a:pt x="1795" y="2541"/>
                  <a:pt x="1157" y="2541"/>
                </a:cubicBezTo>
                <a:lnTo>
                  <a:pt x="1157" y="2541"/>
                </a:lnTo>
                <a:lnTo>
                  <a:pt x="1157" y="2541"/>
                </a:lnTo>
                <a:cubicBezTo>
                  <a:pt x="518" y="2541"/>
                  <a:pt x="0" y="2024"/>
                  <a:pt x="0" y="1385"/>
                </a:cubicBezTo>
                <a:lnTo>
                  <a:pt x="0" y="1385"/>
                </a:lnTo>
                <a:lnTo>
                  <a:pt x="0" y="1385"/>
                </a:lnTo>
                <a:cubicBezTo>
                  <a:pt x="0" y="786"/>
                  <a:pt x="456" y="293"/>
                  <a:pt x="1040" y="234"/>
                </a:cubicBezTo>
                <a:lnTo>
                  <a:pt x="1040" y="234"/>
                </a:lnTo>
              </a:path>
            </a:pathLst>
          </a:custGeom>
          <a:solidFill>
            <a:schemeClr val="accent3"/>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useBgFill="1">
        <p:nvSpPr>
          <p:cNvPr id="25" name="Freeform 62">
            <a:extLst>
              <a:ext uri="{FF2B5EF4-FFF2-40B4-BE49-F238E27FC236}">
                <a16:creationId xmlns="" xmlns:a16="http://schemas.microsoft.com/office/drawing/2014/main" id="{D4230BD7-4CD2-8A40-A1B3-C660F27FA937}"/>
              </a:ext>
            </a:extLst>
          </p:cNvPr>
          <p:cNvSpPr>
            <a:spLocks noChangeArrowheads="1"/>
          </p:cNvSpPr>
          <p:nvPr/>
        </p:nvSpPr>
        <p:spPr bwMode="auto">
          <a:xfrm>
            <a:off x="3486176" y="3039265"/>
            <a:ext cx="801490" cy="801283"/>
          </a:xfrm>
          <a:custGeom>
            <a:avLst/>
            <a:gdLst>
              <a:gd name="T0" fmla="*/ 0 w 1715"/>
              <a:gd name="T1" fmla="*/ 858 h 1716"/>
              <a:gd name="T2" fmla="*/ 857 w 1715"/>
              <a:gd name="T3" fmla="*/ 0 h 1716"/>
              <a:gd name="T4" fmla="*/ 857 w 1715"/>
              <a:gd name="T5" fmla="*/ 0 h 1716"/>
              <a:gd name="T6" fmla="*/ 857 w 1715"/>
              <a:gd name="T7" fmla="*/ 0 h 1716"/>
              <a:gd name="T8" fmla="*/ 1714 w 1715"/>
              <a:gd name="T9" fmla="*/ 858 h 1716"/>
              <a:gd name="T10" fmla="*/ 1714 w 1715"/>
              <a:gd name="T11" fmla="*/ 858 h 1716"/>
              <a:gd name="T12" fmla="*/ 1714 w 1715"/>
              <a:gd name="T13" fmla="*/ 858 h 1716"/>
              <a:gd name="T14" fmla="*/ 857 w 1715"/>
              <a:gd name="T15" fmla="*/ 1715 h 1716"/>
              <a:gd name="T16" fmla="*/ 857 w 1715"/>
              <a:gd name="T17" fmla="*/ 1715 h 1716"/>
              <a:gd name="T18" fmla="*/ 857 w 1715"/>
              <a:gd name="T19" fmla="*/ 1715 h 1716"/>
              <a:gd name="T20" fmla="*/ 0 w 1715"/>
              <a:gd name="T21" fmla="*/ 858 h 1716"/>
              <a:gd name="T22" fmla="*/ 0 w 1715"/>
              <a:gd name="T23" fmla="*/ 858 h 1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5" h="1716">
                <a:moveTo>
                  <a:pt x="0" y="858"/>
                </a:moveTo>
                <a:cubicBezTo>
                  <a:pt x="0" y="384"/>
                  <a:pt x="383" y="0"/>
                  <a:pt x="857" y="0"/>
                </a:cubicBezTo>
                <a:lnTo>
                  <a:pt x="857" y="0"/>
                </a:lnTo>
                <a:lnTo>
                  <a:pt x="857" y="0"/>
                </a:lnTo>
                <a:cubicBezTo>
                  <a:pt x="1330" y="0"/>
                  <a:pt x="1714" y="384"/>
                  <a:pt x="1714" y="858"/>
                </a:cubicBezTo>
                <a:lnTo>
                  <a:pt x="1714" y="858"/>
                </a:lnTo>
                <a:lnTo>
                  <a:pt x="1714" y="858"/>
                </a:lnTo>
                <a:cubicBezTo>
                  <a:pt x="1714" y="1331"/>
                  <a:pt x="1330" y="1715"/>
                  <a:pt x="857" y="1715"/>
                </a:cubicBezTo>
                <a:lnTo>
                  <a:pt x="857" y="1715"/>
                </a:lnTo>
                <a:lnTo>
                  <a:pt x="857" y="1715"/>
                </a:lnTo>
                <a:cubicBezTo>
                  <a:pt x="383" y="1715"/>
                  <a:pt x="0" y="1331"/>
                  <a:pt x="0" y="858"/>
                </a:cubicBezTo>
                <a:lnTo>
                  <a:pt x="0" y="858"/>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pPr algn="ctr"/>
            <a:r>
              <a:rPr lang="en-US" sz="3600" b="1" dirty="0">
                <a:latin typeface="Open Sans Light" panose="020B0306030504020204" pitchFamily="34" charset="0"/>
              </a:rPr>
              <a:t>3</a:t>
            </a:r>
          </a:p>
        </p:txBody>
      </p:sp>
      <p:sp>
        <p:nvSpPr>
          <p:cNvPr id="32" name="TextBox 31">
            <a:extLst>
              <a:ext uri="{FF2B5EF4-FFF2-40B4-BE49-F238E27FC236}">
                <a16:creationId xmlns="" xmlns:a16="http://schemas.microsoft.com/office/drawing/2014/main" id="{4554E44C-27E0-7148-9ADA-97D82F57511B}"/>
              </a:ext>
            </a:extLst>
          </p:cNvPr>
          <p:cNvSpPr txBox="1"/>
          <p:nvPr/>
        </p:nvSpPr>
        <p:spPr>
          <a:xfrm>
            <a:off x="1835696" y="3507854"/>
            <a:ext cx="1368152" cy="1050287"/>
          </a:xfrm>
          <a:prstGeom prst="rect">
            <a:avLst/>
          </a:prstGeom>
          <a:noFill/>
        </p:spPr>
        <p:txBody>
          <a:bodyPr wrap="square" lIns="34290" tIns="17145" rIns="34290" bIns="17145" rtlCol="0" anchor="b" anchorCtr="0">
            <a:spAutoFit/>
          </a:bodyPr>
          <a:lstStyle/>
          <a:p>
            <a:pPr algn="ctr"/>
            <a:r>
              <a:rPr lang="es-ES" sz="1100" b="1" dirty="0">
                <a:solidFill>
                  <a:schemeClr val="tx2"/>
                </a:solidFill>
                <a:latin typeface="Poppins SemiBold" pitchFamily="2" charset="77"/>
                <a:ea typeface="League Spartan" charset="0"/>
                <a:cs typeface="Poppins SemiBold" pitchFamily="2" charset="77"/>
              </a:rPr>
              <a:t>Cálculo del valor para cada uno de los indicadores primarios que describen los procesos</a:t>
            </a:r>
          </a:p>
        </p:txBody>
      </p:sp>
      <p:sp>
        <p:nvSpPr>
          <p:cNvPr id="44" name="TextBox 31">
            <a:extLst>
              <a:ext uri="{FF2B5EF4-FFF2-40B4-BE49-F238E27FC236}">
                <a16:creationId xmlns="" xmlns:a16="http://schemas.microsoft.com/office/drawing/2014/main" id="{4554E44C-27E0-7148-9ADA-97D82F57511B}"/>
              </a:ext>
            </a:extLst>
          </p:cNvPr>
          <p:cNvSpPr txBox="1"/>
          <p:nvPr/>
        </p:nvSpPr>
        <p:spPr>
          <a:xfrm>
            <a:off x="4644008" y="3507854"/>
            <a:ext cx="1368152" cy="1219565"/>
          </a:xfrm>
          <a:prstGeom prst="rect">
            <a:avLst/>
          </a:prstGeom>
          <a:noFill/>
        </p:spPr>
        <p:txBody>
          <a:bodyPr wrap="square" lIns="34290" tIns="17145" rIns="34290" bIns="17145" rtlCol="0" anchor="b" anchorCtr="0">
            <a:spAutoFit/>
          </a:bodyPr>
          <a:lstStyle/>
          <a:p>
            <a:pPr algn="ctr"/>
            <a:r>
              <a:rPr lang="es-MX" sz="1100" b="1" dirty="0">
                <a:solidFill>
                  <a:schemeClr val="tx2"/>
                </a:solidFill>
                <a:latin typeface="Poppins SemiBold" pitchFamily="2" charset="77"/>
                <a:ea typeface="League Spartan" charset="0"/>
                <a:cs typeface="Poppins SemiBold" pitchFamily="2" charset="77"/>
              </a:rPr>
              <a:t>Cálculo del valor de cada uno de los indicadores secundarios a partir de los indicadores primarios. </a:t>
            </a:r>
            <a:endParaRPr lang="es-ES" sz="1100" b="1" dirty="0">
              <a:solidFill>
                <a:schemeClr val="tx2"/>
              </a:solidFill>
              <a:latin typeface="Poppins SemiBold" pitchFamily="2" charset="77"/>
              <a:ea typeface="League Spartan" charset="0"/>
              <a:cs typeface="Poppins SemiBold" pitchFamily="2" charset="77"/>
            </a:endParaRPr>
          </a:p>
        </p:txBody>
      </p:sp>
      <p:sp>
        <p:nvSpPr>
          <p:cNvPr id="47" name="TextBox 31">
            <a:extLst>
              <a:ext uri="{FF2B5EF4-FFF2-40B4-BE49-F238E27FC236}">
                <a16:creationId xmlns="" xmlns:a16="http://schemas.microsoft.com/office/drawing/2014/main" id="{4554E44C-27E0-7148-9ADA-97D82F57511B}"/>
              </a:ext>
            </a:extLst>
          </p:cNvPr>
          <p:cNvSpPr txBox="1"/>
          <p:nvPr/>
        </p:nvSpPr>
        <p:spPr>
          <a:xfrm>
            <a:off x="6012160" y="1635646"/>
            <a:ext cx="1368152" cy="588623"/>
          </a:xfrm>
          <a:prstGeom prst="rect">
            <a:avLst/>
          </a:prstGeom>
          <a:noFill/>
        </p:spPr>
        <p:txBody>
          <a:bodyPr wrap="square" lIns="34290" tIns="17145" rIns="34290" bIns="17145" rtlCol="0" anchor="b" anchorCtr="0">
            <a:spAutoFit/>
          </a:bodyPr>
          <a:lstStyle/>
          <a:p>
            <a:pPr algn="ctr"/>
            <a:r>
              <a:rPr lang="es-ES" sz="1200" b="1" dirty="0">
                <a:solidFill>
                  <a:schemeClr val="tx2"/>
                </a:solidFill>
                <a:latin typeface="Poppins SemiBold" pitchFamily="2" charset="77"/>
                <a:ea typeface="League Spartan" charset="0"/>
                <a:cs typeface="Poppins SemiBold" pitchFamily="2" charset="77"/>
              </a:rPr>
              <a:t>Cálculo del desempeño de cada proceso</a:t>
            </a:r>
          </a:p>
        </p:txBody>
      </p:sp>
      <p:sp>
        <p:nvSpPr>
          <p:cNvPr id="50" name="TextBox 31">
            <a:extLst>
              <a:ext uri="{FF2B5EF4-FFF2-40B4-BE49-F238E27FC236}">
                <a16:creationId xmlns="" xmlns:a16="http://schemas.microsoft.com/office/drawing/2014/main" id="{4554E44C-27E0-7148-9ADA-97D82F57511B}"/>
              </a:ext>
            </a:extLst>
          </p:cNvPr>
          <p:cNvSpPr txBox="1"/>
          <p:nvPr/>
        </p:nvSpPr>
        <p:spPr>
          <a:xfrm>
            <a:off x="7524328" y="3435846"/>
            <a:ext cx="1368152" cy="403957"/>
          </a:xfrm>
          <a:prstGeom prst="rect">
            <a:avLst/>
          </a:prstGeom>
          <a:noFill/>
        </p:spPr>
        <p:txBody>
          <a:bodyPr wrap="square" lIns="34290" tIns="17145" rIns="34290" bIns="17145" rtlCol="0" anchor="b" anchorCtr="0">
            <a:spAutoFit/>
          </a:bodyPr>
          <a:lstStyle/>
          <a:p>
            <a:pPr algn="ctr"/>
            <a:r>
              <a:rPr lang="es-ES" sz="1200" b="1" dirty="0">
                <a:solidFill>
                  <a:schemeClr val="tx2"/>
                </a:solidFill>
                <a:latin typeface="Poppins SemiBold" pitchFamily="2" charset="77"/>
                <a:ea typeface="League Spartan" charset="0"/>
                <a:cs typeface="Poppins SemiBold" pitchFamily="2" charset="77"/>
              </a:rPr>
              <a:t>Cálculo del Índice AUDITECT</a:t>
            </a:r>
          </a:p>
        </p:txBody>
      </p:sp>
      <p:sp>
        <p:nvSpPr>
          <p:cNvPr id="52" name="1 Título"/>
          <p:cNvSpPr txBox="1">
            <a:spLocks/>
          </p:cNvSpPr>
          <p:nvPr/>
        </p:nvSpPr>
        <p:spPr>
          <a:xfrm>
            <a:off x="467544" y="195486"/>
            <a:ext cx="6336704"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Paso </a:t>
            </a:r>
            <a:r>
              <a:rPr lang="es-CO" sz="2400" b="1" dirty="0" smtClean="0">
                <a:solidFill>
                  <a:srgbClr val="1F497D"/>
                </a:solidFill>
                <a:latin typeface="+mn-lt"/>
                <a:ea typeface="+mn-ea"/>
                <a:cs typeface="+mn-cs"/>
              </a:rPr>
              <a:t>a paso para las evaluaciones parciales trimestrales y la certificación anual</a:t>
            </a:r>
            <a:endParaRPr lang="es-CO" sz="2400" b="1" dirty="0">
              <a:solidFill>
                <a:srgbClr val="1F497D"/>
              </a:solidFill>
              <a:latin typeface="+mn-lt"/>
              <a:ea typeface="+mn-ea"/>
              <a:cs typeface="+mn-cs"/>
            </a:endParaRPr>
          </a:p>
        </p:txBody>
      </p:sp>
      <p:sp>
        <p:nvSpPr>
          <p:cNvPr id="30" name="TextBox 31">
            <a:extLst>
              <a:ext uri="{FF2B5EF4-FFF2-40B4-BE49-F238E27FC236}">
                <a16:creationId xmlns="" xmlns:a16="http://schemas.microsoft.com/office/drawing/2014/main" id="{4554E44C-27E0-7148-9ADA-97D82F57511B}"/>
              </a:ext>
            </a:extLst>
          </p:cNvPr>
          <p:cNvSpPr txBox="1"/>
          <p:nvPr/>
        </p:nvSpPr>
        <p:spPr>
          <a:xfrm>
            <a:off x="251520" y="1419622"/>
            <a:ext cx="1368152" cy="773289"/>
          </a:xfrm>
          <a:prstGeom prst="rect">
            <a:avLst/>
          </a:prstGeom>
          <a:noFill/>
        </p:spPr>
        <p:txBody>
          <a:bodyPr wrap="square" lIns="34290" tIns="17145" rIns="34290" bIns="17145" rtlCol="0" anchor="b" anchorCtr="0">
            <a:spAutoFit/>
          </a:bodyPr>
          <a:lstStyle/>
          <a:p>
            <a:pPr algn="ctr"/>
            <a:r>
              <a:rPr lang="es-ES" sz="1200" b="1" dirty="0">
                <a:solidFill>
                  <a:schemeClr val="tx2"/>
                </a:solidFill>
                <a:latin typeface="Poppins SemiBold" pitchFamily="2" charset="77"/>
                <a:ea typeface="League Spartan" charset="0"/>
                <a:cs typeface="Poppins SemiBold" pitchFamily="2" charset="77"/>
              </a:rPr>
              <a:t>Recolección de información de fuentes internas y externas</a:t>
            </a:r>
          </a:p>
        </p:txBody>
      </p:sp>
      <p:sp>
        <p:nvSpPr>
          <p:cNvPr id="31" name="TextBox 47">
            <a:extLst>
              <a:ext uri="{FF2B5EF4-FFF2-40B4-BE49-F238E27FC236}">
                <a16:creationId xmlns="" xmlns:a16="http://schemas.microsoft.com/office/drawing/2014/main" id="{56052131-EC53-854E-9CD6-CD87DB2A03EC}"/>
              </a:ext>
            </a:extLst>
          </p:cNvPr>
          <p:cNvSpPr txBox="1"/>
          <p:nvPr/>
        </p:nvSpPr>
        <p:spPr>
          <a:xfrm>
            <a:off x="3275856" y="1419622"/>
            <a:ext cx="1296144" cy="773289"/>
          </a:xfrm>
          <a:prstGeom prst="rect">
            <a:avLst/>
          </a:prstGeom>
          <a:noFill/>
        </p:spPr>
        <p:txBody>
          <a:bodyPr wrap="square" lIns="34290" tIns="17145" rIns="34290" bIns="17145" rtlCol="0" anchor="b" anchorCtr="0">
            <a:spAutoFit/>
          </a:bodyPr>
          <a:lstStyle/>
          <a:p>
            <a:pPr algn="ctr"/>
            <a:r>
              <a:rPr lang="es-ES" sz="1200" b="1" dirty="0">
                <a:solidFill>
                  <a:schemeClr val="tx2"/>
                </a:solidFill>
                <a:latin typeface="Poppins SemiBold" pitchFamily="2" charset="77"/>
                <a:ea typeface="League Spartan" charset="0"/>
                <a:cs typeface="Poppins SemiBold" pitchFamily="2" charset="77"/>
              </a:rPr>
              <a:t>Ajuste del rango y sentido de cada indicador de primer nivel</a:t>
            </a:r>
          </a:p>
        </p:txBody>
      </p:sp>
      <p:sp>
        <p:nvSpPr>
          <p:cNvPr id="33" name="CuadroTexto 32"/>
          <p:cNvSpPr txBox="1"/>
          <p:nvPr/>
        </p:nvSpPr>
        <p:spPr>
          <a:xfrm>
            <a:off x="0" y="4887039"/>
            <a:ext cx="1877437" cy="276999"/>
          </a:xfrm>
          <a:prstGeom prst="rect">
            <a:avLst/>
          </a:prstGeom>
          <a:noFill/>
        </p:spPr>
        <p:txBody>
          <a:bodyPr wrap="none" rtlCol="0">
            <a:spAutoFit/>
          </a:bodyPr>
          <a:lstStyle/>
          <a:p>
            <a:r>
              <a:rPr lang="es-ES" sz="1200" dirty="0"/>
              <a:t>Fuente: elaboración propia</a:t>
            </a:r>
          </a:p>
        </p:txBody>
      </p:sp>
    </p:spTree>
    <p:extLst>
      <p:ext uri="{BB962C8B-B14F-4D97-AF65-F5344CB8AC3E}">
        <p14:creationId xmlns:p14="http://schemas.microsoft.com/office/powerpoint/2010/main" val="73275327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
            <a:extLst>
              <a:ext uri="{FF2B5EF4-FFF2-40B4-BE49-F238E27FC236}">
                <a16:creationId xmlns="" xmlns:a16="http://schemas.microsoft.com/office/drawing/2014/main" id="{3ECFDDBF-F7E1-1149-A8D7-8811E4089028}"/>
              </a:ext>
            </a:extLst>
          </p:cNvPr>
          <p:cNvSpPr>
            <a:spLocks noChangeArrowheads="1"/>
          </p:cNvSpPr>
          <p:nvPr/>
        </p:nvSpPr>
        <p:spPr bwMode="auto">
          <a:xfrm>
            <a:off x="0" y="2336856"/>
            <a:ext cx="9144000" cy="1069062"/>
          </a:xfrm>
          <a:custGeom>
            <a:avLst/>
            <a:gdLst>
              <a:gd name="T0" fmla="*/ 16995 w 19569"/>
              <a:gd name="T1" fmla="*/ 2287 h 2288"/>
              <a:gd name="T2" fmla="*/ 15803 w 19569"/>
              <a:gd name="T3" fmla="*/ 1883 h 2288"/>
              <a:gd name="T4" fmla="*/ 14879 w 19569"/>
              <a:gd name="T5" fmla="*/ 1175 h 2288"/>
              <a:gd name="T6" fmla="*/ 14129 w 19569"/>
              <a:gd name="T7" fmla="*/ 905 h 2288"/>
              <a:gd name="T8" fmla="*/ 12761 w 19569"/>
              <a:gd name="T9" fmla="*/ 1685 h 2288"/>
              <a:gd name="T10" fmla="*/ 11233 w 19569"/>
              <a:gd name="T11" fmla="*/ 2263 h 2288"/>
              <a:gd name="T12" fmla="*/ 9706 w 19569"/>
              <a:gd name="T13" fmla="*/ 1685 h 2288"/>
              <a:gd name="T14" fmla="*/ 9230 w 19569"/>
              <a:gd name="T15" fmla="*/ 1257 h 2288"/>
              <a:gd name="T16" fmla="*/ 8336 w 19569"/>
              <a:gd name="T17" fmla="*/ 905 h 2288"/>
              <a:gd name="T18" fmla="*/ 6966 w 19569"/>
              <a:gd name="T19" fmla="*/ 1685 h 2288"/>
              <a:gd name="T20" fmla="*/ 5431 w 19569"/>
              <a:gd name="T21" fmla="*/ 2263 h 2288"/>
              <a:gd name="T22" fmla="*/ 4177 w 19569"/>
              <a:gd name="T23" fmla="*/ 1830 h 2288"/>
              <a:gd name="T24" fmla="*/ 3230 w 19569"/>
              <a:gd name="T25" fmla="*/ 1103 h 2288"/>
              <a:gd name="T26" fmla="*/ 0 w 19569"/>
              <a:gd name="T27" fmla="*/ 881 h 2288"/>
              <a:gd name="T28" fmla="*/ 2573 w 19569"/>
              <a:gd name="T29" fmla="*/ 0 h 2288"/>
              <a:gd name="T30" fmla="*/ 3766 w 19569"/>
              <a:gd name="T31" fmla="*/ 404 h 2288"/>
              <a:gd name="T32" fmla="*/ 4729 w 19569"/>
              <a:gd name="T33" fmla="*/ 1141 h 2288"/>
              <a:gd name="T34" fmla="*/ 4907 w 19569"/>
              <a:gd name="T35" fmla="*/ 1253 h 2288"/>
              <a:gd name="T36" fmla="*/ 5445 w 19569"/>
              <a:gd name="T37" fmla="*/ 1381 h 2288"/>
              <a:gd name="T38" fmla="*/ 6852 w 19569"/>
              <a:gd name="T39" fmla="*/ 602 h 2288"/>
              <a:gd name="T40" fmla="*/ 8332 w 19569"/>
              <a:gd name="T41" fmla="*/ 24 h 2288"/>
              <a:gd name="T42" fmla="*/ 8340 w 19569"/>
              <a:gd name="T43" fmla="*/ 24 h 2288"/>
              <a:gd name="T44" fmla="*/ 9818 w 19569"/>
              <a:gd name="T45" fmla="*/ 602 h 2288"/>
              <a:gd name="T46" fmla="*/ 10294 w 19569"/>
              <a:gd name="T47" fmla="*/ 1029 h 2288"/>
              <a:gd name="T48" fmla="*/ 11233 w 19569"/>
              <a:gd name="T49" fmla="*/ 1381 h 2288"/>
              <a:gd name="T50" fmla="*/ 11240 w 19569"/>
              <a:gd name="T51" fmla="*/ 1381 h 2288"/>
              <a:gd name="T52" fmla="*/ 12647 w 19569"/>
              <a:gd name="T53" fmla="*/ 602 h 2288"/>
              <a:gd name="T54" fmla="*/ 14127 w 19569"/>
              <a:gd name="T55" fmla="*/ 24 h 2288"/>
              <a:gd name="T56" fmla="*/ 14136 w 19569"/>
              <a:gd name="T57" fmla="*/ 24 h 2288"/>
              <a:gd name="T58" fmla="*/ 15391 w 19569"/>
              <a:gd name="T59" fmla="*/ 457 h 2288"/>
              <a:gd name="T60" fmla="*/ 16339 w 19569"/>
              <a:gd name="T61" fmla="*/ 1183 h 2288"/>
              <a:gd name="T62" fmla="*/ 19568 w 19569"/>
              <a:gd name="T63" fmla="*/ 1405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569" h="2288">
                <a:moveTo>
                  <a:pt x="19568" y="2287"/>
                </a:moveTo>
                <a:lnTo>
                  <a:pt x="16995" y="2287"/>
                </a:lnTo>
                <a:lnTo>
                  <a:pt x="16995" y="2287"/>
                </a:lnTo>
                <a:cubicBezTo>
                  <a:pt x="16565" y="2287"/>
                  <a:pt x="16145" y="2145"/>
                  <a:pt x="15803" y="1883"/>
                </a:cubicBezTo>
                <a:lnTo>
                  <a:pt x="14879" y="1175"/>
                </a:lnTo>
                <a:lnTo>
                  <a:pt x="14879" y="1175"/>
                </a:lnTo>
                <a:cubicBezTo>
                  <a:pt x="14664" y="1010"/>
                  <a:pt x="14408" y="911"/>
                  <a:pt x="14129" y="905"/>
                </a:cubicBezTo>
                <a:lnTo>
                  <a:pt x="14129" y="905"/>
                </a:lnTo>
                <a:cubicBezTo>
                  <a:pt x="13801" y="910"/>
                  <a:pt x="13483" y="1035"/>
                  <a:pt x="13236" y="1257"/>
                </a:cubicBezTo>
                <a:lnTo>
                  <a:pt x="12761" y="1685"/>
                </a:lnTo>
                <a:lnTo>
                  <a:pt x="12761" y="1685"/>
                </a:lnTo>
                <a:cubicBezTo>
                  <a:pt x="12338" y="2065"/>
                  <a:pt x="11796" y="2271"/>
                  <a:pt x="11233" y="2263"/>
                </a:cubicBezTo>
                <a:lnTo>
                  <a:pt x="11233" y="2263"/>
                </a:lnTo>
                <a:cubicBezTo>
                  <a:pt x="10669" y="2270"/>
                  <a:pt x="10127" y="2065"/>
                  <a:pt x="9706" y="1685"/>
                </a:cubicBezTo>
                <a:lnTo>
                  <a:pt x="9230" y="1257"/>
                </a:lnTo>
                <a:lnTo>
                  <a:pt x="9230" y="1257"/>
                </a:lnTo>
                <a:cubicBezTo>
                  <a:pt x="8983" y="1035"/>
                  <a:pt x="8665" y="910"/>
                  <a:pt x="8336" y="905"/>
                </a:cubicBezTo>
                <a:lnTo>
                  <a:pt x="8336" y="905"/>
                </a:lnTo>
                <a:cubicBezTo>
                  <a:pt x="8006" y="910"/>
                  <a:pt x="7689" y="1035"/>
                  <a:pt x="7441" y="1257"/>
                </a:cubicBezTo>
                <a:lnTo>
                  <a:pt x="6966" y="1685"/>
                </a:lnTo>
                <a:lnTo>
                  <a:pt x="6966" y="1685"/>
                </a:lnTo>
                <a:cubicBezTo>
                  <a:pt x="6542" y="2067"/>
                  <a:pt x="5997" y="2272"/>
                  <a:pt x="5431" y="2263"/>
                </a:cubicBezTo>
                <a:lnTo>
                  <a:pt x="5431" y="2263"/>
                </a:lnTo>
                <a:cubicBezTo>
                  <a:pt x="4987" y="2255"/>
                  <a:pt x="4550" y="2116"/>
                  <a:pt x="4177" y="1830"/>
                </a:cubicBezTo>
                <a:lnTo>
                  <a:pt x="3230" y="1103"/>
                </a:lnTo>
                <a:lnTo>
                  <a:pt x="3230" y="1103"/>
                </a:lnTo>
                <a:cubicBezTo>
                  <a:pt x="3042" y="960"/>
                  <a:pt x="2809" y="881"/>
                  <a:pt x="2573" y="881"/>
                </a:cubicBezTo>
                <a:lnTo>
                  <a:pt x="0" y="881"/>
                </a:lnTo>
                <a:lnTo>
                  <a:pt x="0" y="0"/>
                </a:lnTo>
                <a:lnTo>
                  <a:pt x="2573" y="0"/>
                </a:lnTo>
                <a:lnTo>
                  <a:pt x="2573" y="0"/>
                </a:lnTo>
                <a:cubicBezTo>
                  <a:pt x="3002" y="0"/>
                  <a:pt x="3426" y="144"/>
                  <a:pt x="3766" y="404"/>
                </a:cubicBezTo>
                <a:lnTo>
                  <a:pt x="4729" y="1141"/>
                </a:lnTo>
                <a:lnTo>
                  <a:pt x="4729" y="1141"/>
                </a:lnTo>
                <a:cubicBezTo>
                  <a:pt x="4785" y="1185"/>
                  <a:pt x="4843" y="1223"/>
                  <a:pt x="4907" y="1253"/>
                </a:cubicBezTo>
                <a:lnTo>
                  <a:pt x="4907" y="1253"/>
                </a:lnTo>
                <a:cubicBezTo>
                  <a:pt x="5074" y="1334"/>
                  <a:pt x="5258" y="1378"/>
                  <a:pt x="5445" y="1381"/>
                </a:cubicBezTo>
                <a:lnTo>
                  <a:pt x="5445" y="1381"/>
                </a:lnTo>
                <a:cubicBezTo>
                  <a:pt x="5788" y="1387"/>
                  <a:pt x="6118" y="1261"/>
                  <a:pt x="6377" y="1029"/>
                </a:cubicBezTo>
                <a:lnTo>
                  <a:pt x="6852" y="602"/>
                </a:lnTo>
                <a:lnTo>
                  <a:pt x="6852" y="602"/>
                </a:lnTo>
                <a:cubicBezTo>
                  <a:pt x="7261" y="235"/>
                  <a:pt x="7786" y="30"/>
                  <a:pt x="8332" y="24"/>
                </a:cubicBezTo>
                <a:lnTo>
                  <a:pt x="8336" y="24"/>
                </a:lnTo>
                <a:lnTo>
                  <a:pt x="8340" y="24"/>
                </a:lnTo>
                <a:lnTo>
                  <a:pt x="8340" y="24"/>
                </a:lnTo>
                <a:cubicBezTo>
                  <a:pt x="8885" y="30"/>
                  <a:pt x="9411" y="235"/>
                  <a:pt x="9818" y="602"/>
                </a:cubicBezTo>
                <a:lnTo>
                  <a:pt x="10294" y="1029"/>
                </a:lnTo>
                <a:lnTo>
                  <a:pt x="10294" y="1029"/>
                </a:lnTo>
                <a:cubicBezTo>
                  <a:pt x="10552" y="1261"/>
                  <a:pt x="10883" y="1386"/>
                  <a:pt x="11225" y="1381"/>
                </a:cubicBezTo>
                <a:lnTo>
                  <a:pt x="11233" y="1381"/>
                </a:lnTo>
                <a:lnTo>
                  <a:pt x="11240" y="1381"/>
                </a:lnTo>
                <a:lnTo>
                  <a:pt x="11240" y="1381"/>
                </a:lnTo>
                <a:cubicBezTo>
                  <a:pt x="11583" y="1387"/>
                  <a:pt x="11913" y="1261"/>
                  <a:pt x="12171" y="1029"/>
                </a:cubicBezTo>
                <a:lnTo>
                  <a:pt x="12647" y="602"/>
                </a:lnTo>
                <a:lnTo>
                  <a:pt x="12647" y="602"/>
                </a:lnTo>
                <a:cubicBezTo>
                  <a:pt x="13055" y="235"/>
                  <a:pt x="13581" y="30"/>
                  <a:pt x="14127" y="24"/>
                </a:cubicBezTo>
                <a:lnTo>
                  <a:pt x="14132" y="24"/>
                </a:lnTo>
                <a:lnTo>
                  <a:pt x="14136" y="24"/>
                </a:lnTo>
                <a:lnTo>
                  <a:pt x="14136" y="24"/>
                </a:lnTo>
                <a:cubicBezTo>
                  <a:pt x="14581" y="31"/>
                  <a:pt x="15018" y="171"/>
                  <a:pt x="15391" y="457"/>
                </a:cubicBezTo>
                <a:lnTo>
                  <a:pt x="16339" y="1183"/>
                </a:lnTo>
                <a:lnTo>
                  <a:pt x="16339" y="1183"/>
                </a:lnTo>
                <a:cubicBezTo>
                  <a:pt x="16526" y="1326"/>
                  <a:pt x="16759" y="1405"/>
                  <a:pt x="16995" y="1405"/>
                </a:cubicBezTo>
                <a:lnTo>
                  <a:pt x="19568" y="1405"/>
                </a:lnTo>
                <a:lnTo>
                  <a:pt x="19568" y="2287"/>
                </a:lnTo>
              </a:path>
            </a:pathLst>
          </a:custGeom>
          <a:solidFill>
            <a:schemeClr val="accent6">
              <a:lumMod val="1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6" name="Freeform 2">
            <a:extLst>
              <a:ext uri="{FF2B5EF4-FFF2-40B4-BE49-F238E27FC236}">
                <a16:creationId xmlns="" xmlns:a16="http://schemas.microsoft.com/office/drawing/2014/main" id="{D8CD9748-FE23-2042-8C5B-33A40991BDC2}"/>
              </a:ext>
            </a:extLst>
          </p:cNvPr>
          <p:cNvSpPr>
            <a:spLocks noChangeArrowheads="1"/>
          </p:cNvSpPr>
          <p:nvPr/>
        </p:nvSpPr>
        <p:spPr bwMode="auto">
          <a:xfrm>
            <a:off x="0" y="2359514"/>
            <a:ext cx="9144000" cy="1021686"/>
          </a:xfrm>
          <a:custGeom>
            <a:avLst/>
            <a:gdLst>
              <a:gd name="T0" fmla="*/ 16995 w 19569"/>
              <a:gd name="T1" fmla="*/ 2187 h 2188"/>
              <a:gd name="T2" fmla="*/ 15833 w 19569"/>
              <a:gd name="T3" fmla="*/ 1793 h 2188"/>
              <a:gd name="T4" fmla="*/ 14890 w 19569"/>
              <a:gd name="T5" fmla="*/ 1070 h 2188"/>
              <a:gd name="T6" fmla="*/ 14129 w 19569"/>
              <a:gd name="T7" fmla="*/ 805 h 2188"/>
              <a:gd name="T8" fmla="*/ 12728 w 19569"/>
              <a:gd name="T9" fmla="*/ 1597 h 2188"/>
              <a:gd name="T10" fmla="*/ 11233 w 19569"/>
              <a:gd name="T11" fmla="*/ 2162 h 2188"/>
              <a:gd name="T12" fmla="*/ 9739 w 19569"/>
              <a:gd name="T13" fmla="*/ 1597 h 2188"/>
              <a:gd name="T14" fmla="*/ 9263 w 19569"/>
              <a:gd name="T15" fmla="*/ 1170 h 2188"/>
              <a:gd name="T16" fmla="*/ 8336 w 19569"/>
              <a:gd name="T17" fmla="*/ 805 h 2188"/>
              <a:gd name="T18" fmla="*/ 6933 w 19569"/>
              <a:gd name="T19" fmla="*/ 1597 h 2188"/>
              <a:gd name="T20" fmla="*/ 5432 w 19569"/>
              <a:gd name="T21" fmla="*/ 2162 h 2188"/>
              <a:gd name="T22" fmla="*/ 4202 w 19569"/>
              <a:gd name="T23" fmla="*/ 1736 h 2188"/>
              <a:gd name="T24" fmla="*/ 3260 w 19569"/>
              <a:gd name="T25" fmla="*/ 1014 h 2188"/>
              <a:gd name="T26" fmla="*/ 0 w 19569"/>
              <a:gd name="T27" fmla="*/ 781 h 2188"/>
              <a:gd name="T28" fmla="*/ 2573 w 19569"/>
              <a:gd name="T29" fmla="*/ 0 h 2188"/>
              <a:gd name="T30" fmla="*/ 3735 w 19569"/>
              <a:gd name="T31" fmla="*/ 394 h 2188"/>
              <a:gd name="T32" fmla="*/ 4703 w 19569"/>
              <a:gd name="T33" fmla="*/ 1135 h 2188"/>
              <a:gd name="T34" fmla="*/ 4870 w 19569"/>
              <a:gd name="T35" fmla="*/ 1241 h 2188"/>
              <a:gd name="T36" fmla="*/ 5444 w 19569"/>
              <a:gd name="T37" fmla="*/ 1381 h 2188"/>
              <a:gd name="T38" fmla="*/ 6885 w 19569"/>
              <a:gd name="T39" fmla="*/ 590 h 2188"/>
              <a:gd name="T40" fmla="*/ 8332 w 19569"/>
              <a:gd name="T41" fmla="*/ 25 h 2188"/>
              <a:gd name="T42" fmla="*/ 8339 w 19569"/>
              <a:gd name="T43" fmla="*/ 25 h 2188"/>
              <a:gd name="T44" fmla="*/ 9786 w 19569"/>
              <a:gd name="T45" fmla="*/ 590 h 2188"/>
              <a:gd name="T46" fmla="*/ 10260 w 19569"/>
              <a:gd name="T47" fmla="*/ 1016 h 2188"/>
              <a:gd name="T48" fmla="*/ 11233 w 19569"/>
              <a:gd name="T49" fmla="*/ 1381 h 2188"/>
              <a:gd name="T50" fmla="*/ 11239 w 19569"/>
              <a:gd name="T51" fmla="*/ 1381 h 2188"/>
              <a:gd name="T52" fmla="*/ 11262 w 19569"/>
              <a:gd name="T53" fmla="*/ 1381 h 2188"/>
              <a:gd name="T54" fmla="*/ 12680 w 19569"/>
              <a:gd name="T55" fmla="*/ 590 h 2188"/>
              <a:gd name="T56" fmla="*/ 14127 w 19569"/>
              <a:gd name="T57" fmla="*/ 25 h 2188"/>
              <a:gd name="T58" fmla="*/ 14137 w 19569"/>
              <a:gd name="T59" fmla="*/ 25 h 2188"/>
              <a:gd name="T60" fmla="*/ 15367 w 19569"/>
              <a:gd name="T61" fmla="*/ 452 h 2188"/>
              <a:gd name="T62" fmla="*/ 16308 w 19569"/>
              <a:gd name="T63" fmla="*/ 1172 h 2188"/>
              <a:gd name="T64" fmla="*/ 19568 w 19569"/>
              <a:gd name="T65" fmla="*/ 1405 h 2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569" h="2188">
                <a:moveTo>
                  <a:pt x="19568" y="2187"/>
                </a:moveTo>
                <a:lnTo>
                  <a:pt x="16995" y="2187"/>
                </a:lnTo>
                <a:lnTo>
                  <a:pt x="16995" y="2187"/>
                </a:lnTo>
                <a:cubicBezTo>
                  <a:pt x="16575" y="2187"/>
                  <a:pt x="16167" y="2049"/>
                  <a:pt x="15833" y="1793"/>
                </a:cubicBezTo>
                <a:lnTo>
                  <a:pt x="14890" y="1070"/>
                </a:lnTo>
                <a:lnTo>
                  <a:pt x="14890" y="1070"/>
                </a:lnTo>
                <a:cubicBezTo>
                  <a:pt x="14658" y="892"/>
                  <a:pt x="14401" y="811"/>
                  <a:pt x="14129" y="805"/>
                </a:cubicBezTo>
                <a:lnTo>
                  <a:pt x="14129" y="805"/>
                </a:lnTo>
                <a:cubicBezTo>
                  <a:pt x="13788" y="810"/>
                  <a:pt x="13459" y="939"/>
                  <a:pt x="13203" y="1170"/>
                </a:cubicBezTo>
                <a:lnTo>
                  <a:pt x="12728" y="1597"/>
                </a:lnTo>
                <a:lnTo>
                  <a:pt x="12728" y="1597"/>
                </a:lnTo>
                <a:cubicBezTo>
                  <a:pt x="12314" y="1970"/>
                  <a:pt x="11783" y="2170"/>
                  <a:pt x="11233" y="2162"/>
                </a:cubicBezTo>
                <a:lnTo>
                  <a:pt x="11233" y="2162"/>
                </a:lnTo>
                <a:cubicBezTo>
                  <a:pt x="10682" y="2170"/>
                  <a:pt x="10151" y="1970"/>
                  <a:pt x="9739" y="1597"/>
                </a:cubicBezTo>
                <a:lnTo>
                  <a:pt x="9263" y="1170"/>
                </a:lnTo>
                <a:lnTo>
                  <a:pt x="9263" y="1170"/>
                </a:lnTo>
                <a:cubicBezTo>
                  <a:pt x="9007" y="939"/>
                  <a:pt x="8677" y="810"/>
                  <a:pt x="8336" y="805"/>
                </a:cubicBezTo>
                <a:lnTo>
                  <a:pt x="8336" y="805"/>
                </a:lnTo>
                <a:cubicBezTo>
                  <a:pt x="7994" y="810"/>
                  <a:pt x="7665" y="939"/>
                  <a:pt x="7408" y="1170"/>
                </a:cubicBezTo>
                <a:lnTo>
                  <a:pt x="6933" y="1597"/>
                </a:lnTo>
                <a:lnTo>
                  <a:pt x="6933" y="1597"/>
                </a:lnTo>
                <a:cubicBezTo>
                  <a:pt x="6518" y="1971"/>
                  <a:pt x="5984" y="2172"/>
                  <a:pt x="5432" y="2162"/>
                </a:cubicBezTo>
                <a:lnTo>
                  <a:pt x="5432" y="2162"/>
                </a:lnTo>
                <a:cubicBezTo>
                  <a:pt x="4998" y="2155"/>
                  <a:pt x="4574" y="2021"/>
                  <a:pt x="4202" y="1736"/>
                </a:cubicBezTo>
                <a:lnTo>
                  <a:pt x="3260" y="1014"/>
                </a:lnTo>
                <a:lnTo>
                  <a:pt x="3260" y="1014"/>
                </a:lnTo>
                <a:cubicBezTo>
                  <a:pt x="3063" y="863"/>
                  <a:pt x="2821" y="781"/>
                  <a:pt x="2573" y="781"/>
                </a:cubicBezTo>
                <a:lnTo>
                  <a:pt x="0" y="781"/>
                </a:lnTo>
                <a:lnTo>
                  <a:pt x="0" y="0"/>
                </a:lnTo>
                <a:lnTo>
                  <a:pt x="2573" y="0"/>
                </a:lnTo>
                <a:lnTo>
                  <a:pt x="2573" y="0"/>
                </a:lnTo>
                <a:cubicBezTo>
                  <a:pt x="2991" y="0"/>
                  <a:pt x="3404" y="140"/>
                  <a:pt x="3735" y="394"/>
                </a:cubicBezTo>
                <a:lnTo>
                  <a:pt x="4703" y="1135"/>
                </a:lnTo>
                <a:lnTo>
                  <a:pt x="4703" y="1135"/>
                </a:lnTo>
                <a:cubicBezTo>
                  <a:pt x="4755" y="1175"/>
                  <a:pt x="4811" y="1211"/>
                  <a:pt x="4870" y="1241"/>
                </a:cubicBezTo>
                <a:lnTo>
                  <a:pt x="4870" y="1241"/>
                </a:lnTo>
                <a:cubicBezTo>
                  <a:pt x="5048" y="1329"/>
                  <a:pt x="5244" y="1378"/>
                  <a:pt x="5444" y="1381"/>
                </a:cubicBezTo>
                <a:lnTo>
                  <a:pt x="5444" y="1381"/>
                </a:lnTo>
                <a:cubicBezTo>
                  <a:pt x="5799" y="1386"/>
                  <a:pt x="6142" y="1257"/>
                  <a:pt x="6410" y="1016"/>
                </a:cubicBezTo>
                <a:lnTo>
                  <a:pt x="6885" y="590"/>
                </a:lnTo>
                <a:lnTo>
                  <a:pt x="6885" y="590"/>
                </a:lnTo>
                <a:cubicBezTo>
                  <a:pt x="7285" y="230"/>
                  <a:pt x="7799" y="29"/>
                  <a:pt x="8332" y="25"/>
                </a:cubicBezTo>
                <a:lnTo>
                  <a:pt x="8336" y="25"/>
                </a:lnTo>
                <a:lnTo>
                  <a:pt x="8339" y="25"/>
                </a:lnTo>
                <a:lnTo>
                  <a:pt x="8339" y="25"/>
                </a:lnTo>
                <a:cubicBezTo>
                  <a:pt x="8873" y="29"/>
                  <a:pt x="9387" y="230"/>
                  <a:pt x="9786" y="590"/>
                </a:cubicBezTo>
                <a:lnTo>
                  <a:pt x="10260" y="1016"/>
                </a:lnTo>
                <a:lnTo>
                  <a:pt x="10260" y="1016"/>
                </a:lnTo>
                <a:cubicBezTo>
                  <a:pt x="10528" y="1257"/>
                  <a:pt x="10872" y="1386"/>
                  <a:pt x="11226" y="1381"/>
                </a:cubicBezTo>
                <a:lnTo>
                  <a:pt x="11233" y="1381"/>
                </a:lnTo>
                <a:lnTo>
                  <a:pt x="11239" y="1381"/>
                </a:lnTo>
                <a:lnTo>
                  <a:pt x="11239" y="1381"/>
                </a:lnTo>
                <a:cubicBezTo>
                  <a:pt x="11246" y="1381"/>
                  <a:pt x="11254" y="1381"/>
                  <a:pt x="11262" y="1381"/>
                </a:cubicBezTo>
                <a:lnTo>
                  <a:pt x="11262" y="1381"/>
                </a:lnTo>
                <a:cubicBezTo>
                  <a:pt x="11609" y="1381"/>
                  <a:pt x="11943" y="1252"/>
                  <a:pt x="12205" y="1016"/>
                </a:cubicBezTo>
                <a:lnTo>
                  <a:pt x="12680" y="590"/>
                </a:lnTo>
                <a:lnTo>
                  <a:pt x="12680" y="590"/>
                </a:lnTo>
                <a:cubicBezTo>
                  <a:pt x="13080" y="230"/>
                  <a:pt x="13593" y="29"/>
                  <a:pt x="14127" y="25"/>
                </a:cubicBezTo>
                <a:lnTo>
                  <a:pt x="14132" y="25"/>
                </a:lnTo>
                <a:lnTo>
                  <a:pt x="14137" y="25"/>
                </a:lnTo>
                <a:lnTo>
                  <a:pt x="14137" y="25"/>
                </a:lnTo>
                <a:cubicBezTo>
                  <a:pt x="14566" y="32"/>
                  <a:pt x="14992" y="164"/>
                  <a:pt x="15367" y="452"/>
                </a:cubicBezTo>
                <a:lnTo>
                  <a:pt x="16308" y="1172"/>
                </a:lnTo>
                <a:lnTo>
                  <a:pt x="16308" y="1172"/>
                </a:lnTo>
                <a:cubicBezTo>
                  <a:pt x="16505" y="1322"/>
                  <a:pt x="16748" y="1405"/>
                  <a:pt x="16995" y="1405"/>
                </a:cubicBezTo>
                <a:lnTo>
                  <a:pt x="19568" y="1405"/>
                </a:lnTo>
                <a:lnTo>
                  <a:pt x="19568" y="2187"/>
                </a:lnTo>
              </a:path>
            </a:pathLst>
          </a:custGeom>
          <a:solidFill>
            <a:schemeClr val="bg1">
              <a:lumMod val="65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7" name="Freeform 3">
            <a:extLst>
              <a:ext uri="{FF2B5EF4-FFF2-40B4-BE49-F238E27FC236}">
                <a16:creationId xmlns="" xmlns:a16="http://schemas.microsoft.com/office/drawing/2014/main" id="{4DF4C365-1807-B94D-9CB4-FF8B50130F55}"/>
              </a:ext>
            </a:extLst>
          </p:cNvPr>
          <p:cNvSpPr>
            <a:spLocks noChangeArrowheads="1"/>
          </p:cNvSpPr>
          <p:nvPr/>
        </p:nvSpPr>
        <p:spPr bwMode="auto">
          <a:xfrm>
            <a:off x="0" y="2373933"/>
            <a:ext cx="9144000" cy="994908"/>
          </a:xfrm>
          <a:custGeom>
            <a:avLst/>
            <a:gdLst>
              <a:gd name="T0" fmla="*/ 16995 w 19569"/>
              <a:gd name="T1" fmla="*/ 2127 h 2128"/>
              <a:gd name="T2" fmla="*/ 15851 w 19569"/>
              <a:gd name="T3" fmla="*/ 1739 h 2128"/>
              <a:gd name="T4" fmla="*/ 14904 w 19569"/>
              <a:gd name="T5" fmla="*/ 1013 h 2128"/>
              <a:gd name="T6" fmla="*/ 14129 w 19569"/>
              <a:gd name="T7" fmla="*/ 745 h 2128"/>
              <a:gd name="T8" fmla="*/ 12707 w 19569"/>
              <a:gd name="T9" fmla="*/ 1545 h 2128"/>
              <a:gd name="T10" fmla="*/ 11233 w 19569"/>
              <a:gd name="T11" fmla="*/ 2102 h 2128"/>
              <a:gd name="T12" fmla="*/ 9759 w 19569"/>
              <a:gd name="T13" fmla="*/ 1545 h 2128"/>
              <a:gd name="T14" fmla="*/ 9284 w 19569"/>
              <a:gd name="T15" fmla="*/ 1118 h 2128"/>
              <a:gd name="T16" fmla="*/ 8336 w 19569"/>
              <a:gd name="T17" fmla="*/ 745 h 2128"/>
              <a:gd name="T18" fmla="*/ 6912 w 19569"/>
              <a:gd name="T19" fmla="*/ 1545 h 2128"/>
              <a:gd name="T20" fmla="*/ 5432 w 19569"/>
              <a:gd name="T21" fmla="*/ 2102 h 2128"/>
              <a:gd name="T22" fmla="*/ 4216 w 19569"/>
              <a:gd name="T23" fmla="*/ 1678 h 2128"/>
              <a:gd name="T24" fmla="*/ 3279 w 19569"/>
              <a:gd name="T25" fmla="*/ 960 h 2128"/>
              <a:gd name="T26" fmla="*/ 0 w 19569"/>
              <a:gd name="T27" fmla="*/ 720 h 2128"/>
              <a:gd name="T28" fmla="*/ 2573 w 19569"/>
              <a:gd name="T29" fmla="*/ 0 h 2128"/>
              <a:gd name="T30" fmla="*/ 3717 w 19569"/>
              <a:gd name="T31" fmla="*/ 388 h 2128"/>
              <a:gd name="T32" fmla="*/ 4687 w 19569"/>
              <a:gd name="T33" fmla="*/ 1130 h 2128"/>
              <a:gd name="T34" fmla="*/ 4853 w 19569"/>
              <a:gd name="T35" fmla="*/ 1236 h 2128"/>
              <a:gd name="T36" fmla="*/ 5444 w 19569"/>
              <a:gd name="T37" fmla="*/ 1381 h 2128"/>
              <a:gd name="T38" fmla="*/ 6906 w 19569"/>
              <a:gd name="T39" fmla="*/ 582 h 2128"/>
              <a:gd name="T40" fmla="*/ 8332 w 19569"/>
              <a:gd name="T41" fmla="*/ 25 h 2128"/>
              <a:gd name="T42" fmla="*/ 8339 w 19569"/>
              <a:gd name="T43" fmla="*/ 25 h 2128"/>
              <a:gd name="T44" fmla="*/ 9766 w 19569"/>
              <a:gd name="T45" fmla="*/ 582 h 2128"/>
              <a:gd name="T46" fmla="*/ 10240 w 19569"/>
              <a:gd name="T47" fmla="*/ 1009 h 2128"/>
              <a:gd name="T48" fmla="*/ 11233 w 19569"/>
              <a:gd name="T49" fmla="*/ 1381 h 2128"/>
              <a:gd name="T50" fmla="*/ 11239 w 19569"/>
              <a:gd name="T51" fmla="*/ 1381 h 2128"/>
              <a:gd name="T52" fmla="*/ 12700 w 19569"/>
              <a:gd name="T53" fmla="*/ 582 h 2128"/>
              <a:gd name="T54" fmla="*/ 14127 w 19569"/>
              <a:gd name="T55" fmla="*/ 25 h 2128"/>
              <a:gd name="T56" fmla="*/ 14138 w 19569"/>
              <a:gd name="T57" fmla="*/ 25 h 2128"/>
              <a:gd name="T58" fmla="*/ 15354 w 19569"/>
              <a:gd name="T59" fmla="*/ 450 h 2128"/>
              <a:gd name="T60" fmla="*/ 16290 w 19569"/>
              <a:gd name="T61" fmla="*/ 1166 h 2128"/>
              <a:gd name="T62" fmla="*/ 19568 w 19569"/>
              <a:gd name="T63" fmla="*/ 1406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569" h="2128">
                <a:moveTo>
                  <a:pt x="19568" y="2127"/>
                </a:moveTo>
                <a:lnTo>
                  <a:pt x="16995" y="2127"/>
                </a:lnTo>
                <a:lnTo>
                  <a:pt x="16995" y="2127"/>
                </a:lnTo>
                <a:cubicBezTo>
                  <a:pt x="16582" y="2127"/>
                  <a:pt x="16180" y="1991"/>
                  <a:pt x="15851" y="1739"/>
                </a:cubicBezTo>
                <a:lnTo>
                  <a:pt x="14904" y="1013"/>
                </a:lnTo>
                <a:lnTo>
                  <a:pt x="14904" y="1013"/>
                </a:lnTo>
                <a:cubicBezTo>
                  <a:pt x="14673" y="835"/>
                  <a:pt x="14407" y="751"/>
                  <a:pt x="14129" y="745"/>
                </a:cubicBezTo>
                <a:lnTo>
                  <a:pt x="14129" y="745"/>
                </a:lnTo>
                <a:cubicBezTo>
                  <a:pt x="13781" y="750"/>
                  <a:pt x="13445" y="882"/>
                  <a:pt x="13183" y="1118"/>
                </a:cubicBezTo>
                <a:lnTo>
                  <a:pt x="12707" y="1545"/>
                </a:lnTo>
                <a:lnTo>
                  <a:pt x="12707" y="1545"/>
                </a:lnTo>
                <a:cubicBezTo>
                  <a:pt x="12299" y="1912"/>
                  <a:pt x="11776" y="2110"/>
                  <a:pt x="11233" y="2102"/>
                </a:cubicBezTo>
                <a:lnTo>
                  <a:pt x="11233" y="2102"/>
                </a:lnTo>
                <a:cubicBezTo>
                  <a:pt x="10689" y="2110"/>
                  <a:pt x="10166" y="1912"/>
                  <a:pt x="9759" y="1545"/>
                </a:cubicBezTo>
                <a:lnTo>
                  <a:pt x="9284" y="1118"/>
                </a:lnTo>
                <a:lnTo>
                  <a:pt x="9284" y="1118"/>
                </a:lnTo>
                <a:cubicBezTo>
                  <a:pt x="9021" y="882"/>
                  <a:pt x="8685" y="750"/>
                  <a:pt x="8336" y="745"/>
                </a:cubicBezTo>
                <a:lnTo>
                  <a:pt x="8336" y="745"/>
                </a:lnTo>
                <a:cubicBezTo>
                  <a:pt x="7987" y="750"/>
                  <a:pt x="7651" y="882"/>
                  <a:pt x="7388" y="1118"/>
                </a:cubicBezTo>
                <a:lnTo>
                  <a:pt x="6912" y="1545"/>
                </a:lnTo>
                <a:lnTo>
                  <a:pt x="6912" y="1545"/>
                </a:lnTo>
                <a:cubicBezTo>
                  <a:pt x="6503" y="1913"/>
                  <a:pt x="5977" y="2112"/>
                  <a:pt x="5432" y="2102"/>
                </a:cubicBezTo>
                <a:lnTo>
                  <a:pt x="5432" y="2102"/>
                </a:lnTo>
                <a:cubicBezTo>
                  <a:pt x="4996" y="2095"/>
                  <a:pt x="4582" y="1959"/>
                  <a:pt x="4216" y="1678"/>
                </a:cubicBezTo>
                <a:lnTo>
                  <a:pt x="3279" y="960"/>
                </a:lnTo>
                <a:lnTo>
                  <a:pt x="3279" y="960"/>
                </a:lnTo>
                <a:cubicBezTo>
                  <a:pt x="3077" y="805"/>
                  <a:pt x="2826" y="720"/>
                  <a:pt x="2573" y="720"/>
                </a:cubicBezTo>
                <a:lnTo>
                  <a:pt x="0" y="720"/>
                </a:lnTo>
                <a:lnTo>
                  <a:pt x="0" y="0"/>
                </a:lnTo>
                <a:lnTo>
                  <a:pt x="2573" y="0"/>
                </a:lnTo>
                <a:lnTo>
                  <a:pt x="2573" y="0"/>
                </a:lnTo>
                <a:cubicBezTo>
                  <a:pt x="2984" y="0"/>
                  <a:pt x="3391" y="137"/>
                  <a:pt x="3717" y="388"/>
                </a:cubicBezTo>
                <a:lnTo>
                  <a:pt x="4687" y="1130"/>
                </a:lnTo>
                <a:lnTo>
                  <a:pt x="4687" y="1130"/>
                </a:lnTo>
                <a:cubicBezTo>
                  <a:pt x="4739" y="1170"/>
                  <a:pt x="4794" y="1207"/>
                  <a:pt x="4853" y="1236"/>
                </a:cubicBezTo>
                <a:lnTo>
                  <a:pt x="4853" y="1236"/>
                </a:lnTo>
                <a:cubicBezTo>
                  <a:pt x="5036" y="1328"/>
                  <a:pt x="5238" y="1378"/>
                  <a:pt x="5444" y="1381"/>
                </a:cubicBezTo>
                <a:lnTo>
                  <a:pt x="5444" y="1381"/>
                </a:lnTo>
                <a:cubicBezTo>
                  <a:pt x="5807" y="1386"/>
                  <a:pt x="6157" y="1255"/>
                  <a:pt x="6430" y="1009"/>
                </a:cubicBezTo>
                <a:lnTo>
                  <a:pt x="6906" y="582"/>
                </a:lnTo>
                <a:lnTo>
                  <a:pt x="6906" y="582"/>
                </a:lnTo>
                <a:cubicBezTo>
                  <a:pt x="7300" y="227"/>
                  <a:pt x="7806" y="29"/>
                  <a:pt x="8332" y="25"/>
                </a:cubicBezTo>
                <a:lnTo>
                  <a:pt x="8336" y="25"/>
                </a:lnTo>
                <a:lnTo>
                  <a:pt x="8339" y="25"/>
                </a:lnTo>
                <a:lnTo>
                  <a:pt x="8339" y="25"/>
                </a:lnTo>
                <a:cubicBezTo>
                  <a:pt x="8865" y="29"/>
                  <a:pt x="9372" y="227"/>
                  <a:pt x="9766" y="582"/>
                </a:cubicBezTo>
                <a:lnTo>
                  <a:pt x="10240" y="1009"/>
                </a:lnTo>
                <a:lnTo>
                  <a:pt x="10240" y="1009"/>
                </a:lnTo>
                <a:cubicBezTo>
                  <a:pt x="10514" y="1255"/>
                  <a:pt x="10865" y="1386"/>
                  <a:pt x="11227" y="1381"/>
                </a:cubicBezTo>
                <a:lnTo>
                  <a:pt x="11233" y="1381"/>
                </a:lnTo>
                <a:lnTo>
                  <a:pt x="11239" y="1381"/>
                </a:lnTo>
                <a:lnTo>
                  <a:pt x="11239" y="1381"/>
                </a:lnTo>
                <a:cubicBezTo>
                  <a:pt x="11600" y="1386"/>
                  <a:pt x="11952" y="1255"/>
                  <a:pt x="12225" y="1009"/>
                </a:cubicBezTo>
                <a:lnTo>
                  <a:pt x="12700" y="582"/>
                </a:lnTo>
                <a:lnTo>
                  <a:pt x="12700" y="582"/>
                </a:lnTo>
                <a:cubicBezTo>
                  <a:pt x="13095" y="227"/>
                  <a:pt x="13601" y="29"/>
                  <a:pt x="14127" y="25"/>
                </a:cubicBezTo>
                <a:lnTo>
                  <a:pt x="14132" y="25"/>
                </a:lnTo>
                <a:lnTo>
                  <a:pt x="14138" y="25"/>
                </a:lnTo>
                <a:lnTo>
                  <a:pt x="14138" y="25"/>
                </a:lnTo>
                <a:cubicBezTo>
                  <a:pt x="14585" y="32"/>
                  <a:pt x="14995" y="175"/>
                  <a:pt x="15354" y="450"/>
                </a:cubicBezTo>
                <a:lnTo>
                  <a:pt x="16290" y="1166"/>
                </a:lnTo>
                <a:lnTo>
                  <a:pt x="16290" y="1166"/>
                </a:lnTo>
                <a:cubicBezTo>
                  <a:pt x="16492" y="1321"/>
                  <a:pt x="16741" y="1406"/>
                  <a:pt x="16995" y="1406"/>
                </a:cubicBezTo>
                <a:lnTo>
                  <a:pt x="19568" y="1406"/>
                </a:lnTo>
                <a:lnTo>
                  <a:pt x="19568" y="2127"/>
                </a:lnTo>
              </a:path>
            </a:pathLst>
          </a:custGeom>
          <a:solidFill>
            <a:schemeClr val="accent6">
              <a:lumMod val="10000"/>
            </a:schemeClr>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8" name="Freeform 7">
            <a:extLst>
              <a:ext uri="{FF2B5EF4-FFF2-40B4-BE49-F238E27FC236}">
                <a16:creationId xmlns="" xmlns:a16="http://schemas.microsoft.com/office/drawing/2014/main" id="{020F8BC6-6BD3-A04F-8632-F9346C4F9108}"/>
              </a:ext>
            </a:extLst>
          </p:cNvPr>
          <p:cNvSpPr>
            <a:spLocks noChangeArrowheads="1"/>
          </p:cNvSpPr>
          <p:nvPr/>
        </p:nvSpPr>
        <p:spPr bwMode="auto">
          <a:xfrm>
            <a:off x="1007528" y="2435729"/>
            <a:ext cx="207633" cy="207578"/>
          </a:xfrm>
          <a:custGeom>
            <a:avLst/>
            <a:gdLst>
              <a:gd name="connsiteX0" fmla="*/ 143687 w 290259"/>
              <a:gd name="connsiteY0" fmla="*/ 54724 h 290258"/>
              <a:gd name="connsiteX1" fmla="*/ 235528 w 290259"/>
              <a:gd name="connsiteY1" fmla="*/ 145910 h 290258"/>
              <a:gd name="connsiteX2" fmla="*/ 143687 w 290259"/>
              <a:gd name="connsiteY2" fmla="*/ 238407 h 290258"/>
              <a:gd name="connsiteX3" fmla="*/ 51845 w 290259"/>
              <a:gd name="connsiteY3" fmla="*/ 145910 h 290258"/>
              <a:gd name="connsiteX4" fmla="*/ 143687 w 290259"/>
              <a:gd name="connsiteY4" fmla="*/ 54724 h 290258"/>
              <a:gd name="connsiteX5" fmla="*/ 144803 w 290259"/>
              <a:gd name="connsiteY5" fmla="*/ 22177 h 290258"/>
              <a:gd name="connsiteX6" fmla="*/ 21525 w 290259"/>
              <a:gd name="connsiteY6" fmla="*/ 144803 h 290258"/>
              <a:gd name="connsiteX7" fmla="*/ 144803 w 290259"/>
              <a:gd name="connsiteY7" fmla="*/ 268081 h 290258"/>
              <a:gd name="connsiteX8" fmla="*/ 268082 w 290259"/>
              <a:gd name="connsiteY8" fmla="*/ 144803 h 290258"/>
              <a:gd name="connsiteX9" fmla="*/ 144803 w 290259"/>
              <a:gd name="connsiteY9" fmla="*/ 22177 h 290258"/>
              <a:gd name="connsiteX10" fmla="*/ 144803 w 290259"/>
              <a:gd name="connsiteY10" fmla="*/ 0 h 290258"/>
              <a:gd name="connsiteX11" fmla="*/ 290259 w 290259"/>
              <a:gd name="connsiteY11" fmla="*/ 144803 h 290258"/>
              <a:gd name="connsiteX12" fmla="*/ 144803 w 290259"/>
              <a:gd name="connsiteY12" fmla="*/ 290258 h 290258"/>
              <a:gd name="connsiteX13" fmla="*/ 0 w 290259"/>
              <a:gd name="connsiteY13" fmla="*/ 144803 h 290258"/>
              <a:gd name="connsiteX14" fmla="*/ 144803 w 290259"/>
              <a:gd name="connsiteY14" fmla="*/ 0 h 29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259" h="290258">
                <a:moveTo>
                  <a:pt x="143687" y="54724"/>
                </a:moveTo>
                <a:cubicBezTo>
                  <a:pt x="194856" y="54724"/>
                  <a:pt x="235528" y="95397"/>
                  <a:pt x="235528" y="145910"/>
                </a:cubicBezTo>
                <a:cubicBezTo>
                  <a:pt x="235528" y="197079"/>
                  <a:pt x="194856" y="238407"/>
                  <a:pt x="143687" y="238407"/>
                </a:cubicBezTo>
                <a:cubicBezTo>
                  <a:pt x="93174" y="238407"/>
                  <a:pt x="51845" y="197079"/>
                  <a:pt x="51845" y="145910"/>
                </a:cubicBezTo>
                <a:cubicBezTo>
                  <a:pt x="51845" y="95397"/>
                  <a:pt x="93174" y="54724"/>
                  <a:pt x="143687" y="54724"/>
                </a:cubicBezTo>
                <a:close/>
                <a:moveTo>
                  <a:pt x="144803" y="22177"/>
                </a:moveTo>
                <a:cubicBezTo>
                  <a:pt x="76968" y="22177"/>
                  <a:pt x="21525" y="76967"/>
                  <a:pt x="21525" y="144803"/>
                </a:cubicBezTo>
                <a:cubicBezTo>
                  <a:pt x="21525" y="213291"/>
                  <a:pt x="76968" y="268081"/>
                  <a:pt x="144803" y="268081"/>
                </a:cubicBezTo>
                <a:cubicBezTo>
                  <a:pt x="212639" y="268081"/>
                  <a:pt x="268082" y="213291"/>
                  <a:pt x="268082" y="144803"/>
                </a:cubicBezTo>
                <a:cubicBezTo>
                  <a:pt x="268082" y="76967"/>
                  <a:pt x="212639" y="22177"/>
                  <a:pt x="144803" y="22177"/>
                </a:cubicBezTo>
                <a:close/>
                <a:moveTo>
                  <a:pt x="144803" y="0"/>
                </a:moveTo>
                <a:cubicBezTo>
                  <a:pt x="225032" y="0"/>
                  <a:pt x="290259" y="64574"/>
                  <a:pt x="290259" y="144803"/>
                </a:cubicBezTo>
                <a:cubicBezTo>
                  <a:pt x="290259" y="225032"/>
                  <a:pt x="225032" y="290258"/>
                  <a:pt x="144803" y="290258"/>
                </a:cubicBezTo>
                <a:cubicBezTo>
                  <a:pt x="65227" y="290258"/>
                  <a:pt x="0" y="225032"/>
                  <a:pt x="0" y="144803"/>
                </a:cubicBezTo>
                <a:cubicBezTo>
                  <a:pt x="0" y="64574"/>
                  <a:pt x="65227" y="0"/>
                  <a:pt x="144803" y="0"/>
                </a:cubicBezTo>
                <a:close/>
              </a:path>
            </a:pathLst>
          </a:custGeom>
          <a:solidFill>
            <a:schemeClr val="accent1"/>
          </a:solidFill>
          <a:ln>
            <a:noFill/>
          </a:ln>
          <a:effectLst/>
        </p:spPr>
        <p:txBody>
          <a:bodyPr wrap="square" lIns="34290" tIns="17145" rIns="34290" bIns="17145" anchor="ctr">
            <a:noAutofit/>
          </a:bodyPr>
          <a:lstStyle/>
          <a:p>
            <a:endParaRPr lang="en-US" sz="2400" dirty="0">
              <a:latin typeface="Open Sans Light" panose="020B0306030504020204" pitchFamily="34" charset="0"/>
            </a:endParaRPr>
          </a:p>
        </p:txBody>
      </p:sp>
      <p:sp>
        <p:nvSpPr>
          <p:cNvPr id="9" name="Freeform 9">
            <a:extLst>
              <a:ext uri="{FF2B5EF4-FFF2-40B4-BE49-F238E27FC236}">
                <a16:creationId xmlns="" xmlns:a16="http://schemas.microsoft.com/office/drawing/2014/main" id="{589D56F5-51D0-084C-A166-32CA2084FB24}"/>
              </a:ext>
            </a:extLst>
          </p:cNvPr>
          <p:cNvSpPr>
            <a:spLocks noChangeArrowheads="1"/>
          </p:cNvSpPr>
          <p:nvPr/>
        </p:nvSpPr>
        <p:spPr bwMode="auto">
          <a:xfrm>
            <a:off x="572788" y="2794143"/>
            <a:ext cx="1081703" cy="1186475"/>
          </a:xfrm>
          <a:custGeom>
            <a:avLst/>
            <a:gdLst>
              <a:gd name="T0" fmla="*/ 1039 w 2314"/>
              <a:gd name="T1" fmla="*/ 234 h 2542"/>
              <a:gd name="T2" fmla="*/ 1156 w 2314"/>
              <a:gd name="T3" fmla="*/ 0 h 2542"/>
              <a:gd name="T4" fmla="*/ 1274 w 2314"/>
              <a:gd name="T5" fmla="*/ 234 h 2542"/>
              <a:gd name="T6" fmla="*/ 1274 w 2314"/>
              <a:gd name="T7" fmla="*/ 234 h 2542"/>
              <a:gd name="T8" fmla="*/ 2313 w 2314"/>
              <a:gd name="T9" fmla="*/ 1385 h 2542"/>
              <a:gd name="T10" fmla="*/ 2313 w 2314"/>
              <a:gd name="T11" fmla="*/ 1385 h 2542"/>
              <a:gd name="T12" fmla="*/ 2313 w 2314"/>
              <a:gd name="T13" fmla="*/ 1385 h 2542"/>
              <a:gd name="T14" fmla="*/ 1156 w 2314"/>
              <a:gd name="T15" fmla="*/ 2541 h 2542"/>
              <a:gd name="T16" fmla="*/ 1156 w 2314"/>
              <a:gd name="T17" fmla="*/ 2541 h 2542"/>
              <a:gd name="T18" fmla="*/ 1156 w 2314"/>
              <a:gd name="T19" fmla="*/ 2541 h 2542"/>
              <a:gd name="T20" fmla="*/ 0 w 2314"/>
              <a:gd name="T21" fmla="*/ 1385 h 2542"/>
              <a:gd name="T22" fmla="*/ 0 w 2314"/>
              <a:gd name="T23" fmla="*/ 1385 h 2542"/>
              <a:gd name="T24" fmla="*/ 0 w 2314"/>
              <a:gd name="T25" fmla="*/ 1385 h 2542"/>
              <a:gd name="T26" fmla="*/ 1039 w 2314"/>
              <a:gd name="T27" fmla="*/ 234 h 2542"/>
              <a:gd name="T28" fmla="*/ 1039 w 2314"/>
              <a:gd name="T29" fmla="*/ 234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4" h="2542">
                <a:moveTo>
                  <a:pt x="1039" y="234"/>
                </a:moveTo>
                <a:lnTo>
                  <a:pt x="1156" y="0"/>
                </a:lnTo>
                <a:lnTo>
                  <a:pt x="1274" y="234"/>
                </a:lnTo>
                <a:lnTo>
                  <a:pt x="1274" y="234"/>
                </a:lnTo>
                <a:cubicBezTo>
                  <a:pt x="1857" y="293"/>
                  <a:pt x="2313" y="786"/>
                  <a:pt x="2313" y="1385"/>
                </a:cubicBezTo>
                <a:lnTo>
                  <a:pt x="2313" y="1385"/>
                </a:lnTo>
                <a:lnTo>
                  <a:pt x="2313" y="1385"/>
                </a:lnTo>
                <a:cubicBezTo>
                  <a:pt x="2313" y="2024"/>
                  <a:pt x="1795" y="2541"/>
                  <a:pt x="1156" y="2541"/>
                </a:cubicBezTo>
                <a:lnTo>
                  <a:pt x="1156" y="2541"/>
                </a:lnTo>
                <a:lnTo>
                  <a:pt x="1156" y="2541"/>
                </a:lnTo>
                <a:cubicBezTo>
                  <a:pt x="518" y="2541"/>
                  <a:pt x="0" y="2024"/>
                  <a:pt x="0" y="1385"/>
                </a:cubicBezTo>
                <a:lnTo>
                  <a:pt x="0" y="1385"/>
                </a:lnTo>
                <a:lnTo>
                  <a:pt x="0" y="1385"/>
                </a:lnTo>
                <a:cubicBezTo>
                  <a:pt x="0" y="786"/>
                  <a:pt x="455" y="293"/>
                  <a:pt x="1039" y="234"/>
                </a:cubicBezTo>
                <a:lnTo>
                  <a:pt x="1039" y="234"/>
                </a:lnTo>
              </a:path>
            </a:pathLst>
          </a:custGeom>
          <a:solidFill>
            <a:schemeClr val="accent1"/>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useBgFill="1">
        <p:nvSpPr>
          <p:cNvPr id="10" name="Freeform 11">
            <a:extLst>
              <a:ext uri="{FF2B5EF4-FFF2-40B4-BE49-F238E27FC236}">
                <a16:creationId xmlns="" xmlns:a16="http://schemas.microsoft.com/office/drawing/2014/main" id="{628C0FD6-43B0-434B-BDB9-BF3DE0ACF82F}"/>
              </a:ext>
            </a:extLst>
          </p:cNvPr>
          <p:cNvSpPr>
            <a:spLocks noChangeArrowheads="1"/>
          </p:cNvSpPr>
          <p:nvPr/>
        </p:nvSpPr>
        <p:spPr bwMode="auto">
          <a:xfrm>
            <a:off x="712894" y="3039265"/>
            <a:ext cx="801490" cy="801283"/>
          </a:xfrm>
          <a:custGeom>
            <a:avLst/>
            <a:gdLst>
              <a:gd name="T0" fmla="*/ 0 w 1716"/>
              <a:gd name="T1" fmla="*/ 858 h 1716"/>
              <a:gd name="T2" fmla="*/ 857 w 1716"/>
              <a:gd name="T3" fmla="*/ 0 h 1716"/>
              <a:gd name="T4" fmla="*/ 857 w 1716"/>
              <a:gd name="T5" fmla="*/ 0 h 1716"/>
              <a:gd name="T6" fmla="*/ 857 w 1716"/>
              <a:gd name="T7" fmla="*/ 0 h 1716"/>
              <a:gd name="T8" fmla="*/ 1715 w 1716"/>
              <a:gd name="T9" fmla="*/ 858 h 1716"/>
              <a:gd name="T10" fmla="*/ 1715 w 1716"/>
              <a:gd name="T11" fmla="*/ 858 h 1716"/>
              <a:gd name="T12" fmla="*/ 1715 w 1716"/>
              <a:gd name="T13" fmla="*/ 858 h 1716"/>
              <a:gd name="T14" fmla="*/ 857 w 1716"/>
              <a:gd name="T15" fmla="*/ 1715 h 1716"/>
              <a:gd name="T16" fmla="*/ 857 w 1716"/>
              <a:gd name="T17" fmla="*/ 1715 h 1716"/>
              <a:gd name="T18" fmla="*/ 857 w 1716"/>
              <a:gd name="T19" fmla="*/ 1715 h 1716"/>
              <a:gd name="T20" fmla="*/ 0 w 1716"/>
              <a:gd name="T21" fmla="*/ 858 h 1716"/>
              <a:gd name="T22" fmla="*/ 0 w 1716"/>
              <a:gd name="T23" fmla="*/ 858 h 1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6" h="1716">
                <a:moveTo>
                  <a:pt x="0" y="858"/>
                </a:moveTo>
                <a:cubicBezTo>
                  <a:pt x="0" y="384"/>
                  <a:pt x="384" y="0"/>
                  <a:pt x="857" y="0"/>
                </a:cubicBezTo>
                <a:lnTo>
                  <a:pt x="857" y="0"/>
                </a:lnTo>
                <a:lnTo>
                  <a:pt x="857" y="0"/>
                </a:lnTo>
                <a:cubicBezTo>
                  <a:pt x="1330" y="0"/>
                  <a:pt x="1715" y="384"/>
                  <a:pt x="1715" y="858"/>
                </a:cubicBezTo>
                <a:lnTo>
                  <a:pt x="1715" y="858"/>
                </a:lnTo>
                <a:lnTo>
                  <a:pt x="1715" y="858"/>
                </a:lnTo>
                <a:cubicBezTo>
                  <a:pt x="1715" y="1331"/>
                  <a:pt x="1330" y="1715"/>
                  <a:pt x="857" y="1715"/>
                </a:cubicBezTo>
                <a:lnTo>
                  <a:pt x="857" y="1715"/>
                </a:lnTo>
                <a:lnTo>
                  <a:pt x="857" y="1715"/>
                </a:lnTo>
                <a:cubicBezTo>
                  <a:pt x="384" y="1715"/>
                  <a:pt x="0" y="1331"/>
                  <a:pt x="0" y="858"/>
                </a:cubicBezTo>
                <a:lnTo>
                  <a:pt x="0" y="858"/>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pPr algn="ctr"/>
            <a:r>
              <a:rPr lang="en-US" sz="3600" b="1" dirty="0">
                <a:latin typeface="Open Sans Light" panose="020B0306030504020204" pitchFamily="34" charset="0"/>
              </a:rPr>
              <a:t>7</a:t>
            </a:r>
          </a:p>
        </p:txBody>
      </p:sp>
      <p:sp>
        <p:nvSpPr>
          <p:cNvPr id="11" name="Freeform 16">
            <a:extLst>
              <a:ext uri="{FF2B5EF4-FFF2-40B4-BE49-F238E27FC236}">
                <a16:creationId xmlns="" xmlns:a16="http://schemas.microsoft.com/office/drawing/2014/main" id="{23D692B3-A56D-0B40-AB53-C48D3331668F}"/>
              </a:ext>
            </a:extLst>
          </p:cNvPr>
          <p:cNvSpPr>
            <a:spLocks noChangeArrowheads="1"/>
          </p:cNvSpPr>
          <p:nvPr/>
        </p:nvSpPr>
        <p:spPr bwMode="auto">
          <a:xfrm>
            <a:off x="1988272" y="1751858"/>
            <a:ext cx="1081704" cy="1186475"/>
          </a:xfrm>
          <a:custGeom>
            <a:avLst/>
            <a:gdLst>
              <a:gd name="T0" fmla="*/ 0 w 2313"/>
              <a:gd name="T1" fmla="*/ 1156 h 2541"/>
              <a:gd name="T2" fmla="*/ 1156 w 2313"/>
              <a:gd name="T3" fmla="*/ 0 h 2541"/>
              <a:gd name="T4" fmla="*/ 1156 w 2313"/>
              <a:gd name="T5" fmla="*/ 0 h 2541"/>
              <a:gd name="T6" fmla="*/ 1156 w 2313"/>
              <a:gd name="T7" fmla="*/ 0 h 2541"/>
              <a:gd name="T8" fmla="*/ 2312 w 2313"/>
              <a:gd name="T9" fmla="*/ 1156 h 2541"/>
              <a:gd name="T10" fmla="*/ 2312 w 2313"/>
              <a:gd name="T11" fmla="*/ 1156 h 2541"/>
              <a:gd name="T12" fmla="*/ 2312 w 2313"/>
              <a:gd name="T13" fmla="*/ 1156 h 2541"/>
              <a:gd name="T14" fmla="*/ 1273 w 2313"/>
              <a:gd name="T15" fmla="*/ 2305 h 2541"/>
              <a:gd name="T16" fmla="*/ 1273 w 2313"/>
              <a:gd name="T17" fmla="*/ 2305 h 2541"/>
              <a:gd name="T18" fmla="*/ 1156 w 2313"/>
              <a:gd name="T19" fmla="*/ 2540 h 2541"/>
              <a:gd name="T20" fmla="*/ 1039 w 2313"/>
              <a:gd name="T21" fmla="*/ 2305 h 2541"/>
              <a:gd name="T22" fmla="*/ 1039 w 2313"/>
              <a:gd name="T23" fmla="*/ 2305 h 2541"/>
              <a:gd name="T24" fmla="*/ 0 w 2313"/>
              <a:gd name="T25" fmla="*/ 1156 h 2541"/>
              <a:gd name="T26" fmla="*/ 0 w 2313"/>
              <a:gd name="T27" fmla="*/ 1156 h 2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3" h="2541">
                <a:moveTo>
                  <a:pt x="0" y="1156"/>
                </a:moveTo>
                <a:cubicBezTo>
                  <a:pt x="0" y="518"/>
                  <a:pt x="518" y="0"/>
                  <a:pt x="1156" y="0"/>
                </a:cubicBezTo>
                <a:lnTo>
                  <a:pt x="1156" y="0"/>
                </a:lnTo>
                <a:lnTo>
                  <a:pt x="1156" y="0"/>
                </a:lnTo>
                <a:cubicBezTo>
                  <a:pt x="1795" y="0"/>
                  <a:pt x="2312" y="518"/>
                  <a:pt x="2312" y="1156"/>
                </a:cubicBezTo>
                <a:lnTo>
                  <a:pt x="2312" y="1156"/>
                </a:lnTo>
                <a:lnTo>
                  <a:pt x="2312" y="1156"/>
                </a:lnTo>
                <a:cubicBezTo>
                  <a:pt x="2312" y="1755"/>
                  <a:pt x="1857" y="2247"/>
                  <a:pt x="1273" y="2305"/>
                </a:cubicBezTo>
                <a:lnTo>
                  <a:pt x="1273" y="2305"/>
                </a:lnTo>
                <a:lnTo>
                  <a:pt x="1156" y="2540"/>
                </a:lnTo>
                <a:lnTo>
                  <a:pt x="1039" y="2305"/>
                </a:lnTo>
                <a:lnTo>
                  <a:pt x="1039" y="2305"/>
                </a:lnTo>
                <a:cubicBezTo>
                  <a:pt x="456" y="2247"/>
                  <a:pt x="0" y="1755"/>
                  <a:pt x="0" y="1156"/>
                </a:cubicBezTo>
                <a:lnTo>
                  <a:pt x="0" y="1156"/>
                </a:lnTo>
              </a:path>
            </a:pathLst>
          </a:custGeom>
          <a:solidFill>
            <a:schemeClr val="accent2"/>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12" name="Freeform 11">
            <a:extLst>
              <a:ext uri="{FF2B5EF4-FFF2-40B4-BE49-F238E27FC236}">
                <a16:creationId xmlns="" xmlns:a16="http://schemas.microsoft.com/office/drawing/2014/main" id="{8F0A63BD-4692-4C48-9122-1D162254B5BF}"/>
              </a:ext>
            </a:extLst>
          </p:cNvPr>
          <p:cNvSpPr>
            <a:spLocks noChangeArrowheads="1"/>
          </p:cNvSpPr>
          <p:nvPr/>
        </p:nvSpPr>
        <p:spPr bwMode="auto">
          <a:xfrm>
            <a:off x="2427136" y="3088701"/>
            <a:ext cx="207632" cy="207580"/>
          </a:xfrm>
          <a:custGeom>
            <a:avLst/>
            <a:gdLst>
              <a:gd name="connsiteX0" fmla="*/ 141925 w 290258"/>
              <a:gd name="connsiteY0" fmla="*/ 54727 h 290260"/>
              <a:gd name="connsiteX1" fmla="*/ 232654 w 290258"/>
              <a:gd name="connsiteY1" fmla="*/ 146569 h 290260"/>
              <a:gd name="connsiteX2" fmla="*/ 141925 w 290258"/>
              <a:gd name="connsiteY2" fmla="*/ 238410 h 290260"/>
              <a:gd name="connsiteX3" fmla="*/ 51844 w 290258"/>
              <a:gd name="connsiteY3" fmla="*/ 146569 h 290260"/>
              <a:gd name="connsiteX4" fmla="*/ 141925 w 290258"/>
              <a:gd name="connsiteY4" fmla="*/ 54727 h 290260"/>
              <a:gd name="connsiteX5" fmla="*/ 145455 w 290258"/>
              <a:gd name="connsiteY5" fmla="*/ 22128 h 290260"/>
              <a:gd name="connsiteX6" fmla="*/ 22177 w 290258"/>
              <a:gd name="connsiteY6" fmla="*/ 145130 h 290260"/>
              <a:gd name="connsiteX7" fmla="*/ 145455 w 290258"/>
              <a:gd name="connsiteY7" fmla="*/ 267482 h 290260"/>
              <a:gd name="connsiteX8" fmla="*/ 268081 w 290258"/>
              <a:gd name="connsiteY8" fmla="*/ 145130 h 290260"/>
              <a:gd name="connsiteX9" fmla="*/ 145455 w 290258"/>
              <a:gd name="connsiteY9" fmla="*/ 22128 h 290260"/>
              <a:gd name="connsiteX10" fmla="*/ 145455 w 290258"/>
              <a:gd name="connsiteY10" fmla="*/ 0 h 290260"/>
              <a:gd name="connsiteX11" fmla="*/ 290258 w 290258"/>
              <a:gd name="connsiteY11" fmla="*/ 145130 h 290260"/>
              <a:gd name="connsiteX12" fmla="*/ 145455 w 290258"/>
              <a:gd name="connsiteY12" fmla="*/ 290260 h 290260"/>
              <a:gd name="connsiteX13" fmla="*/ 0 w 290258"/>
              <a:gd name="connsiteY13" fmla="*/ 145130 h 290260"/>
              <a:gd name="connsiteX14" fmla="*/ 145455 w 290258"/>
              <a:gd name="connsiteY14" fmla="*/ 0 h 2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258" h="290260">
                <a:moveTo>
                  <a:pt x="141925" y="54727"/>
                </a:moveTo>
                <a:cubicBezTo>
                  <a:pt x="192474" y="54727"/>
                  <a:pt x="232654" y="95400"/>
                  <a:pt x="232654" y="146569"/>
                </a:cubicBezTo>
                <a:cubicBezTo>
                  <a:pt x="232654" y="197082"/>
                  <a:pt x="192474" y="238410"/>
                  <a:pt x="141925" y="238410"/>
                </a:cubicBezTo>
                <a:cubicBezTo>
                  <a:pt x="92024" y="238410"/>
                  <a:pt x="51844" y="197082"/>
                  <a:pt x="51844" y="146569"/>
                </a:cubicBezTo>
                <a:cubicBezTo>
                  <a:pt x="51844" y="95400"/>
                  <a:pt x="92024" y="54727"/>
                  <a:pt x="141925" y="54727"/>
                </a:cubicBezTo>
                <a:close/>
                <a:moveTo>
                  <a:pt x="145455" y="22128"/>
                </a:moveTo>
                <a:cubicBezTo>
                  <a:pt x="77619" y="22128"/>
                  <a:pt x="22177" y="77446"/>
                  <a:pt x="22177" y="145130"/>
                </a:cubicBezTo>
                <a:cubicBezTo>
                  <a:pt x="22177" y="212814"/>
                  <a:pt x="77619" y="267482"/>
                  <a:pt x="145455" y="267482"/>
                </a:cubicBezTo>
                <a:cubicBezTo>
                  <a:pt x="213291" y="267482"/>
                  <a:pt x="268081" y="212814"/>
                  <a:pt x="268081" y="145130"/>
                </a:cubicBezTo>
                <a:cubicBezTo>
                  <a:pt x="268081" y="77446"/>
                  <a:pt x="213291" y="22128"/>
                  <a:pt x="145455" y="22128"/>
                </a:cubicBezTo>
                <a:close/>
                <a:moveTo>
                  <a:pt x="145455" y="0"/>
                </a:moveTo>
                <a:cubicBezTo>
                  <a:pt x="225031" y="0"/>
                  <a:pt x="290258" y="65081"/>
                  <a:pt x="290258" y="145130"/>
                </a:cubicBezTo>
                <a:cubicBezTo>
                  <a:pt x="290258" y="225180"/>
                  <a:pt x="225031" y="290260"/>
                  <a:pt x="145455" y="290260"/>
                </a:cubicBezTo>
                <a:cubicBezTo>
                  <a:pt x="65226" y="290260"/>
                  <a:pt x="0" y="225180"/>
                  <a:pt x="0" y="145130"/>
                </a:cubicBezTo>
                <a:cubicBezTo>
                  <a:pt x="0" y="65081"/>
                  <a:pt x="65226" y="0"/>
                  <a:pt x="145455" y="0"/>
                </a:cubicBezTo>
                <a:close/>
              </a:path>
            </a:pathLst>
          </a:custGeom>
          <a:solidFill>
            <a:schemeClr val="accent2"/>
          </a:solidFill>
          <a:ln>
            <a:noFill/>
          </a:ln>
          <a:effectLst/>
        </p:spPr>
        <p:txBody>
          <a:bodyPr wrap="square" lIns="34290" tIns="17145" rIns="34290" bIns="17145" anchor="ctr">
            <a:noAutofit/>
          </a:bodyPr>
          <a:lstStyle/>
          <a:p>
            <a:endParaRPr lang="en-US" sz="2400" dirty="0">
              <a:latin typeface="Open Sans Light" panose="020B0306030504020204" pitchFamily="34" charset="0"/>
            </a:endParaRPr>
          </a:p>
        </p:txBody>
      </p:sp>
      <p:sp useBgFill="1">
        <p:nvSpPr>
          <p:cNvPr id="13" name="Freeform 20">
            <a:extLst>
              <a:ext uri="{FF2B5EF4-FFF2-40B4-BE49-F238E27FC236}">
                <a16:creationId xmlns="" xmlns:a16="http://schemas.microsoft.com/office/drawing/2014/main" id="{C7AB9166-95DA-E449-A00E-C3151C9FBAE6}"/>
              </a:ext>
            </a:extLst>
          </p:cNvPr>
          <p:cNvSpPr>
            <a:spLocks noChangeArrowheads="1"/>
          </p:cNvSpPr>
          <p:nvPr/>
        </p:nvSpPr>
        <p:spPr bwMode="auto">
          <a:xfrm>
            <a:off x="2126320" y="1883689"/>
            <a:ext cx="801490" cy="801282"/>
          </a:xfrm>
          <a:custGeom>
            <a:avLst/>
            <a:gdLst>
              <a:gd name="T0" fmla="*/ 0 w 1715"/>
              <a:gd name="T1" fmla="*/ 857 h 1714"/>
              <a:gd name="T2" fmla="*/ 857 w 1715"/>
              <a:gd name="T3" fmla="*/ 0 h 1714"/>
              <a:gd name="T4" fmla="*/ 857 w 1715"/>
              <a:gd name="T5" fmla="*/ 0 h 1714"/>
              <a:gd name="T6" fmla="*/ 857 w 1715"/>
              <a:gd name="T7" fmla="*/ 0 h 1714"/>
              <a:gd name="T8" fmla="*/ 1714 w 1715"/>
              <a:gd name="T9" fmla="*/ 857 h 1714"/>
              <a:gd name="T10" fmla="*/ 1714 w 1715"/>
              <a:gd name="T11" fmla="*/ 857 h 1714"/>
              <a:gd name="T12" fmla="*/ 1714 w 1715"/>
              <a:gd name="T13" fmla="*/ 857 h 1714"/>
              <a:gd name="T14" fmla="*/ 857 w 1715"/>
              <a:gd name="T15" fmla="*/ 1713 h 1714"/>
              <a:gd name="T16" fmla="*/ 857 w 1715"/>
              <a:gd name="T17" fmla="*/ 1713 h 1714"/>
              <a:gd name="T18" fmla="*/ 857 w 1715"/>
              <a:gd name="T19" fmla="*/ 1713 h 1714"/>
              <a:gd name="T20" fmla="*/ 0 w 1715"/>
              <a:gd name="T21" fmla="*/ 857 h 1714"/>
              <a:gd name="T22" fmla="*/ 0 w 1715"/>
              <a:gd name="T23" fmla="*/ 857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5" h="1714">
                <a:moveTo>
                  <a:pt x="0" y="857"/>
                </a:moveTo>
                <a:cubicBezTo>
                  <a:pt x="0" y="384"/>
                  <a:pt x="384" y="0"/>
                  <a:pt x="857" y="0"/>
                </a:cubicBezTo>
                <a:lnTo>
                  <a:pt x="857" y="0"/>
                </a:lnTo>
                <a:lnTo>
                  <a:pt x="857" y="0"/>
                </a:lnTo>
                <a:cubicBezTo>
                  <a:pt x="1330" y="0"/>
                  <a:pt x="1714" y="384"/>
                  <a:pt x="1714" y="857"/>
                </a:cubicBezTo>
                <a:lnTo>
                  <a:pt x="1714" y="857"/>
                </a:lnTo>
                <a:lnTo>
                  <a:pt x="1714" y="857"/>
                </a:lnTo>
                <a:cubicBezTo>
                  <a:pt x="1714" y="1331"/>
                  <a:pt x="1330" y="1713"/>
                  <a:pt x="857" y="1713"/>
                </a:cubicBezTo>
                <a:lnTo>
                  <a:pt x="857" y="1713"/>
                </a:lnTo>
                <a:lnTo>
                  <a:pt x="857" y="1713"/>
                </a:lnTo>
                <a:cubicBezTo>
                  <a:pt x="384" y="1713"/>
                  <a:pt x="0" y="1331"/>
                  <a:pt x="0" y="857"/>
                </a:cubicBezTo>
                <a:lnTo>
                  <a:pt x="0" y="857"/>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pPr algn="ctr"/>
            <a:r>
              <a:rPr lang="en-US" sz="3200" b="1" dirty="0">
                <a:latin typeface="Open Sans Light" panose="020B0306030504020204" pitchFamily="34" charset="0"/>
              </a:rPr>
              <a:t>8</a:t>
            </a:r>
          </a:p>
        </p:txBody>
      </p:sp>
      <p:sp>
        <p:nvSpPr>
          <p:cNvPr id="32" name="TextBox 31">
            <a:extLst>
              <a:ext uri="{FF2B5EF4-FFF2-40B4-BE49-F238E27FC236}">
                <a16:creationId xmlns="" xmlns:a16="http://schemas.microsoft.com/office/drawing/2014/main" id="{4554E44C-27E0-7148-9ADA-97D82F57511B}"/>
              </a:ext>
            </a:extLst>
          </p:cNvPr>
          <p:cNvSpPr txBox="1"/>
          <p:nvPr/>
        </p:nvSpPr>
        <p:spPr>
          <a:xfrm>
            <a:off x="1835696" y="3507854"/>
            <a:ext cx="1368152" cy="957955"/>
          </a:xfrm>
          <a:prstGeom prst="rect">
            <a:avLst/>
          </a:prstGeom>
          <a:noFill/>
        </p:spPr>
        <p:txBody>
          <a:bodyPr wrap="square" lIns="34290" tIns="17145" rIns="34290" bIns="17145" rtlCol="0" anchor="b" anchorCtr="0">
            <a:spAutoFit/>
          </a:bodyPr>
          <a:lstStyle/>
          <a:p>
            <a:pPr algn="ctr"/>
            <a:r>
              <a:rPr lang="es-ES" sz="1200" b="1" dirty="0">
                <a:solidFill>
                  <a:schemeClr val="tx2"/>
                </a:solidFill>
                <a:latin typeface="Poppins SemiBold" pitchFamily="2" charset="77"/>
                <a:ea typeface="League Spartan" charset="0"/>
                <a:cs typeface="Poppins SemiBold" pitchFamily="2" charset="77"/>
              </a:rPr>
              <a:t>Expedición de la NO Certificación usando el punto de corte en AUDITECT</a:t>
            </a:r>
          </a:p>
        </p:txBody>
      </p:sp>
      <p:sp>
        <p:nvSpPr>
          <p:cNvPr id="48" name="TextBox 47">
            <a:extLst>
              <a:ext uri="{FF2B5EF4-FFF2-40B4-BE49-F238E27FC236}">
                <a16:creationId xmlns="" xmlns:a16="http://schemas.microsoft.com/office/drawing/2014/main" id="{56052131-EC53-854E-9CD6-CD87DB2A03EC}"/>
              </a:ext>
            </a:extLst>
          </p:cNvPr>
          <p:cNvSpPr txBox="1"/>
          <p:nvPr/>
        </p:nvSpPr>
        <p:spPr>
          <a:xfrm>
            <a:off x="251520" y="1454657"/>
            <a:ext cx="1296144" cy="773289"/>
          </a:xfrm>
          <a:prstGeom prst="rect">
            <a:avLst/>
          </a:prstGeom>
          <a:noFill/>
        </p:spPr>
        <p:txBody>
          <a:bodyPr wrap="square" lIns="34290" tIns="17145" rIns="34290" bIns="17145" rtlCol="0" anchor="b" anchorCtr="0">
            <a:spAutoFit/>
          </a:bodyPr>
          <a:lstStyle/>
          <a:p>
            <a:pPr algn="ctr"/>
            <a:r>
              <a:rPr lang="es-ES" sz="1200" b="1" dirty="0">
                <a:solidFill>
                  <a:schemeClr val="tx2"/>
                </a:solidFill>
                <a:latin typeface="Poppins SemiBold" pitchFamily="2" charset="77"/>
                <a:ea typeface="League Spartan" charset="0"/>
                <a:cs typeface="Poppins SemiBold" pitchFamily="2" charset="77"/>
              </a:rPr>
              <a:t>Cálculo de límite de quintiles para AUDITECT y primarios</a:t>
            </a:r>
          </a:p>
        </p:txBody>
      </p:sp>
      <p:sp>
        <p:nvSpPr>
          <p:cNvPr id="14" name="CuadroTexto 13"/>
          <p:cNvSpPr txBox="1"/>
          <p:nvPr/>
        </p:nvSpPr>
        <p:spPr>
          <a:xfrm>
            <a:off x="0" y="4866501"/>
            <a:ext cx="1877437" cy="276999"/>
          </a:xfrm>
          <a:prstGeom prst="rect">
            <a:avLst/>
          </a:prstGeom>
          <a:noFill/>
        </p:spPr>
        <p:txBody>
          <a:bodyPr wrap="none" rtlCol="0">
            <a:spAutoFit/>
          </a:bodyPr>
          <a:lstStyle/>
          <a:p>
            <a:r>
              <a:rPr lang="es-ES" sz="1200" dirty="0"/>
              <a:t>Fuente: elaboración propia</a:t>
            </a:r>
          </a:p>
        </p:txBody>
      </p:sp>
      <p:sp>
        <p:nvSpPr>
          <p:cNvPr id="15" name="1 Título"/>
          <p:cNvSpPr txBox="1">
            <a:spLocks/>
          </p:cNvSpPr>
          <p:nvPr/>
        </p:nvSpPr>
        <p:spPr>
          <a:xfrm>
            <a:off x="467544" y="195486"/>
            <a:ext cx="6336704" cy="56557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Paso </a:t>
            </a:r>
            <a:r>
              <a:rPr lang="es-CO" sz="2400" b="1" dirty="0" smtClean="0">
                <a:solidFill>
                  <a:srgbClr val="1F497D"/>
                </a:solidFill>
                <a:latin typeface="+mn-lt"/>
                <a:ea typeface="+mn-ea"/>
                <a:cs typeface="+mn-cs"/>
              </a:rPr>
              <a:t>a paso para las evaluaciones parciales trimestrales y la certificación anual</a:t>
            </a:r>
            <a:endParaRPr lang="es-CO" sz="2400" b="1" dirty="0">
              <a:solidFill>
                <a:srgbClr val="1F497D"/>
              </a:solidFill>
              <a:latin typeface="+mn-lt"/>
              <a:ea typeface="+mn-ea"/>
              <a:cs typeface="+mn-cs"/>
            </a:endParaRPr>
          </a:p>
        </p:txBody>
      </p:sp>
    </p:spTree>
    <p:extLst>
      <p:ext uri="{BB962C8B-B14F-4D97-AF65-F5344CB8AC3E}">
        <p14:creationId xmlns:p14="http://schemas.microsoft.com/office/powerpoint/2010/main" val="30387295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95486"/>
            <a:ext cx="6336704" cy="565572"/>
          </a:xfrm>
        </p:spPr>
        <p:txBody>
          <a:bodyPr>
            <a:normAutofit/>
          </a:bodyPr>
          <a:lstStyle/>
          <a:p>
            <a:pPr algn="l"/>
            <a:r>
              <a:rPr lang="es-CO" sz="2400" b="1" dirty="0" smtClean="0">
                <a:solidFill>
                  <a:srgbClr val="1F497D"/>
                </a:solidFill>
                <a:latin typeface="+mn-lt"/>
                <a:ea typeface="+mn-ea"/>
                <a:cs typeface="+mn-cs"/>
              </a:rPr>
              <a:t>Prueba </a:t>
            </a:r>
            <a:r>
              <a:rPr lang="es-CO" sz="2400" b="1" dirty="0" smtClean="0">
                <a:solidFill>
                  <a:srgbClr val="1F497D"/>
                </a:solidFill>
                <a:latin typeface="+mn-lt"/>
                <a:ea typeface="+mn-ea"/>
                <a:cs typeface="+mn-cs"/>
              </a:rPr>
              <a:t>con datos 2019</a:t>
            </a:r>
            <a:endParaRPr lang="es-CO" sz="2400" b="1" dirty="0">
              <a:solidFill>
                <a:srgbClr val="1F497D"/>
              </a:solidFill>
              <a:latin typeface="+mn-lt"/>
              <a:ea typeface="+mn-ea"/>
              <a:cs typeface="+mn-cs"/>
            </a:endParaRPr>
          </a:p>
        </p:txBody>
      </p:sp>
      <p:sp>
        <p:nvSpPr>
          <p:cNvPr id="3" name="2 Marcador de contenido"/>
          <p:cNvSpPr>
            <a:spLocks noGrp="1"/>
          </p:cNvSpPr>
          <p:nvPr>
            <p:ph idx="1"/>
          </p:nvPr>
        </p:nvSpPr>
        <p:spPr/>
        <p:txBody>
          <a:bodyPr>
            <a:normAutofit/>
          </a:bodyPr>
          <a:lstStyle/>
          <a:p>
            <a:pPr marL="0" indent="0" algn="ctr">
              <a:buNone/>
            </a:pPr>
            <a:endParaRPr lang="es-CO" dirty="0"/>
          </a:p>
          <a:p>
            <a:pPr marL="0" indent="0" algn="ctr">
              <a:buNone/>
            </a:pPr>
            <a:r>
              <a:rPr lang="es-CO" b="1" dirty="0">
                <a:solidFill>
                  <a:schemeClr val="tx2"/>
                </a:solidFill>
              </a:rPr>
              <a:t>Ver </a:t>
            </a:r>
            <a:r>
              <a:rPr lang="es-CO" b="1" dirty="0" smtClean="0">
                <a:solidFill>
                  <a:schemeClr val="tx2"/>
                </a:solidFill>
              </a:rPr>
              <a:t>ejercicio de prueba</a:t>
            </a:r>
            <a:endParaRPr lang="es-CO" b="1" dirty="0">
              <a:solidFill>
                <a:schemeClr val="tx2"/>
              </a:solidFill>
            </a:endParaRPr>
          </a:p>
        </p:txBody>
      </p:sp>
      <p:sp>
        <p:nvSpPr>
          <p:cNvPr id="4" name="Freeform 158"/>
          <p:cNvSpPr>
            <a:spLocks noEditPoints="1"/>
          </p:cNvSpPr>
          <p:nvPr/>
        </p:nvSpPr>
        <p:spPr bwMode="auto">
          <a:xfrm>
            <a:off x="3563888" y="2643758"/>
            <a:ext cx="1800200" cy="792088"/>
          </a:xfrm>
          <a:custGeom>
            <a:avLst/>
            <a:gdLst>
              <a:gd name="T0" fmla="*/ 88 w 176"/>
              <a:gd name="T1" fmla="*/ 44 h 112"/>
              <a:gd name="T2" fmla="*/ 76 w 176"/>
              <a:gd name="T3" fmla="*/ 56 h 112"/>
              <a:gd name="T4" fmla="*/ 88 w 176"/>
              <a:gd name="T5" fmla="*/ 68 h 112"/>
              <a:gd name="T6" fmla="*/ 100 w 176"/>
              <a:gd name="T7" fmla="*/ 56 h 112"/>
              <a:gd name="T8" fmla="*/ 88 w 176"/>
              <a:gd name="T9" fmla="*/ 44 h 112"/>
              <a:gd name="T10" fmla="*/ 88 w 176"/>
              <a:gd name="T11" fmla="*/ 16 h 112"/>
              <a:gd name="T12" fmla="*/ 48 w 176"/>
              <a:gd name="T13" fmla="*/ 56 h 112"/>
              <a:gd name="T14" fmla="*/ 88 w 176"/>
              <a:gd name="T15" fmla="*/ 96 h 112"/>
              <a:gd name="T16" fmla="*/ 128 w 176"/>
              <a:gd name="T17" fmla="*/ 56 h 112"/>
              <a:gd name="T18" fmla="*/ 88 w 176"/>
              <a:gd name="T19" fmla="*/ 16 h 112"/>
              <a:gd name="T20" fmla="*/ 88 w 176"/>
              <a:gd name="T21" fmla="*/ 88 h 112"/>
              <a:gd name="T22" fmla="*/ 56 w 176"/>
              <a:gd name="T23" fmla="*/ 56 h 112"/>
              <a:gd name="T24" fmla="*/ 88 w 176"/>
              <a:gd name="T25" fmla="*/ 24 h 112"/>
              <a:gd name="T26" fmla="*/ 120 w 176"/>
              <a:gd name="T27" fmla="*/ 56 h 112"/>
              <a:gd name="T28" fmla="*/ 88 w 176"/>
              <a:gd name="T29" fmla="*/ 88 h 112"/>
              <a:gd name="T30" fmla="*/ 88 w 176"/>
              <a:gd name="T31" fmla="*/ 0 h 112"/>
              <a:gd name="T32" fmla="*/ 0 w 176"/>
              <a:gd name="T33" fmla="*/ 56 h 112"/>
              <a:gd name="T34" fmla="*/ 88 w 176"/>
              <a:gd name="T35" fmla="*/ 112 h 112"/>
              <a:gd name="T36" fmla="*/ 176 w 176"/>
              <a:gd name="T37" fmla="*/ 56 h 112"/>
              <a:gd name="T38" fmla="*/ 88 w 176"/>
              <a:gd name="T39" fmla="*/ 0 h 112"/>
              <a:gd name="T40" fmla="*/ 88 w 176"/>
              <a:gd name="T41" fmla="*/ 104 h 112"/>
              <a:gd name="T42" fmla="*/ 8 w 176"/>
              <a:gd name="T43" fmla="*/ 56 h 112"/>
              <a:gd name="T44" fmla="*/ 88 w 176"/>
              <a:gd name="T45" fmla="*/ 8 h 112"/>
              <a:gd name="T46" fmla="*/ 168 w 176"/>
              <a:gd name="T47" fmla="*/ 56 h 112"/>
              <a:gd name="T48" fmla="*/ 88 w 176"/>
              <a:gd name="T49"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112">
                <a:moveTo>
                  <a:pt x="88" y="44"/>
                </a:moveTo>
                <a:cubicBezTo>
                  <a:pt x="81" y="44"/>
                  <a:pt x="76" y="49"/>
                  <a:pt x="76" y="56"/>
                </a:cubicBezTo>
                <a:cubicBezTo>
                  <a:pt x="76" y="63"/>
                  <a:pt x="81" y="68"/>
                  <a:pt x="88" y="68"/>
                </a:cubicBezTo>
                <a:cubicBezTo>
                  <a:pt x="95" y="68"/>
                  <a:pt x="100" y="63"/>
                  <a:pt x="100" y="56"/>
                </a:cubicBezTo>
                <a:cubicBezTo>
                  <a:pt x="100" y="49"/>
                  <a:pt x="95" y="44"/>
                  <a:pt x="88" y="44"/>
                </a:cubicBezTo>
                <a:moveTo>
                  <a:pt x="88" y="16"/>
                </a:moveTo>
                <a:cubicBezTo>
                  <a:pt x="66" y="16"/>
                  <a:pt x="48" y="34"/>
                  <a:pt x="48" y="56"/>
                </a:cubicBezTo>
                <a:cubicBezTo>
                  <a:pt x="48" y="78"/>
                  <a:pt x="66" y="96"/>
                  <a:pt x="88" y="96"/>
                </a:cubicBezTo>
                <a:cubicBezTo>
                  <a:pt x="110" y="96"/>
                  <a:pt x="128" y="78"/>
                  <a:pt x="128" y="56"/>
                </a:cubicBezTo>
                <a:cubicBezTo>
                  <a:pt x="128" y="34"/>
                  <a:pt x="110" y="16"/>
                  <a:pt x="88" y="16"/>
                </a:cubicBezTo>
                <a:moveTo>
                  <a:pt x="88" y="88"/>
                </a:moveTo>
                <a:cubicBezTo>
                  <a:pt x="70" y="88"/>
                  <a:pt x="56" y="74"/>
                  <a:pt x="56" y="56"/>
                </a:cubicBezTo>
                <a:cubicBezTo>
                  <a:pt x="56" y="38"/>
                  <a:pt x="70" y="24"/>
                  <a:pt x="88" y="24"/>
                </a:cubicBezTo>
                <a:cubicBezTo>
                  <a:pt x="106" y="24"/>
                  <a:pt x="120" y="38"/>
                  <a:pt x="120" y="56"/>
                </a:cubicBezTo>
                <a:cubicBezTo>
                  <a:pt x="120" y="74"/>
                  <a:pt x="106" y="88"/>
                  <a:pt x="88" y="88"/>
                </a:cubicBezTo>
                <a:moveTo>
                  <a:pt x="88" y="0"/>
                </a:moveTo>
                <a:cubicBezTo>
                  <a:pt x="39" y="0"/>
                  <a:pt x="0" y="40"/>
                  <a:pt x="0" y="56"/>
                </a:cubicBezTo>
                <a:cubicBezTo>
                  <a:pt x="0" y="72"/>
                  <a:pt x="39" y="112"/>
                  <a:pt x="88" y="112"/>
                </a:cubicBezTo>
                <a:cubicBezTo>
                  <a:pt x="137" y="112"/>
                  <a:pt x="176" y="72"/>
                  <a:pt x="176" y="56"/>
                </a:cubicBezTo>
                <a:cubicBezTo>
                  <a:pt x="176" y="40"/>
                  <a:pt x="137" y="0"/>
                  <a:pt x="88" y="0"/>
                </a:cubicBezTo>
                <a:moveTo>
                  <a:pt x="88" y="104"/>
                </a:moveTo>
                <a:cubicBezTo>
                  <a:pt x="44" y="104"/>
                  <a:pt x="8" y="70"/>
                  <a:pt x="8" y="56"/>
                </a:cubicBezTo>
                <a:cubicBezTo>
                  <a:pt x="8" y="42"/>
                  <a:pt x="44" y="8"/>
                  <a:pt x="88" y="8"/>
                </a:cubicBezTo>
                <a:cubicBezTo>
                  <a:pt x="132" y="8"/>
                  <a:pt x="168" y="42"/>
                  <a:pt x="168" y="56"/>
                </a:cubicBezTo>
                <a:cubicBezTo>
                  <a:pt x="168" y="70"/>
                  <a:pt x="132" y="104"/>
                  <a:pt x="88" y="10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446752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3499" t="26823" r="27306" b="33334"/>
          <a:stretch/>
        </p:blipFill>
        <p:spPr>
          <a:xfrm>
            <a:off x="0" y="1131590"/>
            <a:ext cx="2843808" cy="1296144"/>
          </a:xfrm>
          <a:prstGeom prst="rect">
            <a:avLst/>
          </a:prstGeom>
          <a:ln>
            <a:solidFill>
              <a:schemeClr val="bg1">
                <a:lumMod val="85000"/>
              </a:schemeClr>
            </a:solidFill>
          </a:ln>
        </p:spPr>
      </p:pic>
      <p:sp>
        <p:nvSpPr>
          <p:cNvPr id="3" name="1 CuadroTexto"/>
          <p:cNvSpPr txBox="1"/>
          <p:nvPr/>
        </p:nvSpPr>
        <p:spPr>
          <a:xfrm>
            <a:off x="539552" y="267494"/>
            <a:ext cx="5976664" cy="461665"/>
          </a:xfrm>
          <a:prstGeom prst="rect">
            <a:avLst/>
          </a:prstGeom>
          <a:noFill/>
        </p:spPr>
        <p:txBody>
          <a:bodyPr wrap="square" rtlCol="0">
            <a:spAutoFit/>
          </a:bodyPr>
          <a:lstStyle/>
          <a:p>
            <a:r>
              <a:rPr lang="es-CO" sz="2400" b="1" dirty="0" smtClean="0">
                <a:solidFill>
                  <a:srgbClr val="1F497D"/>
                </a:solidFill>
              </a:rPr>
              <a:t>Introducción- Fundamento Normativo</a:t>
            </a:r>
            <a:endParaRPr lang="es-CO" sz="2400" b="1" dirty="0">
              <a:solidFill>
                <a:srgbClr val="1F497D"/>
              </a:solidFill>
            </a:endParaRPr>
          </a:p>
        </p:txBody>
      </p:sp>
      <p:pic>
        <p:nvPicPr>
          <p:cNvPr id="5" name="Imagen 4"/>
          <p:cNvPicPr>
            <a:picLocks noChangeAspect="1"/>
          </p:cNvPicPr>
          <p:nvPr/>
        </p:nvPicPr>
        <p:blipFill rotWithShape="1">
          <a:blip r:embed="rId3"/>
          <a:srcRect l="22621" t="22396" r="29795" b="23177"/>
          <a:stretch/>
        </p:blipFill>
        <p:spPr>
          <a:xfrm>
            <a:off x="2627784" y="1131590"/>
            <a:ext cx="5797152" cy="3728014"/>
          </a:xfrm>
          <a:prstGeom prst="rect">
            <a:avLst/>
          </a:prstGeom>
        </p:spPr>
      </p:pic>
      <p:sp>
        <p:nvSpPr>
          <p:cNvPr id="6" name="Rectángulo 5"/>
          <p:cNvSpPr/>
          <p:nvPr/>
        </p:nvSpPr>
        <p:spPr>
          <a:xfrm>
            <a:off x="2699792" y="3795886"/>
            <a:ext cx="5832648" cy="108012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a:p>
        </p:txBody>
      </p:sp>
    </p:spTree>
    <p:extLst>
      <p:ext uri="{BB962C8B-B14F-4D97-AF65-F5344CB8AC3E}">
        <p14:creationId xmlns:p14="http://schemas.microsoft.com/office/powerpoint/2010/main" val="30382392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
            <a:extLst>
              <a:ext uri="{FF2B5EF4-FFF2-40B4-BE49-F238E27FC236}">
                <a16:creationId xmlns="" xmlns:a16="http://schemas.microsoft.com/office/drawing/2014/main" id="{111EB30A-AA93-FE41-8164-C13521A4BDE0}"/>
              </a:ext>
            </a:extLst>
          </p:cNvPr>
          <p:cNvSpPr>
            <a:spLocks noChangeArrowheads="1"/>
          </p:cNvSpPr>
          <p:nvPr/>
        </p:nvSpPr>
        <p:spPr bwMode="auto">
          <a:xfrm>
            <a:off x="825835" y="1263696"/>
            <a:ext cx="1489965" cy="1487451"/>
          </a:xfrm>
          <a:custGeom>
            <a:avLst/>
            <a:gdLst>
              <a:gd name="T0" fmla="*/ 1544 w 3090"/>
              <a:gd name="T1" fmla="*/ 2714 h 3089"/>
              <a:gd name="T2" fmla="*/ 1544 w 3090"/>
              <a:gd name="T3" fmla="*/ 2714 h 3089"/>
              <a:gd name="T4" fmla="*/ 375 w 3090"/>
              <a:gd name="T5" fmla="*/ 1545 h 3089"/>
              <a:gd name="T6" fmla="*/ 375 w 3090"/>
              <a:gd name="T7" fmla="*/ 1545 h 3089"/>
              <a:gd name="T8" fmla="*/ 1544 w 3090"/>
              <a:gd name="T9" fmla="*/ 374 h 3089"/>
              <a:gd name="T10" fmla="*/ 1544 w 3090"/>
              <a:gd name="T11" fmla="*/ 374 h 3089"/>
              <a:gd name="T12" fmla="*/ 2714 w 3090"/>
              <a:gd name="T13" fmla="*/ 1545 h 3089"/>
              <a:gd name="T14" fmla="*/ 2714 w 3090"/>
              <a:gd name="T15" fmla="*/ 1545 h 3089"/>
              <a:gd name="T16" fmla="*/ 1544 w 3090"/>
              <a:gd name="T17" fmla="*/ 2714 h 3089"/>
              <a:gd name="T18" fmla="*/ 1544 w 3090"/>
              <a:gd name="T19" fmla="*/ 0 h 3089"/>
              <a:gd name="T20" fmla="*/ 1544 w 3090"/>
              <a:gd name="T21" fmla="*/ 0 h 3089"/>
              <a:gd name="T22" fmla="*/ 0 w 3090"/>
              <a:gd name="T23" fmla="*/ 1545 h 3089"/>
              <a:gd name="T24" fmla="*/ 0 w 3090"/>
              <a:gd name="T25" fmla="*/ 1545 h 3089"/>
              <a:gd name="T26" fmla="*/ 1544 w 3090"/>
              <a:gd name="T27" fmla="*/ 3088 h 3089"/>
              <a:gd name="T28" fmla="*/ 1544 w 3090"/>
              <a:gd name="T29" fmla="*/ 3088 h 3089"/>
              <a:gd name="T30" fmla="*/ 3089 w 3090"/>
              <a:gd name="T31" fmla="*/ 1545 h 3089"/>
              <a:gd name="T32" fmla="*/ 3089 w 3090"/>
              <a:gd name="T33" fmla="*/ 1545 h 3089"/>
              <a:gd name="T34" fmla="*/ 1544 w 3090"/>
              <a:gd name="T35" fmla="*/ 0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90" h="3089">
                <a:moveTo>
                  <a:pt x="1544" y="2714"/>
                </a:moveTo>
                <a:lnTo>
                  <a:pt x="1544" y="2714"/>
                </a:lnTo>
                <a:cubicBezTo>
                  <a:pt x="898" y="2714"/>
                  <a:pt x="375" y="2191"/>
                  <a:pt x="375" y="1545"/>
                </a:cubicBezTo>
                <a:lnTo>
                  <a:pt x="375" y="1545"/>
                </a:lnTo>
                <a:cubicBezTo>
                  <a:pt x="375" y="898"/>
                  <a:pt x="898" y="374"/>
                  <a:pt x="1544" y="374"/>
                </a:cubicBezTo>
                <a:lnTo>
                  <a:pt x="1544" y="374"/>
                </a:lnTo>
                <a:cubicBezTo>
                  <a:pt x="2190" y="374"/>
                  <a:pt x="2714" y="898"/>
                  <a:pt x="2714" y="1545"/>
                </a:cubicBezTo>
                <a:lnTo>
                  <a:pt x="2714" y="1545"/>
                </a:lnTo>
                <a:cubicBezTo>
                  <a:pt x="2714" y="2191"/>
                  <a:pt x="2190" y="2714"/>
                  <a:pt x="1544" y="2714"/>
                </a:cubicBezTo>
                <a:close/>
                <a:moveTo>
                  <a:pt x="1544" y="0"/>
                </a:moveTo>
                <a:lnTo>
                  <a:pt x="1544" y="0"/>
                </a:lnTo>
                <a:cubicBezTo>
                  <a:pt x="692" y="0"/>
                  <a:pt x="0" y="692"/>
                  <a:pt x="0" y="1545"/>
                </a:cubicBezTo>
                <a:lnTo>
                  <a:pt x="0" y="1545"/>
                </a:lnTo>
                <a:cubicBezTo>
                  <a:pt x="0" y="2397"/>
                  <a:pt x="692" y="3088"/>
                  <a:pt x="1544" y="3088"/>
                </a:cubicBezTo>
                <a:lnTo>
                  <a:pt x="1544" y="3088"/>
                </a:lnTo>
                <a:cubicBezTo>
                  <a:pt x="2397" y="3088"/>
                  <a:pt x="3089" y="2397"/>
                  <a:pt x="3089" y="1545"/>
                </a:cubicBezTo>
                <a:lnTo>
                  <a:pt x="3089" y="1545"/>
                </a:lnTo>
                <a:cubicBezTo>
                  <a:pt x="3089" y="692"/>
                  <a:pt x="2397" y="0"/>
                  <a:pt x="1544" y="0"/>
                </a:cubicBezTo>
                <a:close/>
              </a:path>
            </a:pathLst>
          </a:custGeom>
          <a:solidFill>
            <a:schemeClr val="accent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endParaRPr lang="en-US" sz="2400" dirty="0">
              <a:latin typeface="Open Sans Light" panose="020B0306030504020204" pitchFamily="34" charset="0"/>
            </a:endParaRPr>
          </a:p>
        </p:txBody>
      </p:sp>
      <p:sp>
        <p:nvSpPr>
          <p:cNvPr id="4" name="Freeform 2">
            <a:extLst>
              <a:ext uri="{FF2B5EF4-FFF2-40B4-BE49-F238E27FC236}">
                <a16:creationId xmlns="" xmlns:a16="http://schemas.microsoft.com/office/drawing/2014/main" id="{BFD5754E-3C60-2A42-ADA5-9A8139AA9AC7}"/>
              </a:ext>
            </a:extLst>
          </p:cNvPr>
          <p:cNvSpPr>
            <a:spLocks noChangeArrowheads="1"/>
          </p:cNvSpPr>
          <p:nvPr/>
        </p:nvSpPr>
        <p:spPr bwMode="auto">
          <a:xfrm>
            <a:off x="569715" y="2572654"/>
            <a:ext cx="2002205" cy="180619"/>
          </a:xfrm>
          <a:custGeom>
            <a:avLst/>
            <a:gdLst>
              <a:gd name="T0" fmla="*/ 0 w 5504"/>
              <a:gd name="T1" fmla="*/ 374 h 375"/>
              <a:gd name="T2" fmla="*/ 5503 w 5504"/>
              <a:gd name="T3" fmla="*/ 374 h 375"/>
              <a:gd name="T4" fmla="*/ 5503 w 5504"/>
              <a:gd name="T5" fmla="*/ 0 h 375"/>
              <a:gd name="T6" fmla="*/ 0 w 5504"/>
              <a:gd name="T7" fmla="*/ 0 h 375"/>
              <a:gd name="T8" fmla="*/ 0 w 5504"/>
              <a:gd name="T9" fmla="*/ 374 h 375"/>
            </a:gdLst>
            <a:ahLst/>
            <a:cxnLst>
              <a:cxn ang="0">
                <a:pos x="T0" y="T1"/>
              </a:cxn>
              <a:cxn ang="0">
                <a:pos x="T2" y="T3"/>
              </a:cxn>
              <a:cxn ang="0">
                <a:pos x="T4" y="T5"/>
              </a:cxn>
              <a:cxn ang="0">
                <a:pos x="T6" y="T7"/>
              </a:cxn>
              <a:cxn ang="0">
                <a:pos x="T8" y="T9"/>
              </a:cxn>
            </a:cxnLst>
            <a:rect l="0" t="0" r="r" b="b"/>
            <a:pathLst>
              <a:path w="5504" h="375">
                <a:moveTo>
                  <a:pt x="0" y="374"/>
                </a:moveTo>
                <a:lnTo>
                  <a:pt x="5503" y="374"/>
                </a:lnTo>
                <a:lnTo>
                  <a:pt x="5503" y="0"/>
                </a:lnTo>
                <a:lnTo>
                  <a:pt x="0" y="0"/>
                </a:lnTo>
                <a:lnTo>
                  <a:pt x="0" y="374"/>
                </a:lnTo>
              </a:path>
            </a:pathLst>
          </a:custGeom>
          <a:solidFill>
            <a:schemeClr val="accent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endParaRPr lang="en-US" sz="2400" dirty="0">
              <a:latin typeface="Open Sans Light" panose="020B0306030504020204" pitchFamily="34" charset="0"/>
            </a:endParaRPr>
          </a:p>
        </p:txBody>
      </p:sp>
      <p:sp>
        <p:nvSpPr>
          <p:cNvPr id="5" name="Freeform 3">
            <a:extLst>
              <a:ext uri="{FF2B5EF4-FFF2-40B4-BE49-F238E27FC236}">
                <a16:creationId xmlns="" xmlns:a16="http://schemas.microsoft.com/office/drawing/2014/main" id="{6D5DBD93-3520-B545-801F-A247C8EB25B5}"/>
              </a:ext>
            </a:extLst>
          </p:cNvPr>
          <p:cNvSpPr>
            <a:spLocks noChangeArrowheads="1"/>
          </p:cNvSpPr>
          <p:nvPr/>
        </p:nvSpPr>
        <p:spPr bwMode="auto">
          <a:xfrm>
            <a:off x="2829104" y="1263696"/>
            <a:ext cx="1487838" cy="1487451"/>
          </a:xfrm>
          <a:custGeom>
            <a:avLst/>
            <a:gdLst>
              <a:gd name="T0" fmla="*/ 1544 w 3089"/>
              <a:gd name="T1" fmla="*/ 2714 h 3089"/>
              <a:gd name="T2" fmla="*/ 1544 w 3089"/>
              <a:gd name="T3" fmla="*/ 2714 h 3089"/>
              <a:gd name="T4" fmla="*/ 374 w 3089"/>
              <a:gd name="T5" fmla="*/ 1545 h 3089"/>
              <a:gd name="T6" fmla="*/ 374 w 3089"/>
              <a:gd name="T7" fmla="*/ 1545 h 3089"/>
              <a:gd name="T8" fmla="*/ 1544 w 3089"/>
              <a:gd name="T9" fmla="*/ 374 h 3089"/>
              <a:gd name="T10" fmla="*/ 1544 w 3089"/>
              <a:gd name="T11" fmla="*/ 374 h 3089"/>
              <a:gd name="T12" fmla="*/ 2714 w 3089"/>
              <a:gd name="T13" fmla="*/ 1545 h 3089"/>
              <a:gd name="T14" fmla="*/ 2714 w 3089"/>
              <a:gd name="T15" fmla="*/ 1545 h 3089"/>
              <a:gd name="T16" fmla="*/ 1544 w 3089"/>
              <a:gd name="T17" fmla="*/ 2714 h 3089"/>
              <a:gd name="T18" fmla="*/ 1544 w 3089"/>
              <a:gd name="T19" fmla="*/ 0 h 3089"/>
              <a:gd name="T20" fmla="*/ 1544 w 3089"/>
              <a:gd name="T21" fmla="*/ 0 h 3089"/>
              <a:gd name="T22" fmla="*/ 0 w 3089"/>
              <a:gd name="T23" fmla="*/ 1545 h 3089"/>
              <a:gd name="T24" fmla="*/ 0 w 3089"/>
              <a:gd name="T25" fmla="*/ 1545 h 3089"/>
              <a:gd name="T26" fmla="*/ 1544 w 3089"/>
              <a:gd name="T27" fmla="*/ 3088 h 3089"/>
              <a:gd name="T28" fmla="*/ 1544 w 3089"/>
              <a:gd name="T29" fmla="*/ 3088 h 3089"/>
              <a:gd name="T30" fmla="*/ 3088 w 3089"/>
              <a:gd name="T31" fmla="*/ 1545 h 3089"/>
              <a:gd name="T32" fmla="*/ 3088 w 3089"/>
              <a:gd name="T33" fmla="*/ 1545 h 3089"/>
              <a:gd name="T34" fmla="*/ 1544 w 3089"/>
              <a:gd name="T35" fmla="*/ 0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89" h="3089">
                <a:moveTo>
                  <a:pt x="1544" y="2714"/>
                </a:moveTo>
                <a:lnTo>
                  <a:pt x="1544" y="2714"/>
                </a:lnTo>
                <a:cubicBezTo>
                  <a:pt x="898" y="2714"/>
                  <a:pt x="374" y="2191"/>
                  <a:pt x="374" y="1545"/>
                </a:cubicBezTo>
                <a:lnTo>
                  <a:pt x="374" y="1545"/>
                </a:lnTo>
                <a:cubicBezTo>
                  <a:pt x="374" y="898"/>
                  <a:pt x="898" y="374"/>
                  <a:pt x="1544" y="374"/>
                </a:cubicBezTo>
                <a:lnTo>
                  <a:pt x="1544" y="374"/>
                </a:lnTo>
                <a:cubicBezTo>
                  <a:pt x="2190" y="374"/>
                  <a:pt x="2714" y="898"/>
                  <a:pt x="2714" y="1545"/>
                </a:cubicBezTo>
                <a:lnTo>
                  <a:pt x="2714" y="1545"/>
                </a:lnTo>
                <a:cubicBezTo>
                  <a:pt x="2714" y="2191"/>
                  <a:pt x="2190" y="2714"/>
                  <a:pt x="1544" y="2714"/>
                </a:cubicBezTo>
                <a:close/>
                <a:moveTo>
                  <a:pt x="1544" y="0"/>
                </a:moveTo>
                <a:lnTo>
                  <a:pt x="1544" y="0"/>
                </a:lnTo>
                <a:cubicBezTo>
                  <a:pt x="692" y="0"/>
                  <a:pt x="0" y="692"/>
                  <a:pt x="0" y="1545"/>
                </a:cubicBezTo>
                <a:lnTo>
                  <a:pt x="0" y="1545"/>
                </a:lnTo>
                <a:cubicBezTo>
                  <a:pt x="0" y="2397"/>
                  <a:pt x="692" y="3088"/>
                  <a:pt x="1544" y="3088"/>
                </a:cubicBezTo>
                <a:lnTo>
                  <a:pt x="1544" y="3088"/>
                </a:lnTo>
                <a:cubicBezTo>
                  <a:pt x="2397" y="3088"/>
                  <a:pt x="3088" y="2397"/>
                  <a:pt x="3088" y="1545"/>
                </a:cubicBezTo>
                <a:lnTo>
                  <a:pt x="3088" y="1545"/>
                </a:lnTo>
                <a:cubicBezTo>
                  <a:pt x="3088" y="692"/>
                  <a:pt x="2397" y="0"/>
                  <a:pt x="1544" y="0"/>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endParaRPr lang="en-US" sz="2400" dirty="0">
              <a:latin typeface="Open Sans Light" panose="020B0306030504020204" pitchFamily="34" charset="0"/>
            </a:endParaRPr>
          </a:p>
        </p:txBody>
      </p:sp>
      <p:sp>
        <p:nvSpPr>
          <p:cNvPr id="6" name="Freeform 4">
            <a:extLst>
              <a:ext uri="{FF2B5EF4-FFF2-40B4-BE49-F238E27FC236}">
                <a16:creationId xmlns="" xmlns:a16="http://schemas.microsoft.com/office/drawing/2014/main" id="{09F53783-AC3C-614C-9844-F54751F78DAF}"/>
              </a:ext>
            </a:extLst>
          </p:cNvPr>
          <p:cNvSpPr>
            <a:spLocks noChangeArrowheads="1"/>
          </p:cNvSpPr>
          <p:nvPr/>
        </p:nvSpPr>
        <p:spPr bwMode="auto">
          <a:xfrm>
            <a:off x="2571921" y="2572654"/>
            <a:ext cx="2002205" cy="180619"/>
          </a:xfrm>
          <a:custGeom>
            <a:avLst/>
            <a:gdLst>
              <a:gd name="T0" fmla="*/ 0 w 4154"/>
              <a:gd name="T1" fmla="*/ 374 h 375"/>
              <a:gd name="T2" fmla="*/ 4153 w 4154"/>
              <a:gd name="T3" fmla="*/ 374 h 375"/>
              <a:gd name="T4" fmla="*/ 4153 w 4154"/>
              <a:gd name="T5" fmla="*/ 0 h 375"/>
              <a:gd name="T6" fmla="*/ 0 w 4154"/>
              <a:gd name="T7" fmla="*/ 0 h 375"/>
              <a:gd name="T8" fmla="*/ 0 w 4154"/>
              <a:gd name="T9" fmla="*/ 374 h 375"/>
            </a:gdLst>
            <a:ahLst/>
            <a:cxnLst>
              <a:cxn ang="0">
                <a:pos x="T0" y="T1"/>
              </a:cxn>
              <a:cxn ang="0">
                <a:pos x="T2" y="T3"/>
              </a:cxn>
              <a:cxn ang="0">
                <a:pos x="T4" y="T5"/>
              </a:cxn>
              <a:cxn ang="0">
                <a:pos x="T6" y="T7"/>
              </a:cxn>
              <a:cxn ang="0">
                <a:pos x="T8" y="T9"/>
              </a:cxn>
            </a:cxnLst>
            <a:rect l="0" t="0" r="r" b="b"/>
            <a:pathLst>
              <a:path w="4154" h="375">
                <a:moveTo>
                  <a:pt x="0" y="374"/>
                </a:moveTo>
                <a:lnTo>
                  <a:pt x="4153" y="374"/>
                </a:lnTo>
                <a:lnTo>
                  <a:pt x="4153" y="0"/>
                </a:lnTo>
                <a:lnTo>
                  <a:pt x="0" y="0"/>
                </a:lnTo>
                <a:lnTo>
                  <a:pt x="0" y="374"/>
                </a:lnTo>
              </a:path>
            </a:pathLst>
          </a:custGeom>
          <a:solidFill>
            <a:schemeClr val="accent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endParaRPr lang="en-US" sz="2400" dirty="0">
              <a:latin typeface="Open Sans Light" panose="020B0306030504020204" pitchFamily="34" charset="0"/>
            </a:endParaRPr>
          </a:p>
        </p:txBody>
      </p:sp>
      <p:sp>
        <p:nvSpPr>
          <p:cNvPr id="7" name="Freeform 5">
            <a:extLst>
              <a:ext uri="{FF2B5EF4-FFF2-40B4-BE49-F238E27FC236}">
                <a16:creationId xmlns="" xmlns:a16="http://schemas.microsoft.com/office/drawing/2014/main" id="{E8D353DE-E552-3247-A2E9-26E1B3F45971}"/>
              </a:ext>
            </a:extLst>
          </p:cNvPr>
          <p:cNvSpPr>
            <a:spLocks noChangeArrowheads="1"/>
          </p:cNvSpPr>
          <p:nvPr/>
        </p:nvSpPr>
        <p:spPr bwMode="auto">
          <a:xfrm>
            <a:off x="4828122" y="1263696"/>
            <a:ext cx="1489963" cy="1487451"/>
          </a:xfrm>
          <a:custGeom>
            <a:avLst/>
            <a:gdLst>
              <a:gd name="T0" fmla="*/ 1544 w 3090"/>
              <a:gd name="T1" fmla="*/ 2714 h 3089"/>
              <a:gd name="T2" fmla="*/ 1544 w 3090"/>
              <a:gd name="T3" fmla="*/ 2714 h 3089"/>
              <a:gd name="T4" fmla="*/ 374 w 3090"/>
              <a:gd name="T5" fmla="*/ 1545 h 3089"/>
              <a:gd name="T6" fmla="*/ 374 w 3090"/>
              <a:gd name="T7" fmla="*/ 1545 h 3089"/>
              <a:gd name="T8" fmla="*/ 1544 w 3090"/>
              <a:gd name="T9" fmla="*/ 374 h 3089"/>
              <a:gd name="T10" fmla="*/ 1544 w 3090"/>
              <a:gd name="T11" fmla="*/ 374 h 3089"/>
              <a:gd name="T12" fmla="*/ 2714 w 3090"/>
              <a:gd name="T13" fmla="*/ 1545 h 3089"/>
              <a:gd name="T14" fmla="*/ 2714 w 3090"/>
              <a:gd name="T15" fmla="*/ 1545 h 3089"/>
              <a:gd name="T16" fmla="*/ 1544 w 3090"/>
              <a:gd name="T17" fmla="*/ 2714 h 3089"/>
              <a:gd name="T18" fmla="*/ 1544 w 3090"/>
              <a:gd name="T19" fmla="*/ 0 h 3089"/>
              <a:gd name="T20" fmla="*/ 1544 w 3090"/>
              <a:gd name="T21" fmla="*/ 0 h 3089"/>
              <a:gd name="T22" fmla="*/ 0 w 3090"/>
              <a:gd name="T23" fmla="*/ 1545 h 3089"/>
              <a:gd name="T24" fmla="*/ 0 w 3090"/>
              <a:gd name="T25" fmla="*/ 1545 h 3089"/>
              <a:gd name="T26" fmla="*/ 1544 w 3090"/>
              <a:gd name="T27" fmla="*/ 3088 h 3089"/>
              <a:gd name="T28" fmla="*/ 1544 w 3090"/>
              <a:gd name="T29" fmla="*/ 3088 h 3089"/>
              <a:gd name="T30" fmla="*/ 3089 w 3090"/>
              <a:gd name="T31" fmla="*/ 1545 h 3089"/>
              <a:gd name="T32" fmla="*/ 3089 w 3090"/>
              <a:gd name="T33" fmla="*/ 1545 h 3089"/>
              <a:gd name="T34" fmla="*/ 1544 w 3090"/>
              <a:gd name="T35" fmla="*/ 0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90" h="3089">
                <a:moveTo>
                  <a:pt x="1544" y="2714"/>
                </a:moveTo>
                <a:lnTo>
                  <a:pt x="1544" y="2714"/>
                </a:lnTo>
                <a:cubicBezTo>
                  <a:pt x="898" y="2714"/>
                  <a:pt x="374" y="2191"/>
                  <a:pt x="374" y="1545"/>
                </a:cubicBezTo>
                <a:lnTo>
                  <a:pt x="374" y="1545"/>
                </a:lnTo>
                <a:cubicBezTo>
                  <a:pt x="374" y="898"/>
                  <a:pt x="898" y="374"/>
                  <a:pt x="1544" y="374"/>
                </a:cubicBezTo>
                <a:lnTo>
                  <a:pt x="1544" y="374"/>
                </a:lnTo>
                <a:cubicBezTo>
                  <a:pt x="2190" y="374"/>
                  <a:pt x="2714" y="898"/>
                  <a:pt x="2714" y="1545"/>
                </a:cubicBezTo>
                <a:lnTo>
                  <a:pt x="2714" y="1545"/>
                </a:lnTo>
                <a:cubicBezTo>
                  <a:pt x="2714" y="2191"/>
                  <a:pt x="2190" y="2714"/>
                  <a:pt x="1544" y="2714"/>
                </a:cubicBezTo>
                <a:close/>
                <a:moveTo>
                  <a:pt x="1544" y="0"/>
                </a:moveTo>
                <a:lnTo>
                  <a:pt x="1544" y="0"/>
                </a:lnTo>
                <a:cubicBezTo>
                  <a:pt x="692" y="0"/>
                  <a:pt x="0" y="692"/>
                  <a:pt x="0" y="1545"/>
                </a:cubicBezTo>
                <a:lnTo>
                  <a:pt x="0" y="1545"/>
                </a:lnTo>
                <a:cubicBezTo>
                  <a:pt x="0" y="2397"/>
                  <a:pt x="692" y="3088"/>
                  <a:pt x="1544" y="3088"/>
                </a:cubicBezTo>
                <a:lnTo>
                  <a:pt x="1544" y="3088"/>
                </a:lnTo>
                <a:cubicBezTo>
                  <a:pt x="2397" y="3088"/>
                  <a:pt x="3089" y="2397"/>
                  <a:pt x="3089" y="1545"/>
                </a:cubicBezTo>
                <a:lnTo>
                  <a:pt x="3089" y="1545"/>
                </a:lnTo>
                <a:cubicBezTo>
                  <a:pt x="3089" y="692"/>
                  <a:pt x="2397" y="0"/>
                  <a:pt x="1544" y="0"/>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endParaRPr lang="en-US" sz="2400" dirty="0">
              <a:latin typeface="Open Sans Light" panose="020B0306030504020204" pitchFamily="34" charset="0"/>
            </a:endParaRPr>
          </a:p>
        </p:txBody>
      </p:sp>
      <p:sp>
        <p:nvSpPr>
          <p:cNvPr id="8" name="Freeform 6">
            <a:extLst>
              <a:ext uri="{FF2B5EF4-FFF2-40B4-BE49-F238E27FC236}">
                <a16:creationId xmlns="" xmlns:a16="http://schemas.microsoft.com/office/drawing/2014/main" id="{A0E90A0D-C5FE-D844-81BA-1BB9C26FC846}"/>
              </a:ext>
            </a:extLst>
          </p:cNvPr>
          <p:cNvSpPr>
            <a:spLocks noChangeArrowheads="1"/>
          </p:cNvSpPr>
          <p:nvPr/>
        </p:nvSpPr>
        <p:spPr bwMode="auto">
          <a:xfrm>
            <a:off x="4572001" y="2572654"/>
            <a:ext cx="2002205" cy="180619"/>
          </a:xfrm>
          <a:custGeom>
            <a:avLst/>
            <a:gdLst>
              <a:gd name="T0" fmla="*/ 0 w 4153"/>
              <a:gd name="T1" fmla="*/ 374 h 375"/>
              <a:gd name="T2" fmla="*/ 4152 w 4153"/>
              <a:gd name="T3" fmla="*/ 374 h 375"/>
              <a:gd name="T4" fmla="*/ 4152 w 4153"/>
              <a:gd name="T5" fmla="*/ 0 h 375"/>
              <a:gd name="T6" fmla="*/ 0 w 4153"/>
              <a:gd name="T7" fmla="*/ 0 h 375"/>
              <a:gd name="T8" fmla="*/ 0 w 4153"/>
              <a:gd name="T9" fmla="*/ 374 h 375"/>
            </a:gdLst>
            <a:ahLst/>
            <a:cxnLst>
              <a:cxn ang="0">
                <a:pos x="T0" y="T1"/>
              </a:cxn>
              <a:cxn ang="0">
                <a:pos x="T2" y="T3"/>
              </a:cxn>
              <a:cxn ang="0">
                <a:pos x="T4" y="T5"/>
              </a:cxn>
              <a:cxn ang="0">
                <a:pos x="T6" y="T7"/>
              </a:cxn>
              <a:cxn ang="0">
                <a:pos x="T8" y="T9"/>
              </a:cxn>
            </a:cxnLst>
            <a:rect l="0" t="0" r="r" b="b"/>
            <a:pathLst>
              <a:path w="4153" h="375">
                <a:moveTo>
                  <a:pt x="0" y="374"/>
                </a:moveTo>
                <a:lnTo>
                  <a:pt x="4152" y="374"/>
                </a:lnTo>
                <a:lnTo>
                  <a:pt x="4152" y="0"/>
                </a:lnTo>
                <a:lnTo>
                  <a:pt x="0" y="0"/>
                </a:lnTo>
                <a:lnTo>
                  <a:pt x="0" y="374"/>
                </a:lnTo>
              </a:path>
            </a:pathLst>
          </a:custGeom>
          <a:solidFill>
            <a:schemeClr val="accent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endParaRPr lang="en-US" sz="2400" dirty="0">
              <a:latin typeface="Open Sans Light" panose="020B0306030504020204" pitchFamily="34" charset="0"/>
            </a:endParaRPr>
          </a:p>
        </p:txBody>
      </p:sp>
      <p:sp>
        <p:nvSpPr>
          <p:cNvPr id="9" name="Freeform 7">
            <a:extLst>
              <a:ext uri="{FF2B5EF4-FFF2-40B4-BE49-F238E27FC236}">
                <a16:creationId xmlns="" xmlns:a16="http://schemas.microsoft.com/office/drawing/2014/main" id="{C5FDB49C-6EB0-7548-964C-E9DA48EF8603}"/>
              </a:ext>
            </a:extLst>
          </p:cNvPr>
          <p:cNvSpPr>
            <a:spLocks noChangeArrowheads="1"/>
          </p:cNvSpPr>
          <p:nvPr/>
        </p:nvSpPr>
        <p:spPr bwMode="auto">
          <a:xfrm>
            <a:off x="6829265" y="1263696"/>
            <a:ext cx="1489963" cy="1487451"/>
          </a:xfrm>
          <a:custGeom>
            <a:avLst/>
            <a:gdLst>
              <a:gd name="T0" fmla="*/ 1545 w 3090"/>
              <a:gd name="T1" fmla="*/ 2714 h 3089"/>
              <a:gd name="T2" fmla="*/ 1545 w 3090"/>
              <a:gd name="T3" fmla="*/ 2714 h 3089"/>
              <a:gd name="T4" fmla="*/ 375 w 3090"/>
              <a:gd name="T5" fmla="*/ 1545 h 3089"/>
              <a:gd name="T6" fmla="*/ 375 w 3090"/>
              <a:gd name="T7" fmla="*/ 1545 h 3089"/>
              <a:gd name="T8" fmla="*/ 1545 w 3090"/>
              <a:gd name="T9" fmla="*/ 374 h 3089"/>
              <a:gd name="T10" fmla="*/ 1545 w 3090"/>
              <a:gd name="T11" fmla="*/ 374 h 3089"/>
              <a:gd name="T12" fmla="*/ 2715 w 3090"/>
              <a:gd name="T13" fmla="*/ 1545 h 3089"/>
              <a:gd name="T14" fmla="*/ 2715 w 3090"/>
              <a:gd name="T15" fmla="*/ 1545 h 3089"/>
              <a:gd name="T16" fmla="*/ 1545 w 3090"/>
              <a:gd name="T17" fmla="*/ 2714 h 3089"/>
              <a:gd name="T18" fmla="*/ 1545 w 3090"/>
              <a:gd name="T19" fmla="*/ 0 h 3089"/>
              <a:gd name="T20" fmla="*/ 1545 w 3090"/>
              <a:gd name="T21" fmla="*/ 0 h 3089"/>
              <a:gd name="T22" fmla="*/ 0 w 3090"/>
              <a:gd name="T23" fmla="*/ 1545 h 3089"/>
              <a:gd name="T24" fmla="*/ 0 w 3090"/>
              <a:gd name="T25" fmla="*/ 1545 h 3089"/>
              <a:gd name="T26" fmla="*/ 1545 w 3090"/>
              <a:gd name="T27" fmla="*/ 3088 h 3089"/>
              <a:gd name="T28" fmla="*/ 1545 w 3090"/>
              <a:gd name="T29" fmla="*/ 3088 h 3089"/>
              <a:gd name="T30" fmla="*/ 3089 w 3090"/>
              <a:gd name="T31" fmla="*/ 1545 h 3089"/>
              <a:gd name="T32" fmla="*/ 3089 w 3090"/>
              <a:gd name="T33" fmla="*/ 1545 h 3089"/>
              <a:gd name="T34" fmla="*/ 1545 w 3090"/>
              <a:gd name="T35" fmla="*/ 0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90" h="3089">
                <a:moveTo>
                  <a:pt x="1545" y="2714"/>
                </a:moveTo>
                <a:lnTo>
                  <a:pt x="1545" y="2714"/>
                </a:lnTo>
                <a:cubicBezTo>
                  <a:pt x="898" y="2714"/>
                  <a:pt x="375" y="2191"/>
                  <a:pt x="375" y="1545"/>
                </a:cubicBezTo>
                <a:lnTo>
                  <a:pt x="375" y="1545"/>
                </a:lnTo>
                <a:cubicBezTo>
                  <a:pt x="375" y="898"/>
                  <a:pt x="898" y="374"/>
                  <a:pt x="1545" y="374"/>
                </a:cubicBezTo>
                <a:lnTo>
                  <a:pt x="1545" y="374"/>
                </a:lnTo>
                <a:cubicBezTo>
                  <a:pt x="2191" y="374"/>
                  <a:pt x="2715" y="898"/>
                  <a:pt x="2715" y="1545"/>
                </a:cubicBezTo>
                <a:lnTo>
                  <a:pt x="2715" y="1545"/>
                </a:lnTo>
                <a:cubicBezTo>
                  <a:pt x="2715" y="2191"/>
                  <a:pt x="2191" y="2714"/>
                  <a:pt x="1545" y="2714"/>
                </a:cubicBezTo>
                <a:close/>
                <a:moveTo>
                  <a:pt x="1545" y="0"/>
                </a:moveTo>
                <a:lnTo>
                  <a:pt x="1545" y="0"/>
                </a:lnTo>
                <a:cubicBezTo>
                  <a:pt x="691" y="0"/>
                  <a:pt x="0" y="692"/>
                  <a:pt x="0" y="1545"/>
                </a:cubicBezTo>
                <a:lnTo>
                  <a:pt x="0" y="1545"/>
                </a:lnTo>
                <a:cubicBezTo>
                  <a:pt x="0" y="2397"/>
                  <a:pt x="691" y="3088"/>
                  <a:pt x="1545" y="3088"/>
                </a:cubicBezTo>
                <a:lnTo>
                  <a:pt x="1545" y="3088"/>
                </a:lnTo>
                <a:cubicBezTo>
                  <a:pt x="2397" y="3088"/>
                  <a:pt x="3089" y="2397"/>
                  <a:pt x="3089" y="1545"/>
                </a:cubicBezTo>
                <a:lnTo>
                  <a:pt x="3089" y="1545"/>
                </a:lnTo>
                <a:cubicBezTo>
                  <a:pt x="3089" y="692"/>
                  <a:pt x="2397" y="0"/>
                  <a:pt x="1545" y="0"/>
                </a:cubicBezTo>
                <a:close/>
              </a:path>
            </a:pathLst>
          </a:custGeom>
          <a:solidFill>
            <a:schemeClr val="accent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endParaRPr lang="en-US" sz="2400" dirty="0">
              <a:latin typeface="Open Sans Light" panose="020B0306030504020204" pitchFamily="34" charset="0"/>
            </a:endParaRPr>
          </a:p>
        </p:txBody>
      </p:sp>
      <p:sp>
        <p:nvSpPr>
          <p:cNvPr id="10" name="Freeform 8">
            <a:extLst>
              <a:ext uri="{FF2B5EF4-FFF2-40B4-BE49-F238E27FC236}">
                <a16:creationId xmlns="" xmlns:a16="http://schemas.microsoft.com/office/drawing/2014/main" id="{55EF8114-87C6-B74A-B248-229B635C784F}"/>
              </a:ext>
            </a:extLst>
          </p:cNvPr>
          <p:cNvSpPr>
            <a:spLocks noChangeArrowheads="1"/>
          </p:cNvSpPr>
          <p:nvPr/>
        </p:nvSpPr>
        <p:spPr bwMode="auto">
          <a:xfrm>
            <a:off x="6574207" y="2572654"/>
            <a:ext cx="2000079" cy="180619"/>
          </a:xfrm>
          <a:custGeom>
            <a:avLst/>
            <a:gdLst>
              <a:gd name="T0" fmla="*/ 0 w 5527"/>
              <a:gd name="T1" fmla="*/ 374 h 375"/>
              <a:gd name="T2" fmla="*/ 5526 w 5527"/>
              <a:gd name="T3" fmla="*/ 374 h 375"/>
              <a:gd name="T4" fmla="*/ 5526 w 5527"/>
              <a:gd name="T5" fmla="*/ 0 h 375"/>
              <a:gd name="T6" fmla="*/ 0 w 5527"/>
              <a:gd name="T7" fmla="*/ 0 h 375"/>
              <a:gd name="T8" fmla="*/ 0 w 5527"/>
              <a:gd name="T9" fmla="*/ 374 h 375"/>
            </a:gdLst>
            <a:ahLst/>
            <a:cxnLst>
              <a:cxn ang="0">
                <a:pos x="T0" y="T1"/>
              </a:cxn>
              <a:cxn ang="0">
                <a:pos x="T2" y="T3"/>
              </a:cxn>
              <a:cxn ang="0">
                <a:pos x="T4" y="T5"/>
              </a:cxn>
              <a:cxn ang="0">
                <a:pos x="T6" y="T7"/>
              </a:cxn>
              <a:cxn ang="0">
                <a:pos x="T8" y="T9"/>
              </a:cxn>
            </a:cxnLst>
            <a:rect l="0" t="0" r="r" b="b"/>
            <a:pathLst>
              <a:path w="5527" h="375">
                <a:moveTo>
                  <a:pt x="0" y="374"/>
                </a:moveTo>
                <a:lnTo>
                  <a:pt x="5526" y="374"/>
                </a:lnTo>
                <a:lnTo>
                  <a:pt x="5526" y="0"/>
                </a:lnTo>
                <a:lnTo>
                  <a:pt x="0" y="0"/>
                </a:lnTo>
                <a:lnTo>
                  <a:pt x="0" y="374"/>
                </a:lnTo>
              </a:path>
            </a:pathLst>
          </a:custGeom>
          <a:solidFill>
            <a:schemeClr val="accent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endParaRPr lang="en-US" sz="2400" dirty="0">
              <a:latin typeface="Open Sans Light" panose="020B0306030504020204" pitchFamily="34" charset="0"/>
            </a:endParaRPr>
          </a:p>
        </p:txBody>
      </p:sp>
      <p:sp>
        <p:nvSpPr>
          <p:cNvPr id="11" name="Freeform 9">
            <a:extLst>
              <a:ext uri="{FF2B5EF4-FFF2-40B4-BE49-F238E27FC236}">
                <a16:creationId xmlns="" xmlns:a16="http://schemas.microsoft.com/office/drawing/2014/main" id="{344E5F46-90A7-7E49-9D9F-90BD46AFE6D2}"/>
              </a:ext>
            </a:extLst>
          </p:cNvPr>
          <p:cNvSpPr>
            <a:spLocks noChangeArrowheads="1"/>
          </p:cNvSpPr>
          <p:nvPr/>
        </p:nvSpPr>
        <p:spPr bwMode="auto">
          <a:xfrm>
            <a:off x="1361458" y="3125135"/>
            <a:ext cx="418720" cy="303864"/>
          </a:xfrm>
          <a:custGeom>
            <a:avLst/>
            <a:gdLst>
              <a:gd name="T0" fmla="*/ 434 w 870"/>
              <a:gd name="T1" fmla="*/ 631 h 632"/>
              <a:gd name="T2" fmla="*/ 869 w 870"/>
              <a:gd name="T3" fmla="*/ 0 h 632"/>
              <a:gd name="T4" fmla="*/ 0 w 870"/>
              <a:gd name="T5" fmla="*/ 0 h 632"/>
              <a:gd name="T6" fmla="*/ 434 w 870"/>
              <a:gd name="T7" fmla="*/ 631 h 632"/>
            </a:gdLst>
            <a:ahLst/>
            <a:cxnLst>
              <a:cxn ang="0">
                <a:pos x="T0" y="T1"/>
              </a:cxn>
              <a:cxn ang="0">
                <a:pos x="T2" y="T3"/>
              </a:cxn>
              <a:cxn ang="0">
                <a:pos x="T4" y="T5"/>
              </a:cxn>
              <a:cxn ang="0">
                <a:pos x="T6" y="T7"/>
              </a:cxn>
            </a:cxnLst>
            <a:rect l="0" t="0" r="r" b="b"/>
            <a:pathLst>
              <a:path w="870" h="632">
                <a:moveTo>
                  <a:pt x="434" y="631"/>
                </a:moveTo>
                <a:lnTo>
                  <a:pt x="869" y="0"/>
                </a:lnTo>
                <a:lnTo>
                  <a:pt x="0" y="0"/>
                </a:lnTo>
                <a:lnTo>
                  <a:pt x="434" y="631"/>
                </a:lnTo>
              </a:path>
            </a:pathLst>
          </a:custGeom>
          <a:solidFill>
            <a:schemeClr val="accent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endParaRPr lang="en-US" sz="2400" dirty="0">
              <a:latin typeface="Open Sans Light" panose="020B0306030504020204" pitchFamily="34" charset="0"/>
            </a:endParaRPr>
          </a:p>
        </p:txBody>
      </p:sp>
      <p:sp>
        <p:nvSpPr>
          <p:cNvPr id="12" name="Freeform 10">
            <a:extLst>
              <a:ext uri="{FF2B5EF4-FFF2-40B4-BE49-F238E27FC236}">
                <a16:creationId xmlns="" xmlns:a16="http://schemas.microsoft.com/office/drawing/2014/main" id="{2ED54B98-99CD-E34E-A8C6-B6FB66FF24B6}"/>
              </a:ext>
            </a:extLst>
          </p:cNvPr>
          <p:cNvSpPr>
            <a:spLocks noChangeArrowheads="1"/>
          </p:cNvSpPr>
          <p:nvPr/>
        </p:nvSpPr>
        <p:spPr bwMode="auto">
          <a:xfrm>
            <a:off x="3363664" y="3125135"/>
            <a:ext cx="418720" cy="303864"/>
          </a:xfrm>
          <a:custGeom>
            <a:avLst/>
            <a:gdLst>
              <a:gd name="T0" fmla="*/ 434 w 870"/>
              <a:gd name="T1" fmla="*/ 631 h 632"/>
              <a:gd name="T2" fmla="*/ 869 w 870"/>
              <a:gd name="T3" fmla="*/ 0 h 632"/>
              <a:gd name="T4" fmla="*/ 0 w 870"/>
              <a:gd name="T5" fmla="*/ 0 h 632"/>
              <a:gd name="T6" fmla="*/ 434 w 870"/>
              <a:gd name="T7" fmla="*/ 631 h 632"/>
            </a:gdLst>
            <a:ahLst/>
            <a:cxnLst>
              <a:cxn ang="0">
                <a:pos x="T0" y="T1"/>
              </a:cxn>
              <a:cxn ang="0">
                <a:pos x="T2" y="T3"/>
              </a:cxn>
              <a:cxn ang="0">
                <a:pos x="T4" y="T5"/>
              </a:cxn>
              <a:cxn ang="0">
                <a:pos x="T6" y="T7"/>
              </a:cxn>
            </a:cxnLst>
            <a:rect l="0" t="0" r="r" b="b"/>
            <a:pathLst>
              <a:path w="870" h="632">
                <a:moveTo>
                  <a:pt x="434" y="631"/>
                </a:moveTo>
                <a:lnTo>
                  <a:pt x="869" y="0"/>
                </a:lnTo>
                <a:lnTo>
                  <a:pt x="0" y="0"/>
                </a:lnTo>
                <a:lnTo>
                  <a:pt x="434" y="631"/>
                </a:lnTo>
              </a:path>
            </a:pathLst>
          </a:custGeom>
          <a:solidFill>
            <a:schemeClr val="accent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endParaRPr lang="en-US" sz="2400" dirty="0">
              <a:latin typeface="Open Sans Light" panose="020B0306030504020204" pitchFamily="34" charset="0"/>
            </a:endParaRPr>
          </a:p>
        </p:txBody>
      </p:sp>
      <p:sp>
        <p:nvSpPr>
          <p:cNvPr id="13" name="Freeform 11">
            <a:extLst>
              <a:ext uri="{FF2B5EF4-FFF2-40B4-BE49-F238E27FC236}">
                <a16:creationId xmlns="" xmlns:a16="http://schemas.microsoft.com/office/drawing/2014/main" id="{B283CFDC-B0FF-B447-936A-D91956401B5B}"/>
              </a:ext>
            </a:extLst>
          </p:cNvPr>
          <p:cNvSpPr>
            <a:spLocks noChangeArrowheads="1"/>
          </p:cNvSpPr>
          <p:nvPr/>
        </p:nvSpPr>
        <p:spPr bwMode="auto">
          <a:xfrm>
            <a:off x="5362681" y="3125135"/>
            <a:ext cx="420846" cy="303864"/>
          </a:xfrm>
          <a:custGeom>
            <a:avLst/>
            <a:gdLst>
              <a:gd name="T0" fmla="*/ 435 w 871"/>
              <a:gd name="T1" fmla="*/ 631 h 632"/>
              <a:gd name="T2" fmla="*/ 870 w 871"/>
              <a:gd name="T3" fmla="*/ 0 h 632"/>
              <a:gd name="T4" fmla="*/ 0 w 871"/>
              <a:gd name="T5" fmla="*/ 0 h 632"/>
              <a:gd name="T6" fmla="*/ 435 w 871"/>
              <a:gd name="T7" fmla="*/ 631 h 632"/>
            </a:gdLst>
            <a:ahLst/>
            <a:cxnLst>
              <a:cxn ang="0">
                <a:pos x="T0" y="T1"/>
              </a:cxn>
              <a:cxn ang="0">
                <a:pos x="T2" y="T3"/>
              </a:cxn>
              <a:cxn ang="0">
                <a:pos x="T4" y="T5"/>
              </a:cxn>
              <a:cxn ang="0">
                <a:pos x="T6" y="T7"/>
              </a:cxn>
            </a:cxnLst>
            <a:rect l="0" t="0" r="r" b="b"/>
            <a:pathLst>
              <a:path w="871" h="632">
                <a:moveTo>
                  <a:pt x="435" y="631"/>
                </a:moveTo>
                <a:lnTo>
                  <a:pt x="870" y="0"/>
                </a:lnTo>
                <a:lnTo>
                  <a:pt x="0" y="0"/>
                </a:lnTo>
                <a:lnTo>
                  <a:pt x="435" y="631"/>
                </a:lnTo>
              </a:path>
            </a:pathLst>
          </a:custGeom>
          <a:solidFill>
            <a:schemeClr val="accent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endParaRPr lang="en-US" sz="2400" dirty="0">
              <a:latin typeface="Open Sans Light" panose="020B0306030504020204" pitchFamily="34" charset="0"/>
            </a:endParaRPr>
          </a:p>
        </p:txBody>
      </p:sp>
      <p:sp>
        <p:nvSpPr>
          <p:cNvPr id="14" name="Freeform 12">
            <a:extLst>
              <a:ext uri="{FF2B5EF4-FFF2-40B4-BE49-F238E27FC236}">
                <a16:creationId xmlns="" xmlns:a16="http://schemas.microsoft.com/office/drawing/2014/main" id="{00F08629-8DB9-5D4D-9263-ED0EECF8CB21}"/>
              </a:ext>
            </a:extLst>
          </p:cNvPr>
          <p:cNvSpPr>
            <a:spLocks noChangeArrowheads="1"/>
          </p:cNvSpPr>
          <p:nvPr/>
        </p:nvSpPr>
        <p:spPr bwMode="auto">
          <a:xfrm>
            <a:off x="7363824" y="3125135"/>
            <a:ext cx="420846" cy="303864"/>
          </a:xfrm>
          <a:custGeom>
            <a:avLst/>
            <a:gdLst>
              <a:gd name="T0" fmla="*/ 435 w 871"/>
              <a:gd name="T1" fmla="*/ 631 h 632"/>
              <a:gd name="T2" fmla="*/ 870 w 871"/>
              <a:gd name="T3" fmla="*/ 0 h 632"/>
              <a:gd name="T4" fmla="*/ 0 w 871"/>
              <a:gd name="T5" fmla="*/ 0 h 632"/>
              <a:gd name="T6" fmla="*/ 435 w 871"/>
              <a:gd name="T7" fmla="*/ 631 h 632"/>
            </a:gdLst>
            <a:ahLst/>
            <a:cxnLst>
              <a:cxn ang="0">
                <a:pos x="T0" y="T1"/>
              </a:cxn>
              <a:cxn ang="0">
                <a:pos x="T2" y="T3"/>
              </a:cxn>
              <a:cxn ang="0">
                <a:pos x="T4" y="T5"/>
              </a:cxn>
              <a:cxn ang="0">
                <a:pos x="T6" y="T7"/>
              </a:cxn>
            </a:cxnLst>
            <a:rect l="0" t="0" r="r" b="b"/>
            <a:pathLst>
              <a:path w="871" h="632">
                <a:moveTo>
                  <a:pt x="435" y="631"/>
                </a:moveTo>
                <a:lnTo>
                  <a:pt x="870" y="0"/>
                </a:lnTo>
                <a:lnTo>
                  <a:pt x="0" y="0"/>
                </a:lnTo>
                <a:lnTo>
                  <a:pt x="435" y="631"/>
                </a:lnTo>
              </a:path>
            </a:pathLst>
          </a:custGeom>
          <a:solidFill>
            <a:schemeClr val="accent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endParaRPr lang="en-US" sz="2400" dirty="0">
              <a:latin typeface="Open Sans Light" panose="020B0306030504020204" pitchFamily="34" charset="0"/>
            </a:endParaRPr>
          </a:p>
        </p:txBody>
      </p:sp>
      <p:sp>
        <p:nvSpPr>
          <p:cNvPr id="17" name="TextBox 16">
            <a:extLst>
              <a:ext uri="{FF2B5EF4-FFF2-40B4-BE49-F238E27FC236}">
                <a16:creationId xmlns="" xmlns:a16="http://schemas.microsoft.com/office/drawing/2014/main" id="{ABBC59C1-C1B7-C74C-9471-38C1D2A75315}"/>
              </a:ext>
            </a:extLst>
          </p:cNvPr>
          <p:cNvSpPr txBox="1"/>
          <p:nvPr/>
        </p:nvSpPr>
        <p:spPr>
          <a:xfrm>
            <a:off x="1350758" y="1590000"/>
            <a:ext cx="440119" cy="834844"/>
          </a:xfrm>
          <a:prstGeom prst="rect">
            <a:avLst/>
          </a:prstGeom>
          <a:noFill/>
        </p:spPr>
        <p:txBody>
          <a:bodyPr wrap="none" lIns="34290" tIns="17145" rIns="34290" bIns="17145" rtlCol="0" anchor="ctr">
            <a:spAutoFit/>
          </a:bodyPr>
          <a:lstStyle/>
          <a:p>
            <a:pPr algn="ctr"/>
            <a:r>
              <a:rPr lang="en-US" sz="5200" b="1" dirty="0">
                <a:solidFill>
                  <a:schemeClr val="accent1"/>
                </a:solidFill>
                <a:latin typeface="Poppins SemiBold" pitchFamily="2" charset="77"/>
                <a:ea typeface="League Spartan" charset="0"/>
                <a:cs typeface="Poppins SemiBold" pitchFamily="2" charset="77"/>
              </a:rPr>
              <a:t>1</a:t>
            </a:r>
          </a:p>
        </p:txBody>
      </p:sp>
      <p:sp>
        <p:nvSpPr>
          <p:cNvPr id="18" name="TextBox 17">
            <a:extLst>
              <a:ext uri="{FF2B5EF4-FFF2-40B4-BE49-F238E27FC236}">
                <a16:creationId xmlns="" xmlns:a16="http://schemas.microsoft.com/office/drawing/2014/main" id="{E19717B4-F0B5-0C41-B959-04EDDE6552FD}"/>
              </a:ext>
            </a:extLst>
          </p:cNvPr>
          <p:cNvSpPr txBox="1"/>
          <p:nvPr/>
        </p:nvSpPr>
        <p:spPr>
          <a:xfrm>
            <a:off x="3347783" y="1591923"/>
            <a:ext cx="450481" cy="830997"/>
          </a:xfrm>
          <a:prstGeom prst="rect">
            <a:avLst/>
          </a:prstGeom>
          <a:noFill/>
        </p:spPr>
        <p:txBody>
          <a:bodyPr wrap="none" lIns="34290" tIns="17145" rIns="34290" bIns="17145" rtlCol="0" anchor="ctr">
            <a:spAutoFit/>
          </a:bodyPr>
          <a:lstStyle/>
          <a:p>
            <a:pPr algn="ctr"/>
            <a:r>
              <a:rPr lang="en-US" sz="5200" b="1" dirty="0">
                <a:solidFill>
                  <a:schemeClr val="accent2"/>
                </a:solidFill>
                <a:latin typeface="Poppins SemiBold" pitchFamily="2" charset="77"/>
                <a:ea typeface="League Spartan" charset="0"/>
                <a:cs typeface="Poppins SemiBold" pitchFamily="2" charset="77"/>
              </a:rPr>
              <a:t>2</a:t>
            </a:r>
          </a:p>
        </p:txBody>
      </p:sp>
      <p:sp>
        <p:nvSpPr>
          <p:cNvPr id="19" name="TextBox 18">
            <a:extLst>
              <a:ext uri="{FF2B5EF4-FFF2-40B4-BE49-F238E27FC236}">
                <a16:creationId xmlns="" xmlns:a16="http://schemas.microsoft.com/office/drawing/2014/main" id="{1FD2B493-0160-DA49-B948-BA9668CB8494}"/>
              </a:ext>
            </a:extLst>
          </p:cNvPr>
          <p:cNvSpPr txBox="1"/>
          <p:nvPr/>
        </p:nvSpPr>
        <p:spPr>
          <a:xfrm>
            <a:off x="5353044" y="1590000"/>
            <a:ext cx="440119" cy="834844"/>
          </a:xfrm>
          <a:prstGeom prst="rect">
            <a:avLst/>
          </a:prstGeom>
          <a:noFill/>
        </p:spPr>
        <p:txBody>
          <a:bodyPr wrap="none" lIns="34290" tIns="17145" rIns="34290" bIns="17145" rtlCol="0" anchor="ctr">
            <a:spAutoFit/>
          </a:bodyPr>
          <a:lstStyle/>
          <a:p>
            <a:pPr algn="ctr"/>
            <a:r>
              <a:rPr lang="en-US" sz="5200" b="1" dirty="0">
                <a:solidFill>
                  <a:schemeClr val="accent3"/>
                </a:solidFill>
                <a:latin typeface="Poppins SemiBold" pitchFamily="2" charset="77"/>
                <a:ea typeface="League Spartan" charset="0"/>
                <a:cs typeface="Poppins SemiBold" pitchFamily="2" charset="77"/>
              </a:rPr>
              <a:t>3</a:t>
            </a:r>
          </a:p>
        </p:txBody>
      </p:sp>
      <p:sp>
        <p:nvSpPr>
          <p:cNvPr id="20" name="TextBox 19">
            <a:extLst>
              <a:ext uri="{FF2B5EF4-FFF2-40B4-BE49-F238E27FC236}">
                <a16:creationId xmlns="" xmlns:a16="http://schemas.microsoft.com/office/drawing/2014/main" id="{5C8B79AA-FC8B-F54E-ABA3-549A45E17076}"/>
              </a:ext>
            </a:extLst>
          </p:cNvPr>
          <p:cNvSpPr txBox="1"/>
          <p:nvPr/>
        </p:nvSpPr>
        <p:spPr>
          <a:xfrm>
            <a:off x="7354187" y="1590000"/>
            <a:ext cx="440119" cy="834844"/>
          </a:xfrm>
          <a:prstGeom prst="rect">
            <a:avLst/>
          </a:prstGeom>
          <a:noFill/>
        </p:spPr>
        <p:txBody>
          <a:bodyPr wrap="none" lIns="34290" tIns="17145" rIns="34290" bIns="17145" rtlCol="0" anchor="ctr">
            <a:spAutoFit/>
          </a:bodyPr>
          <a:lstStyle/>
          <a:p>
            <a:pPr algn="ctr"/>
            <a:r>
              <a:rPr lang="en-US" sz="5200" b="1" dirty="0">
                <a:solidFill>
                  <a:schemeClr val="accent4"/>
                </a:solidFill>
                <a:latin typeface="Poppins SemiBold" pitchFamily="2" charset="77"/>
                <a:ea typeface="League Spartan" charset="0"/>
                <a:cs typeface="Poppins SemiBold" pitchFamily="2" charset="77"/>
              </a:rPr>
              <a:t>4</a:t>
            </a:r>
          </a:p>
        </p:txBody>
      </p:sp>
      <p:sp>
        <p:nvSpPr>
          <p:cNvPr id="21" name="TextBox 20">
            <a:extLst>
              <a:ext uri="{FF2B5EF4-FFF2-40B4-BE49-F238E27FC236}">
                <a16:creationId xmlns="" xmlns:a16="http://schemas.microsoft.com/office/drawing/2014/main" id="{61E08366-F9C4-A549-A354-BFB9E5DA2D6F}"/>
              </a:ext>
            </a:extLst>
          </p:cNvPr>
          <p:cNvSpPr txBox="1"/>
          <p:nvPr/>
        </p:nvSpPr>
        <p:spPr>
          <a:xfrm>
            <a:off x="3261882" y="3731148"/>
            <a:ext cx="622286" cy="219291"/>
          </a:xfrm>
          <a:prstGeom prst="rect">
            <a:avLst/>
          </a:prstGeom>
          <a:noFill/>
        </p:spPr>
        <p:txBody>
          <a:bodyPr wrap="none" lIns="34290" tIns="17145" rIns="34290" bIns="17145" rtlCol="0" anchor="b" anchorCtr="0">
            <a:spAutoFit/>
          </a:bodyPr>
          <a:lstStyle/>
          <a:p>
            <a:pPr algn="ctr"/>
            <a:r>
              <a:rPr lang="en-US" sz="1200" b="1" dirty="0">
                <a:solidFill>
                  <a:schemeClr val="tx2"/>
                </a:solidFill>
                <a:latin typeface="Poppins SemiBold" pitchFamily="2" charset="77"/>
                <a:ea typeface="League Spartan" charset="0"/>
                <a:cs typeface="Poppins SemiBold" pitchFamily="2" charset="77"/>
              </a:rPr>
              <a:t>PASO 2</a:t>
            </a:r>
          </a:p>
        </p:txBody>
      </p:sp>
      <p:sp>
        <p:nvSpPr>
          <p:cNvPr id="22" name="Subtitle 2">
            <a:extLst>
              <a:ext uri="{FF2B5EF4-FFF2-40B4-BE49-F238E27FC236}">
                <a16:creationId xmlns="" xmlns:a16="http://schemas.microsoft.com/office/drawing/2014/main" id="{3DC8D356-1FF9-A84E-86F8-91F3BD56E650}"/>
              </a:ext>
            </a:extLst>
          </p:cNvPr>
          <p:cNvSpPr txBox="1">
            <a:spLocks/>
          </p:cNvSpPr>
          <p:nvPr/>
        </p:nvSpPr>
        <p:spPr>
          <a:xfrm>
            <a:off x="2915816" y="3939902"/>
            <a:ext cx="1487838" cy="861005"/>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s-CO" sz="900" b="1" dirty="0"/>
              <a:t>Calcular en puntos </a:t>
            </a:r>
            <a:r>
              <a:rPr lang="es-CO" sz="900" b="1" dirty="0" smtClean="0"/>
              <a:t>porcentuales cuánto </a:t>
            </a:r>
            <a:r>
              <a:rPr lang="es-CO" sz="900" b="1" dirty="0"/>
              <a:t>se afectaría el AUDITECT de acuerdo con los datos recolectados</a:t>
            </a:r>
          </a:p>
        </p:txBody>
      </p:sp>
      <p:sp>
        <p:nvSpPr>
          <p:cNvPr id="25" name="TextBox 24">
            <a:extLst>
              <a:ext uri="{FF2B5EF4-FFF2-40B4-BE49-F238E27FC236}">
                <a16:creationId xmlns="" xmlns:a16="http://schemas.microsoft.com/office/drawing/2014/main" id="{8D24A52C-D25C-1B47-B7A2-6431EA38B84F}"/>
              </a:ext>
            </a:extLst>
          </p:cNvPr>
          <p:cNvSpPr txBox="1"/>
          <p:nvPr/>
        </p:nvSpPr>
        <p:spPr>
          <a:xfrm>
            <a:off x="1258613" y="3731148"/>
            <a:ext cx="622286" cy="219291"/>
          </a:xfrm>
          <a:prstGeom prst="rect">
            <a:avLst/>
          </a:prstGeom>
          <a:noFill/>
        </p:spPr>
        <p:txBody>
          <a:bodyPr wrap="none" lIns="34290" tIns="17145" rIns="34290" bIns="17145" rtlCol="0" anchor="b" anchorCtr="0">
            <a:spAutoFit/>
          </a:bodyPr>
          <a:lstStyle/>
          <a:p>
            <a:pPr algn="ctr"/>
            <a:r>
              <a:rPr lang="en-US" sz="1200" b="1" dirty="0">
                <a:solidFill>
                  <a:schemeClr val="tx2"/>
                </a:solidFill>
                <a:latin typeface="Poppins SemiBold" pitchFamily="2" charset="77"/>
                <a:ea typeface="League Spartan" charset="0"/>
                <a:cs typeface="Poppins SemiBold" pitchFamily="2" charset="77"/>
              </a:rPr>
              <a:t>PASO 1</a:t>
            </a:r>
          </a:p>
        </p:txBody>
      </p:sp>
      <p:sp>
        <p:nvSpPr>
          <p:cNvPr id="26" name="Subtitle 2">
            <a:extLst>
              <a:ext uri="{FF2B5EF4-FFF2-40B4-BE49-F238E27FC236}">
                <a16:creationId xmlns="" xmlns:a16="http://schemas.microsoft.com/office/drawing/2014/main" id="{30D536BC-006C-8840-82E7-6F09DA3E0163}"/>
              </a:ext>
            </a:extLst>
          </p:cNvPr>
          <p:cNvSpPr txBox="1">
            <a:spLocks/>
          </p:cNvSpPr>
          <p:nvPr/>
        </p:nvSpPr>
        <p:spPr>
          <a:xfrm>
            <a:off x="899592" y="3939902"/>
            <a:ext cx="1584176" cy="1027204"/>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s-CO" sz="900" b="1" dirty="0"/>
              <a:t>Aplicar una encuesta a las contralorías territoriales indagando por el grado de afectación de los procesos incorporados en la metodología</a:t>
            </a:r>
          </a:p>
        </p:txBody>
      </p:sp>
      <p:sp>
        <p:nvSpPr>
          <p:cNvPr id="28" name="TextBox 27">
            <a:extLst>
              <a:ext uri="{FF2B5EF4-FFF2-40B4-BE49-F238E27FC236}">
                <a16:creationId xmlns="" xmlns:a16="http://schemas.microsoft.com/office/drawing/2014/main" id="{640FECD0-7AC6-0844-B29B-D4DAD9309F49}"/>
              </a:ext>
            </a:extLst>
          </p:cNvPr>
          <p:cNvSpPr txBox="1"/>
          <p:nvPr/>
        </p:nvSpPr>
        <p:spPr>
          <a:xfrm>
            <a:off x="5263024" y="3731148"/>
            <a:ext cx="622286" cy="219291"/>
          </a:xfrm>
          <a:prstGeom prst="rect">
            <a:avLst/>
          </a:prstGeom>
          <a:noFill/>
        </p:spPr>
        <p:txBody>
          <a:bodyPr wrap="none" lIns="34290" tIns="17145" rIns="34290" bIns="17145" rtlCol="0" anchor="b" anchorCtr="0">
            <a:spAutoFit/>
          </a:bodyPr>
          <a:lstStyle/>
          <a:p>
            <a:pPr algn="ctr"/>
            <a:r>
              <a:rPr lang="en-US" sz="1200" b="1" dirty="0">
                <a:solidFill>
                  <a:schemeClr val="tx2"/>
                </a:solidFill>
                <a:latin typeface="Poppins SemiBold" pitchFamily="2" charset="77"/>
                <a:ea typeface="League Spartan" charset="0"/>
                <a:cs typeface="Poppins SemiBold" pitchFamily="2" charset="77"/>
              </a:rPr>
              <a:t>PASO 3</a:t>
            </a:r>
          </a:p>
        </p:txBody>
      </p:sp>
      <p:sp>
        <p:nvSpPr>
          <p:cNvPr id="29" name="Subtitle 2">
            <a:extLst>
              <a:ext uri="{FF2B5EF4-FFF2-40B4-BE49-F238E27FC236}">
                <a16:creationId xmlns="" xmlns:a16="http://schemas.microsoft.com/office/drawing/2014/main" id="{6123518C-7F92-C548-8CED-36549CDEF523}"/>
              </a:ext>
            </a:extLst>
          </p:cNvPr>
          <p:cNvSpPr txBox="1">
            <a:spLocks/>
          </p:cNvSpPr>
          <p:nvPr/>
        </p:nvSpPr>
        <p:spPr>
          <a:xfrm>
            <a:off x="5004048" y="3939902"/>
            <a:ext cx="1487838" cy="556306"/>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s-ES" sz="900" b="1" dirty="0"/>
              <a:t>Agregar la afectación calculada al AUDITECT</a:t>
            </a:r>
          </a:p>
          <a:p>
            <a:pPr algn="l"/>
            <a:endParaRPr lang="en-US" sz="900" b="1" dirty="0"/>
          </a:p>
        </p:txBody>
      </p:sp>
      <p:sp>
        <p:nvSpPr>
          <p:cNvPr id="31" name="TextBox 30">
            <a:extLst>
              <a:ext uri="{FF2B5EF4-FFF2-40B4-BE49-F238E27FC236}">
                <a16:creationId xmlns="" xmlns:a16="http://schemas.microsoft.com/office/drawing/2014/main" id="{88B55FCF-C963-914E-8EA4-966D86E1A558}"/>
              </a:ext>
            </a:extLst>
          </p:cNvPr>
          <p:cNvSpPr txBox="1"/>
          <p:nvPr/>
        </p:nvSpPr>
        <p:spPr>
          <a:xfrm>
            <a:off x="7263104" y="3731148"/>
            <a:ext cx="622286" cy="219291"/>
          </a:xfrm>
          <a:prstGeom prst="rect">
            <a:avLst/>
          </a:prstGeom>
          <a:noFill/>
        </p:spPr>
        <p:txBody>
          <a:bodyPr wrap="none" lIns="34290" tIns="17145" rIns="34290" bIns="17145" rtlCol="0" anchor="b" anchorCtr="0">
            <a:spAutoFit/>
          </a:bodyPr>
          <a:lstStyle/>
          <a:p>
            <a:pPr algn="ctr"/>
            <a:r>
              <a:rPr lang="en-US" sz="1200" b="1" dirty="0">
                <a:solidFill>
                  <a:schemeClr val="tx2"/>
                </a:solidFill>
                <a:latin typeface="Poppins SemiBold" pitchFamily="2" charset="77"/>
                <a:ea typeface="League Spartan" charset="0"/>
                <a:cs typeface="Poppins SemiBold" pitchFamily="2" charset="77"/>
              </a:rPr>
              <a:t>PASO 4</a:t>
            </a:r>
          </a:p>
        </p:txBody>
      </p:sp>
      <p:sp>
        <p:nvSpPr>
          <p:cNvPr id="32" name="Subtitle 2">
            <a:extLst>
              <a:ext uri="{FF2B5EF4-FFF2-40B4-BE49-F238E27FC236}">
                <a16:creationId xmlns="" xmlns:a16="http://schemas.microsoft.com/office/drawing/2014/main" id="{6BAC9B89-D55D-D946-BE8C-00856D801851}"/>
              </a:ext>
            </a:extLst>
          </p:cNvPr>
          <p:cNvSpPr txBox="1">
            <a:spLocks/>
          </p:cNvSpPr>
          <p:nvPr/>
        </p:nvSpPr>
        <p:spPr>
          <a:xfrm>
            <a:off x="6876256" y="3939902"/>
            <a:ext cx="1487838" cy="362407"/>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r>
              <a:rPr lang="es-CO" sz="900" b="1" dirty="0"/>
              <a:t>Elaborar la calificación en tiempos de pandemia</a:t>
            </a:r>
          </a:p>
        </p:txBody>
      </p:sp>
      <p:sp>
        <p:nvSpPr>
          <p:cNvPr id="30" name="1 Título"/>
          <p:cNvSpPr txBox="1">
            <a:spLocks/>
          </p:cNvSpPr>
          <p:nvPr/>
        </p:nvSpPr>
        <p:spPr>
          <a:xfrm>
            <a:off x="395536" y="195486"/>
            <a:ext cx="6336704" cy="56557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solidFill>
                  <a:srgbClr val="1F497D"/>
                </a:solidFill>
                <a:latin typeface="+mn-lt"/>
                <a:ea typeface="+mn-ea"/>
                <a:cs typeface="+mn-cs"/>
              </a:rPr>
              <a:t>Evaluación </a:t>
            </a:r>
            <a:r>
              <a:rPr lang="es-CO" sz="2400" b="1" dirty="0" smtClean="0">
                <a:solidFill>
                  <a:srgbClr val="1F497D"/>
                </a:solidFill>
                <a:latin typeface="+mn-lt"/>
                <a:ea typeface="+mn-ea"/>
                <a:cs typeface="+mn-cs"/>
              </a:rPr>
              <a:t>en </a:t>
            </a:r>
            <a:r>
              <a:rPr lang="es-CO" sz="2400" b="1" dirty="0">
                <a:solidFill>
                  <a:srgbClr val="1F497D"/>
                </a:solidFill>
                <a:latin typeface="+mn-lt"/>
                <a:ea typeface="+mn-ea"/>
                <a:cs typeface="+mn-cs"/>
              </a:rPr>
              <a:t>tiempos de pandemia</a:t>
            </a:r>
          </a:p>
        </p:txBody>
      </p:sp>
      <p:sp>
        <p:nvSpPr>
          <p:cNvPr id="27" name="CuadroTexto 26"/>
          <p:cNvSpPr txBox="1"/>
          <p:nvPr/>
        </p:nvSpPr>
        <p:spPr>
          <a:xfrm>
            <a:off x="7279950" y="4866501"/>
            <a:ext cx="1877437" cy="276999"/>
          </a:xfrm>
          <a:prstGeom prst="rect">
            <a:avLst/>
          </a:prstGeom>
          <a:noFill/>
        </p:spPr>
        <p:txBody>
          <a:bodyPr wrap="none" rtlCol="0">
            <a:spAutoFit/>
          </a:bodyPr>
          <a:lstStyle/>
          <a:p>
            <a:r>
              <a:rPr lang="es-ES" sz="1200" dirty="0"/>
              <a:t>Fuente: elaboración propia</a:t>
            </a:r>
          </a:p>
        </p:txBody>
      </p:sp>
    </p:spTree>
    <p:extLst>
      <p:ext uri="{BB962C8B-B14F-4D97-AF65-F5344CB8AC3E}">
        <p14:creationId xmlns:p14="http://schemas.microsoft.com/office/powerpoint/2010/main" val="290956029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4 CuadroTexto"/>
          <p:cNvSpPr txBox="1"/>
          <p:nvPr/>
        </p:nvSpPr>
        <p:spPr>
          <a:xfrm>
            <a:off x="4768639" y="1090940"/>
            <a:ext cx="4355976" cy="2308324"/>
          </a:xfrm>
          <a:prstGeom prst="rect">
            <a:avLst/>
          </a:prstGeom>
          <a:noFill/>
        </p:spPr>
        <p:txBody>
          <a:bodyPr wrap="square" rtlCol="0" anchor="ctr">
            <a:spAutoFit/>
          </a:bodyPr>
          <a:lstStyle/>
          <a:p>
            <a:pPr algn="ctr"/>
            <a:endParaRPr lang="es-CO" sz="2400" b="1" dirty="0" smtClean="0">
              <a:solidFill>
                <a:srgbClr val="1F497D"/>
              </a:solidFill>
              <a:latin typeface="+mj-lt"/>
            </a:endParaRPr>
          </a:p>
          <a:p>
            <a:pPr algn="ctr"/>
            <a:r>
              <a:rPr lang="es-CO" sz="3200" b="1" dirty="0" smtClean="0">
                <a:solidFill>
                  <a:srgbClr val="1F497D"/>
                </a:solidFill>
                <a:latin typeface="+mj-lt"/>
              </a:rPr>
              <a:t>¡</a:t>
            </a:r>
            <a:r>
              <a:rPr lang="es-CO" sz="3200" b="1" dirty="0">
                <a:solidFill>
                  <a:srgbClr val="1F497D"/>
                </a:solidFill>
                <a:latin typeface="+mj-lt"/>
              </a:rPr>
              <a:t>MUCHAS GRACIAS</a:t>
            </a:r>
            <a:r>
              <a:rPr lang="es-CO" sz="3200" b="1" dirty="0" smtClean="0">
                <a:solidFill>
                  <a:srgbClr val="1F497D"/>
                </a:solidFill>
                <a:latin typeface="+mj-lt"/>
              </a:rPr>
              <a:t>!</a:t>
            </a:r>
          </a:p>
          <a:p>
            <a:pPr algn="ctr"/>
            <a:r>
              <a:rPr lang="es-CO" sz="3200" b="1" dirty="0" smtClean="0">
                <a:solidFill>
                  <a:srgbClr val="1F497D"/>
                </a:solidFill>
                <a:latin typeface="+mj-lt"/>
              </a:rPr>
              <a:t>Espacio para preguntas y conclusiones</a:t>
            </a:r>
          </a:p>
          <a:p>
            <a:pPr algn="ctr"/>
            <a:endParaRPr lang="es-CO" sz="2400" b="1" dirty="0">
              <a:solidFill>
                <a:srgbClr val="1F497D"/>
              </a:solidFill>
              <a:latin typeface="+mj-lt"/>
            </a:endParaRPr>
          </a:p>
        </p:txBody>
      </p:sp>
    </p:spTree>
    <p:extLst>
      <p:ext uri="{BB962C8B-B14F-4D97-AF65-F5344CB8AC3E}">
        <p14:creationId xmlns:p14="http://schemas.microsoft.com/office/powerpoint/2010/main" val="304165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085" t="24740" r="28770" b="7032"/>
          <a:stretch/>
        </p:blipFill>
        <p:spPr>
          <a:xfrm>
            <a:off x="539552" y="987574"/>
            <a:ext cx="4968552" cy="4042735"/>
          </a:xfrm>
          <a:prstGeom prst="rect">
            <a:avLst/>
          </a:prstGeom>
        </p:spPr>
      </p:pic>
      <p:sp>
        <p:nvSpPr>
          <p:cNvPr id="5" name="Rectángulo 4"/>
          <p:cNvSpPr/>
          <p:nvPr/>
        </p:nvSpPr>
        <p:spPr>
          <a:xfrm>
            <a:off x="539552" y="3867894"/>
            <a:ext cx="4968552" cy="79238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a:p>
        </p:txBody>
      </p:sp>
      <p:pic>
        <p:nvPicPr>
          <p:cNvPr id="2" name="Imagen 1"/>
          <p:cNvPicPr>
            <a:picLocks noChangeAspect="1"/>
          </p:cNvPicPr>
          <p:nvPr/>
        </p:nvPicPr>
        <p:blipFill>
          <a:blip r:embed="rId3"/>
          <a:stretch>
            <a:fillRect/>
          </a:stretch>
        </p:blipFill>
        <p:spPr>
          <a:xfrm>
            <a:off x="5364088" y="987574"/>
            <a:ext cx="3707904" cy="1874272"/>
          </a:xfrm>
          <a:prstGeom prst="rect">
            <a:avLst/>
          </a:prstGeom>
          <a:ln>
            <a:solidFill>
              <a:schemeClr val="bg1">
                <a:lumMod val="85000"/>
              </a:schemeClr>
            </a:solidFill>
          </a:ln>
        </p:spPr>
      </p:pic>
      <p:sp>
        <p:nvSpPr>
          <p:cNvPr id="6" name="1 CuadroTexto"/>
          <p:cNvSpPr txBox="1"/>
          <p:nvPr/>
        </p:nvSpPr>
        <p:spPr>
          <a:xfrm>
            <a:off x="539552" y="267494"/>
            <a:ext cx="5976664" cy="461665"/>
          </a:xfrm>
          <a:prstGeom prst="rect">
            <a:avLst/>
          </a:prstGeom>
          <a:noFill/>
        </p:spPr>
        <p:txBody>
          <a:bodyPr wrap="square" rtlCol="0">
            <a:spAutoFit/>
          </a:bodyPr>
          <a:lstStyle/>
          <a:p>
            <a:r>
              <a:rPr lang="es-CO" sz="2400" b="1" dirty="0" smtClean="0">
                <a:solidFill>
                  <a:srgbClr val="1F497D"/>
                </a:solidFill>
              </a:rPr>
              <a:t>Introducción- Fundamento Normativo</a:t>
            </a:r>
            <a:endParaRPr lang="es-CO" sz="2400" b="1" dirty="0">
              <a:solidFill>
                <a:srgbClr val="1F497D"/>
              </a:solidFill>
            </a:endParaRPr>
          </a:p>
        </p:txBody>
      </p:sp>
    </p:spTree>
    <p:extLst>
      <p:ext uri="{BB962C8B-B14F-4D97-AF65-F5344CB8AC3E}">
        <p14:creationId xmlns:p14="http://schemas.microsoft.com/office/powerpoint/2010/main" val="4266941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 name="Rectangle 39">
            <a:extLst>
              <a:ext uri="{FF2B5EF4-FFF2-40B4-BE49-F238E27FC236}">
                <a16:creationId xmlns="" xmlns:a16="http://schemas.microsoft.com/office/drawing/2014/main" id="{5016F658-132D-C947-A37B-91BB0D2985CF}"/>
              </a:ext>
            </a:extLst>
          </p:cNvPr>
          <p:cNvSpPr/>
          <p:nvPr/>
        </p:nvSpPr>
        <p:spPr>
          <a:xfrm>
            <a:off x="-95" y="4146232"/>
            <a:ext cx="9144095" cy="1186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5" name="Freeform 30">
            <a:extLst>
              <a:ext uri="{FF2B5EF4-FFF2-40B4-BE49-F238E27FC236}">
                <a16:creationId xmlns="" xmlns:a16="http://schemas.microsoft.com/office/drawing/2014/main" id="{A73365C6-9F57-9B40-B10F-797B2C53DECE}"/>
              </a:ext>
            </a:extLst>
          </p:cNvPr>
          <p:cNvSpPr>
            <a:spLocks noChangeArrowheads="1"/>
          </p:cNvSpPr>
          <p:nvPr/>
        </p:nvSpPr>
        <p:spPr bwMode="auto">
          <a:xfrm>
            <a:off x="1419689" y="4061621"/>
            <a:ext cx="432009" cy="431897"/>
          </a:xfrm>
          <a:custGeom>
            <a:avLst/>
            <a:gdLst>
              <a:gd name="T0" fmla="*/ 0 w 1507"/>
              <a:gd name="T1" fmla="*/ 753 h 1508"/>
              <a:gd name="T2" fmla="*/ 753 w 1507"/>
              <a:gd name="T3" fmla="*/ 0 h 1508"/>
              <a:gd name="T4" fmla="*/ 753 w 1507"/>
              <a:gd name="T5" fmla="*/ 0 h 1508"/>
              <a:gd name="T6" fmla="*/ 753 w 1507"/>
              <a:gd name="T7" fmla="*/ 0 h 1508"/>
              <a:gd name="T8" fmla="*/ 1506 w 1507"/>
              <a:gd name="T9" fmla="*/ 753 h 1508"/>
              <a:gd name="T10" fmla="*/ 1506 w 1507"/>
              <a:gd name="T11" fmla="*/ 753 h 1508"/>
              <a:gd name="T12" fmla="*/ 1506 w 1507"/>
              <a:gd name="T13" fmla="*/ 753 h 1508"/>
              <a:gd name="T14" fmla="*/ 753 w 1507"/>
              <a:gd name="T15" fmla="*/ 1507 h 1508"/>
              <a:gd name="T16" fmla="*/ 753 w 1507"/>
              <a:gd name="T17" fmla="*/ 1507 h 1508"/>
              <a:gd name="T18" fmla="*/ 753 w 1507"/>
              <a:gd name="T19" fmla="*/ 1507 h 1508"/>
              <a:gd name="T20" fmla="*/ 0 w 1507"/>
              <a:gd name="T21" fmla="*/ 753 h 1508"/>
              <a:gd name="T22" fmla="*/ 0 w 1507"/>
              <a:gd name="T23" fmla="*/ 753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7" h="1508">
                <a:moveTo>
                  <a:pt x="0" y="753"/>
                </a:moveTo>
                <a:cubicBezTo>
                  <a:pt x="0" y="337"/>
                  <a:pt x="337" y="0"/>
                  <a:pt x="753" y="0"/>
                </a:cubicBezTo>
                <a:lnTo>
                  <a:pt x="753" y="0"/>
                </a:lnTo>
                <a:lnTo>
                  <a:pt x="753" y="0"/>
                </a:lnTo>
                <a:cubicBezTo>
                  <a:pt x="1169" y="0"/>
                  <a:pt x="1506" y="337"/>
                  <a:pt x="1506" y="753"/>
                </a:cubicBezTo>
                <a:lnTo>
                  <a:pt x="1506" y="753"/>
                </a:lnTo>
                <a:lnTo>
                  <a:pt x="1506" y="753"/>
                </a:lnTo>
                <a:cubicBezTo>
                  <a:pt x="1506" y="1170"/>
                  <a:pt x="1169" y="1507"/>
                  <a:pt x="753" y="1507"/>
                </a:cubicBezTo>
                <a:lnTo>
                  <a:pt x="753" y="1507"/>
                </a:lnTo>
                <a:lnTo>
                  <a:pt x="753" y="1507"/>
                </a:lnTo>
                <a:cubicBezTo>
                  <a:pt x="337" y="1507"/>
                  <a:pt x="0" y="1170"/>
                  <a:pt x="0" y="753"/>
                </a:cubicBezTo>
                <a:lnTo>
                  <a:pt x="0" y="753"/>
                </a:lnTo>
              </a:path>
            </a:pathLst>
          </a:custGeom>
          <a:solidFill>
            <a:schemeClr val="accent1"/>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useBgFill="1">
        <p:nvSpPr>
          <p:cNvPr id="6" name="Freeform 32">
            <a:extLst>
              <a:ext uri="{FF2B5EF4-FFF2-40B4-BE49-F238E27FC236}">
                <a16:creationId xmlns="" xmlns:a16="http://schemas.microsoft.com/office/drawing/2014/main" id="{18527E86-A29A-EF4F-9264-323EF284EBA8}"/>
              </a:ext>
            </a:extLst>
          </p:cNvPr>
          <p:cNvSpPr>
            <a:spLocks noChangeArrowheads="1"/>
          </p:cNvSpPr>
          <p:nvPr/>
        </p:nvSpPr>
        <p:spPr bwMode="auto">
          <a:xfrm>
            <a:off x="1460111" y="4102033"/>
            <a:ext cx="351165" cy="351074"/>
          </a:xfrm>
          <a:custGeom>
            <a:avLst/>
            <a:gdLst>
              <a:gd name="T0" fmla="*/ 1224 w 1225"/>
              <a:gd name="T1" fmla="*/ 612 h 1226"/>
              <a:gd name="T2" fmla="*/ 1224 w 1225"/>
              <a:gd name="T3" fmla="*/ 612 h 1226"/>
              <a:gd name="T4" fmla="*/ 612 w 1225"/>
              <a:gd name="T5" fmla="*/ 1225 h 1226"/>
              <a:gd name="T6" fmla="*/ 612 w 1225"/>
              <a:gd name="T7" fmla="*/ 1225 h 1226"/>
              <a:gd name="T8" fmla="*/ 0 w 1225"/>
              <a:gd name="T9" fmla="*/ 612 h 1226"/>
              <a:gd name="T10" fmla="*/ 0 w 1225"/>
              <a:gd name="T11" fmla="*/ 612 h 1226"/>
              <a:gd name="T12" fmla="*/ 612 w 1225"/>
              <a:gd name="T13" fmla="*/ 0 h 1226"/>
              <a:gd name="T14" fmla="*/ 612 w 1225"/>
              <a:gd name="T15" fmla="*/ 0 h 1226"/>
              <a:gd name="T16" fmla="*/ 1224 w 1225"/>
              <a:gd name="T17" fmla="*/ 612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5" h="1226">
                <a:moveTo>
                  <a:pt x="1224" y="612"/>
                </a:moveTo>
                <a:lnTo>
                  <a:pt x="1224" y="612"/>
                </a:lnTo>
                <a:cubicBezTo>
                  <a:pt x="1224" y="951"/>
                  <a:pt x="950" y="1225"/>
                  <a:pt x="612" y="1225"/>
                </a:cubicBezTo>
                <a:lnTo>
                  <a:pt x="612" y="1225"/>
                </a:lnTo>
                <a:cubicBezTo>
                  <a:pt x="274" y="1225"/>
                  <a:pt x="0" y="951"/>
                  <a:pt x="0" y="612"/>
                </a:cubicBezTo>
                <a:lnTo>
                  <a:pt x="0" y="612"/>
                </a:lnTo>
                <a:cubicBezTo>
                  <a:pt x="0" y="274"/>
                  <a:pt x="274" y="0"/>
                  <a:pt x="612" y="0"/>
                </a:cubicBezTo>
                <a:lnTo>
                  <a:pt x="612" y="0"/>
                </a:lnTo>
                <a:cubicBezTo>
                  <a:pt x="950" y="0"/>
                  <a:pt x="1224" y="274"/>
                  <a:pt x="1224" y="612"/>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endParaRPr lang="en-US" sz="2400" dirty="0">
              <a:latin typeface="Open Sans Light" panose="020B0306030504020204" pitchFamily="34" charset="0"/>
            </a:endParaRPr>
          </a:p>
        </p:txBody>
      </p:sp>
      <p:sp>
        <p:nvSpPr>
          <p:cNvPr id="10" name="Freeform 22">
            <a:extLst>
              <a:ext uri="{FF2B5EF4-FFF2-40B4-BE49-F238E27FC236}">
                <a16:creationId xmlns="" xmlns:a16="http://schemas.microsoft.com/office/drawing/2014/main" id="{F935180B-6A09-6C4A-A8E3-2D453A2916D3}"/>
              </a:ext>
            </a:extLst>
          </p:cNvPr>
          <p:cNvSpPr>
            <a:spLocks noChangeArrowheads="1"/>
          </p:cNvSpPr>
          <p:nvPr/>
        </p:nvSpPr>
        <p:spPr bwMode="auto">
          <a:xfrm>
            <a:off x="3923948" y="4048989"/>
            <a:ext cx="432009" cy="431897"/>
          </a:xfrm>
          <a:custGeom>
            <a:avLst/>
            <a:gdLst>
              <a:gd name="T0" fmla="*/ 0 w 1507"/>
              <a:gd name="T1" fmla="*/ 753 h 1508"/>
              <a:gd name="T2" fmla="*/ 753 w 1507"/>
              <a:gd name="T3" fmla="*/ 0 h 1508"/>
              <a:gd name="T4" fmla="*/ 753 w 1507"/>
              <a:gd name="T5" fmla="*/ 0 h 1508"/>
              <a:gd name="T6" fmla="*/ 753 w 1507"/>
              <a:gd name="T7" fmla="*/ 0 h 1508"/>
              <a:gd name="T8" fmla="*/ 1506 w 1507"/>
              <a:gd name="T9" fmla="*/ 753 h 1508"/>
              <a:gd name="T10" fmla="*/ 1506 w 1507"/>
              <a:gd name="T11" fmla="*/ 753 h 1508"/>
              <a:gd name="T12" fmla="*/ 1506 w 1507"/>
              <a:gd name="T13" fmla="*/ 753 h 1508"/>
              <a:gd name="T14" fmla="*/ 753 w 1507"/>
              <a:gd name="T15" fmla="*/ 1507 h 1508"/>
              <a:gd name="T16" fmla="*/ 753 w 1507"/>
              <a:gd name="T17" fmla="*/ 1507 h 1508"/>
              <a:gd name="T18" fmla="*/ 753 w 1507"/>
              <a:gd name="T19" fmla="*/ 1507 h 1508"/>
              <a:gd name="T20" fmla="*/ 0 w 1507"/>
              <a:gd name="T21" fmla="*/ 753 h 1508"/>
              <a:gd name="T22" fmla="*/ 0 w 1507"/>
              <a:gd name="T23" fmla="*/ 753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7" h="1508">
                <a:moveTo>
                  <a:pt x="0" y="753"/>
                </a:moveTo>
                <a:cubicBezTo>
                  <a:pt x="0" y="337"/>
                  <a:pt x="337" y="0"/>
                  <a:pt x="753" y="0"/>
                </a:cubicBezTo>
                <a:lnTo>
                  <a:pt x="753" y="0"/>
                </a:lnTo>
                <a:lnTo>
                  <a:pt x="753" y="0"/>
                </a:lnTo>
                <a:cubicBezTo>
                  <a:pt x="1169" y="0"/>
                  <a:pt x="1506" y="337"/>
                  <a:pt x="1506" y="753"/>
                </a:cubicBezTo>
                <a:lnTo>
                  <a:pt x="1506" y="753"/>
                </a:lnTo>
                <a:lnTo>
                  <a:pt x="1506" y="753"/>
                </a:lnTo>
                <a:cubicBezTo>
                  <a:pt x="1506" y="1170"/>
                  <a:pt x="1169" y="1507"/>
                  <a:pt x="753" y="1507"/>
                </a:cubicBezTo>
                <a:lnTo>
                  <a:pt x="753" y="1507"/>
                </a:lnTo>
                <a:lnTo>
                  <a:pt x="753" y="1507"/>
                </a:lnTo>
                <a:cubicBezTo>
                  <a:pt x="337" y="1507"/>
                  <a:pt x="0" y="1170"/>
                  <a:pt x="0" y="753"/>
                </a:cubicBezTo>
                <a:lnTo>
                  <a:pt x="0" y="753"/>
                </a:lnTo>
              </a:path>
            </a:pathLst>
          </a:custGeom>
          <a:solidFill>
            <a:schemeClr val="accent3"/>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useBgFill="1">
        <p:nvSpPr>
          <p:cNvPr id="11" name="Freeform 24">
            <a:extLst>
              <a:ext uri="{FF2B5EF4-FFF2-40B4-BE49-F238E27FC236}">
                <a16:creationId xmlns="" xmlns:a16="http://schemas.microsoft.com/office/drawing/2014/main" id="{3E47C96C-8B8C-0949-A47B-5A9682AE8655}"/>
              </a:ext>
            </a:extLst>
          </p:cNvPr>
          <p:cNvSpPr>
            <a:spLocks noChangeArrowheads="1"/>
          </p:cNvSpPr>
          <p:nvPr/>
        </p:nvSpPr>
        <p:spPr bwMode="auto">
          <a:xfrm>
            <a:off x="3964370" y="4089401"/>
            <a:ext cx="351165" cy="351074"/>
          </a:xfrm>
          <a:custGeom>
            <a:avLst/>
            <a:gdLst>
              <a:gd name="T0" fmla="*/ 1224 w 1225"/>
              <a:gd name="T1" fmla="*/ 612 h 1226"/>
              <a:gd name="T2" fmla="*/ 1224 w 1225"/>
              <a:gd name="T3" fmla="*/ 612 h 1226"/>
              <a:gd name="T4" fmla="*/ 612 w 1225"/>
              <a:gd name="T5" fmla="*/ 1225 h 1226"/>
              <a:gd name="T6" fmla="*/ 612 w 1225"/>
              <a:gd name="T7" fmla="*/ 1225 h 1226"/>
              <a:gd name="T8" fmla="*/ 0 w 1225"/>
              <a:gd name="T9" fmla="*/ 612 h 1226"/>
              <a:gd name="T10" fmla="*/ 0 w 1225"/>
              <a:gd name="T11" fmla="*/ 612 h 1226"/>
              <a:gd name="T12" fmla="*/ 612 w 1225"/>
              <a:gd name="T13" fmla="*/ 0 h 1226"/>
              <a:gd name="T14" fmla="*/ 612 w 1225"/>
              <a:gd name="T15" fmla="*/ 0 h 1226"/>
              <a:gd name="T16" fmla="*/ 1224 w 1225"/>
              <a:gd name="T17" fmla="*/ 612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5" h="1226">
                <a:moveTo>
                  <a:pt x="1224" y="612"/>
                </a:moveTo>
                <a:lnTo>
                  <a:pt x="1224" y="612"/>
                </a:lnTo>
                <a:cubicBezTo>
                  <a:pt x="1224" y="951"/>
                  <a:pt x="951" y="1225"/>
                  <a:pt x="612" y="1225"/>
                </a:cubicBezTo>
                <a:lnTo>
                  <a:pt x="612" y="1225"/>
                </a:lnTo>
                <a:cubicBezTo>
                  <a:pt x="274" y="1225"/>
                  <a:pt x="0" y="951"/>
                  <a:pt x="0" y="612"/>
                </a:cubicBezTo>
                <a:lnTo>
                  <a:pt x="0" y="612"/>
                </a:lnTo>
                <a:cubicBezTo>
                  <a:pt x="0" y="274"/>
                  <a:pt x="274" y="0"/>
                  <a:pt x="612" y="0"/>
                </a:cubicBezTo>
                <a:lnTo>
                  <a:pt x="612" y="0"/>
                </a:lnTo>
                <a:cubicBezTo>
                  <a:pt x="951" y="0"/>
                  <a:pt x="1224" y="274"/>
                  <a:pt x="1224" y="612"/>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endParaRPr lang="en-US" sz="2400" dirty="0">
              <a:latin typeface="Open Sans Light" panose="020B0306030504020204" pitchFamily="34" charset="0"/>
            </a:endParaRPr>
          </a:p>
        </p:txBody>
      </p:sp>
      <p:sp>
        <p:nvSpPr>
          <p:cNvPr id="12" name="Freeform 1">
            <a:extLst>
              <a:ext uri="{FF2B5EF4-FFF2-40B4-BE49-F238E27FC236}">
                <a16:creationId xmlns="" xmlns:a16="http://schemas.microsoft.com/office/drawing/2014/main" id="{C28B1CAB-777C-7D45-A00F-AA2FFCDF5CE7}"/>
              </a:ext>
            </a:extLst>
          </p:cNvPr>
          <p:cNvSpPr>
            <a:spLocks noChangeArrowheads="1"/>
          </p:cNvSpPr>
          <p:nvPr/>
        </p:nvSpPr>
        <p:spPr bwMode="auto">
          <a:xfrm>
            <a:off x="3059832" y="3039967"/>
            <a:ext cx="2088232" cy="886525"/>
          </a:xfrm>
          <a:custGeom>
            <a:avLst/>
            <a:gdLst>
              <a:gd name="T0" fmla="*/ 0 w 4479"/>
              <a:gd name="T1" fmla="*/ 0 h 3094"/>
              <a:gd name="T2" fmla="*/ 0 w 4479"/>
              <a:gd name="T3" fmla="*/ 2448 h 3094"/>
              <a:gd name="T4" fmla="*/ 1960 w 4479"/>
              <a:gd name="T5" fmla="*/ 2448 h 3094"/>
              <a:gd name="T6" fmla="*/ 2239 w 4479"/>
              <a:gd name="T7" fmla="*/ 3093 h 3094"/>
              <a:gd name="T8" fmla="*/ 2519 w 4479"/>
              <a:gd name="T9" fmla="*/ 2448 h 3094"/>
              <a:gd name="T10" fmla="*/ 4478 w 4479"/>
              <a:gd name="T11" fmla="*/ 2448 h 3094"/>
              <a:gd name="T12" fmla="*/ 4478 w 4479"/>
              <a:gd name="T13" fmla="*/ 0 h 3094"/>
              <a:gd name="T14" fmla="*/ 0 w 4479"/>
              <a:gd name="T15" fmla="*/ 0 h 30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9" h="3094">
                <a:moveTo>
                  <a:pt x="0" y="0"/>
                </a:moveTo>
                <a:lnTo>
                  <a:pt x="0" y="2448"/>
                </a:lnTo>
                <a:lnTo>
                  <a:pt x="1960" y="2448"/>
                </a:lnTo>
                <a:lnTo>
                  <a:pt x="2239" y="3093"/>
                </a:lnTo>
                <a:lnTo>
                  <a:pt x="2519" y="2448"/>
                </a:lnTo>
                <a:lnTo>
                  <a:pt x="4478" y="2448"/>
                </a:lnTo>
                <a:lnTo>
                  <a:pt x="4478" y="0"/>
                </a:lnTo>
                <a:lnTo>
                  <a:pt x="0" y="0"/>
                </a:lnTo>
              </a:path>
            </a:pathLst>
          </a:custGeom>
          <a:solidFill>
            <a:schemeClr val="accent3"/>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16" name="Freeform 26">
            <a:extLst>
              <a:ext uri="{FF2B5EF4-FFF2-40B4-BE49-F238E27FC236}">
                <a16:creationId xmlns="" xmlns:a16="http://schemas.microsoft.com/office/drawing/2014/main" id="{1119880B-5AFB-654E-A905-E0F97F564D24}"/>
              </a:ext>
            </a:extLst>
          </p:cNvPr>
          <p:cNvSpPr>
            <a:spLocks noChangeArrowheads="1"/>
          </p:cNvSpPr>
          <p:nvPr/>
        </p:nvSpPr>
        <p:spPr bwMode="auto">
          <a:xfrm>
            <a:off x="6500214" y="4048989"/>
            <a:ext cx="432009" cy="431897"/>
          </a:xfrm>
          <a:custGeom>
            <a:avLst/>
            <a:gdLst>
              <a:gd name="T0" fmla="*/ 0 w 1507"/>
              <a:gd name="T1" fmla="*/ 753 h 1508"/>
              <a:gd name="T2" fmla="*/ 753 w 1507"/>
              <a:gd name="T3" fmla="*/ 0 h 1508"/>
              <a:gd name="T4" fmla="*/ 753 w 1507"/>
              <a:gd name="T5" fmla="*/ 0 h 1508"/>
              <a:gd name="T6" fmla="*/ 753 w 1507"/>
              <a:gd name="T7" fmla="*/ 0 h 1508"/>
              <a:gd name="T8" fmla="*/ 1506 w 1507"/>
              <a:gd name="T9" fmla="*/ 753 h 1508"/>
              <a:gd name="T10" fmla="*/ 1506 w 1507"/>
              <a:gd name="T11" fmla="*/ 753 h 1508"/>
              <a:gd name="T12" fmla="*/ 1506 w 1507"/>
              <a:gd name="T13" fmla="*/ 753 h 1508"/>
              <a:gd name="T14" fmla="*/ 753 w 1507"/>
              <a:gd name="T15" fmla="*/ 1507 h 1508"/>
              <a:gd name="T16" fmla="*/ 753 w 1507"/>
              <a:gd name="T17" fmla="*/ 1507 h 1508"/>
              <a:gd name="T18" fmla="*/ 753 w 1507"/>
              <a:gd name="T19" fmla="*/ 1507 h 1508"/>
              <a:gd name="T20" fmla="*/ 0 w 1507"/>
              <a:gd name="T21" fmla="*/ 753 h 1508"/>
              <a:gd name="T22" fmla="*/ 0 w 1507"/>
              <a:gd name="T23" fmla="*/ 753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7" h="1508">
                <a:moveTo>
                  <a:pt x="0" y="753"/>
                </a:moveTo>
                <a:cubicBezTo>
                  <a:pt x="0" y="337"/>
                  <a:pt x="337" y="0"/>
                  <a:pt x="753" y="0"/>
                </a:cubicBezTo>
                <a:lnTo>
                  <a:pt x="753" y="0"/>
                </a:lnTo>
                <a:lnTo>
                  <a:pt x="753" y="0"/>
                </a:lnTo>
                <a:cubicBezTo>
                  <a:pt x="1169" y="0"/>
                  <a:pt x="1506" y="337"/>
                  <a:pt x="1506" y="753"/>
                </a:cubicBezTo>
                <a:lnTo>
                  <a:pt x="1506" y="753"/>
                </a:lnTo>
                <a:lnTo>
                  <a:pt x="1506" y="753"/>
                </a:lnTo>
                <a:cubicBezTo>
                  <a:pt x="1506" y="1170"/>
                  <a:pt x="1169" y="1507"/>
                  <a:pt x="753" y="1507"/>
                </a:cubicBezTo>
                <a:lnTo>
                  <a:pt x="753" y="1507"/>
                </a:lnTo>
                <a:lnTo>
                  <a:pt x="753" y="1507"/>
                </a:lnTo>
                <a:cubicBezTo>
                  <a:pt x="337" y="1507"/>
                  <a:pt x="0" y="1170"/>
                  <a:pt x="0" y="753"/>
                </a:cubicBezTo>
                <a:lnTo>
                  <a:pt x="0" y="753"/>
                </a:lnTo>
              </a:path>
            </a:pathLst>
          </a:custGeom>
          <a:solidFill>
            <a:schemeClr val="accent5"/>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useBgFill="1">
        <p:nvSpPr>
          <p:cNvPr id="17" name="Freeform 28">
            <a:extLst>
              <a:ext uri="{FF2B5EF4-FFF2-40B4-BE49-F238E27FC236}">
                <a16:creationId xmlns="" xmlns:a16="http://schemas.microsoft.com/office/drawing/2014/main" id="{C29ADB02-371A-0E4B-AD2A-CE8BE2DCA760}"/>
              </a:ext>
            </a:extLst>
          </p:cNvPr>
          <p:cNvSpPr>
            <a:spLocks noChangeArrowheads="1"/>
          </p:cNvSpPr>
          <p:nvPr/>
        </p:nvSpPr>
        <p:spPr bwMode="auto">
          <a:xfrm>
            <a:off x="6540637" y="4089401"/>
            <a:ext cx="351165" cy="351074"/>
          </a:xfrm>
          <a:custGeom>
            <a:avLst/>
            <a:gdLst>
              <a:gd name="T0" fmla="*/ 1224 w 1225"/>
              <a:gd name="T1" fmla="*/ 612 h 1226"/>
              <a:gd name="T2" fmla="*/ 1224 w 1225"/>
              <a:gd name="T3" fmla="*/ 612 h 1226"/>
              <a:gd name="T4" fmla="*/ 612 w 1225"/>
              <a:gd name="T5" fmla="*/ 1225 h 1226"/>
              <a:gd name="T6" fmla="*/ 612 w 1225"/>
              <a:gd name="T7" fmla="*/ 1225 h 1226"/>
              <a:gd name="T8" fmla="*/ 0 w 1225"/>
              <a:gd name="T9" fmla="*/ 612 h 1226"/>
              <a:gd name="T10" fmla="*/ 0 w 1225"/>
              <a:gd name="T11" fmla="*/ 612 h 1226"/>
              <a:gd name="T12" fmla="*/ 612 w 1225"/>
              <a:gd name="T13" fmla="*/ 0 h 1226"/>
              <a:gd name="T14" fmla="*/ 612 w 1225"/>
              <a:gd name="T15" fmla="*/ 0 h 1226"/>
              <a:gd name="T16" fmla="*/ 1224 w 1225"/>
              <a:gd name="T17" fmla="*/ 612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5" h="1226">
                <a:moveTo>
                  <a:pt x="1224" y="612"/>
                </a:moveTo>
                <a:lnTo>
                  <a:pt x="1224" y="612"/>
                </a:lnTo>
                <a:cubicBezTo>
                  <a:pt x="1224" y="951"/>
                  <a:pt x="950" y="1225"/>
                  <a:pt x="612" y="1225"/>
                </a:cubicBezTo>
                <a:lnTo>
                  <a:pt x="612" y="1225"/>
                </a:lnTo>
                <a:cubicBezTo>
                  <a:pt x="274" y="1225"/>
                  <a:pt x="0" y="951"/>
                  <a:pt x="0" y="612"/>
                </a:cubicBezTo>
                <a:lnTo>
                  <a:pt x="0" y="612"/>
                </a:lnTo>
                <a:cubicBezTo>
                  <a:pt x="0" y="274"/>
                  <a:pt x="274" y="0"/>
                  <a:pt x="612" y="0"/>
                </a:cubicBezTo>
                <a:lnTo>
                  <a:pt x="612" y="0"/>
                </a:lnTo>
                <a:cubicBezTo>
                  <a:pt x="950" y="0"/>
                  <a:pt x="1224" y="274"/>
                  <a:pt x="1224" y="612"/>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4290" tIns="17145" rIns="34290" bIns="17145" anchor="ctr"/>
          <a:lstStyle/>
          <a:p>
            <a:endParaRPr lang="en-US" sz="2400" dirty="0">
              <a:latin typeface="Open Sans Light" panose="020B0306030504020204" pitchFamily="34" charset="0"/>
            </a:endParaRPr>
          </a:p>
        </p:txBody>
      </p:sp>
      <p:sp>
        <p:nvSpPr>
          <p:cNvPr id="18" name="Freeform 1">
            <a:extLst>
              <a:ext uri="{FF2B5EF4-FFF2-40B4-BE49-F238E27FC236}">
                <a16:creationId xmlns="" xmlns:a16="http://schemas.microsoft.com/office/drawing/2014/main" id="{48C037AD-0E03-1447-8B35-DA2438FBCE02}"/>
              </a:ext>
            </a:extLst>
          </p:cNvPr>
          <p:cNvSpPr>
            <a:spLocks noChangeArrowheads="1"/>
          </p:cNvSpPr>
          <p:nvPr/>
        </p:nvSpPr>
        <p:spPr bwMode="auto">
          <a:xfrm>
            <a:off x="5724128" y="3039967"/>
            <a:ext cx="2016223" cy="886525"/>
          </a:xfrm>
          <a:custGeom>
            <a:avLst/>
            <a:gdLst>
              <a:gd name="T0" fmla="*/ 0 w 4479"/>
              <a:gd name="T1" fmla="*/ 0 h 3094"/>
              <a:gd name="T2" fmla="*/ 0 w 4479"/>
              <a:gd name="T3" fmla="*/ 2448 h 3094"/>
              <a:gd name="T4" fmla="*/ 1960 w 4479"/>
              <a:gd name="T5" fmla="*/ 2448 h 3094"/>
              <a:gd name="T6" fmla="*/ 2239 w 4479"/>
              <a:gd name="T7" fmla="*/ 3093 h 3094"/>
              <a:gd name="T8" fmla="*/ 2519 w 4479"/>
              <a:gd name="T9" fmla="*/ 2448 h 3094"/>
              <a:gd name="T10" fmla="*/ 4478 w 4479"/>
              <a:gd name="T11" fmla="*/ 2448 h 3094"/>
              <a:gd name="T12" fmla="*/ 4478 w 4479"/>
              <a:gd name="T13" fmla="*/ 0 h 3094"/>
              <a:gd name="T14" fmla="*/ 0 w 4479"/>
              <a:gd name="T15" fmla="*/ 0 h 30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9" h="3094">
                <a:moveTo>
                  <a:pt x="0" y="0"/>
                </a:moveTo>
                <a:lnTo>
                  <a:pt x="0" y="2448"/>
                </a:lnTo>
                <a:lnTo>
                  <a:pt x="1960" y="2448"/>
                </a:lnTo>
                <a:lnTo>
                  <a:pt x="2239" y="3093"/>
                </a:lnTo>
                <a:lnTo>
                  <a:pt x="2519" y="2448"/>
                </a:lnTo>
                <a:lnTo>
                  <a:pt x="4478" y="2448"/>
                </a:lnTo>
                <a:lnTo>
                  <a:pt x="4478" y="0"/>
                </a:lnTo>
                <a:lnTo>
                  <a:pt x="0" y="0"/>
                </a:lnTo>
              </a:path>
            </a:pathLst>
          </a:custGeom>
          <a:solidFill>
            <a:schemeClr val="accent5"/>
          </a:solidFill>
          <a:ln>
            <a:noFill/>
          </a:ln>
          <a:effectLst/>
        </p:spPr>
        <p:txBody>
          <a:bodyPr wrap="none" lIns="34290" tIns="17145" rIns="34290" bIns="17145" anchor="ctr"/>
          <a:lstStyle/>
          <a:p>
            <a:endParaRPr lang="en-US" sz="2400" dirty="0">
              <a:latin typeface="Open Sans Light" panose="020B0306030504020204" pitchFamily="34" charset="0"/>
            </a:endParaRPr>
          </a:p>
        </p:txBody>
      </p:sp>
      <p:sp>
        <p:nvSpPr>
          <p:cNvPr id="21" name="Rectangle 20">
            <a:extLst>
              <a:ext uri="{FF2B5EF4-FFF2-40B4-BE49-F238E27FC236}">
                <a16:creationId xmlns="" xmlns:a16="http://schemas.microsoft.com/office/drawing/2014/main" id="{89CB788B-EEB4-7D43-9886-9D40840F081E}"/>
              </a:ext>
            </a:extLst>
          </p:cNvPr>
          <p:cNvSpPr/>
          <p:nvPr/>
        </p:nvSpPr>
        <p:spPr>
          <a:xfrm>
            <a:off x="3059832" y="1419622"/>
            <a:ext cx="2088232" cy="162034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23" name="Rectangle 22">
            <a:extLst>
              <a:ext uri="{FF2B5EF4-FFF2-40B4-BE49-F238E27FC236}">
                <a16:creationId xmlns="" xmlns:a16="http://schemas.microsoft.com/office/drawing/2014/main" id="{A11F5A0F-07A4-484A-A8F5-EDAC1335E6B4}"/>
              </a:ext>
            </a:extLst>
          </p:cNvPr>
          <p:cNvSpPr/>
          <p:nvPr/>
        </p:nvSpPr>
        <p:spPr>
          <a:xfrm>
            <a:off x="5724128" y="1419622"/>
            <a:ext cx="2016223" cy="162034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24" name="Rectangle 23">
            <a:extLst>
              <a:ext uri="{FF2B5EF4-FFF2-40B4-BE49-F238E27FC236}">
                <a16:creationId xmlns="" xmlns:a16="http://schemas.microsoft.com/office/drawing/2014/main" id="{8AAA8D8B-4133-4742-A0F9-9CD0DC5C7BF6}"/>
              </a:ext>
            </a:extLst>
          </p:cNvPr>
          <p:cNvSpPr/>
          <p:nvPr/>
        </p:nvSpPr>
        <p:spPr>
          <a:xfrm>
            <a:off x="611560" y="1419622"/>
            <a:ext cx="2016224" cy="162034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Open Sans Light" panose="020B0306030504020204" pitchFamily="34" charset="0"/>
            </a:endParaRPr>
          </a:p>
        </p:txBody>
      </p:sp>
      <p:sp>
        <p:nvSpPr>
          <p:cNvPr id="29" name="TextBox 28">
            <a:extLst>
              <a:ext uri="{FF2B5EF4-FFF2-40B4-BE49-F238E27FC236}">
                <a16:creationId xmlns="" xmlns:a16="http://schemas.microsoft.com/office/drawing/2014/main" id="{C0BA2DD1-92A8-354D-A8AF-B674CFE80938}"/>
              </a:ext>
            </a:extLst>
          </p:cNvPr>
          <p:cNvSpPr txBox="1"/>
          <p:nvPr/>
        </p:nvSpPr>
        <p:spPr>
          <a:xfrm>
            <a:off x="5724127" y="3100056"/>
            <a:ext cx="2016225" cy="588623"/>
          </a:xfrm>
          <a:prstGeom prst="rect">
            <a:avLst/>
          </a:prstGeom>
          <a:noFill/>
        </p:spPr>
        <p:txBody>
          <a:bodyPr wrap="square" lIns="34290" tIns="17145" rIns="34290" bIns="17145" rtlCol="0" anchor="ctr">
            <a:spAutoFit/>
          </a:bodyPr>
          <a:lstStyle/>
          <a:p>
            <a:pPr algn="ctr"/>
            <a:r>
              <a:rPr lang="es-ES" sz="1200" b="1" dirty="0" smtClean="0">
                <a:solidFill>
                  <a:schemeClr val="bg1"/>
                </a:solidFill>
                <a:latin typeface="Poppins SemiBold" pitchFamily="2" charset="77"/>
                <a:cs typeface="Poppins SemiBold" pitchFamily="2" charset="77"/>
              </a:rPr>
              <a:t>Certificación anual de las CT (Artículos 30, 34 y 44, Decreto Ley 403 de 2020</a:t>
            </a:r>
            <a:r>
              <a:rPr lang="en-US" sz="1200" b="1" dirty="0" smtClean="0">
                <a:solidFill>
                  <a:schemeClr val="bg1"/>
                </a:solidFill>
                <a:latin typeface="Poppins SemiBold" pitchFamily="2" charset="77"/>
                <a:cs typeface="Poppins SemiBold" pitchFamily="2" charset="77"/>
              </a:rPr>
              <a:t>)</a:t>
            </a:r>
            <a:endParaRPr lang="en-US" sz="1200" b="1" dirty="0">
              <a:solidFill>
                <a:schemeClr val="bg1"/>
              </a:solidFill>
              <a:latin typeface="Poppins SemiBold" pitchFamily="2" charset="77"/>
              <a:cs typeface="Poppins SemiBold" pitchFamily="2" charset="77"/>
            </a:endParaRPr>
          </a:p>
        </p:txBody>
      </p:sp>
      <p:sp>
        <p:nvSpPr>
          <p:cNvPr id="30" name="Subtitle 2">
            <a:extLst>
              <a:ext uri="{FF2B5EF4-FFF2-40B4-BE49-F238E27FC236}">
                <a16:creationId xmlns="" xmlns:a16="http://schemas.microsoft.com/office/drawing/2014/main" id="{86D4332E-E5FA-B244-A03D-962CFC686074}"/>
              </a:ext>
            </a:extLst>
          </p:cNvPr>
          <p:cNvSpPr txBox="1">
            <a:spLocks/>
          </p:cNvSpPr>
          <p:nvPr/>
        </p:nvSpPr>
        <p:spPr>
          <a:xfrm>
            <a:off x="899592" y="1779662"/>
            <a:ext cx="1440160" cy="1132361"/>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s-ES" sz="2000" b="1" dirty="0">
                <a:latin typeface="+mn-lt"/>
              </a:rPr>
              <a:t>Intervención funcional de </a:t>
            </a:r>
            <a:r>
              <a:rPr lang="es-ES" sz="2000" b="1" dirty="0" smtClean="0">
                <a:latin typeface="+mn-lt"/>
              </a:rPr>
              <a:t>oficio</a:t>
            </a:r>
            <a:endParaRPr lang="es-ES" sz="2000" b="1" dirty="0"/>
          </a:p>
        </p:txBody>
      </p:sp>
      <p:sp>
        <p:nvSpPr>
          <p:cNvPr id="35" name="TextBox 34">
            <a:extLst>
              <a:ext uri="{FF2B5EF4-FFF2-40B4-BE49-F238E27FC236}">
                <a16:creationId xmlns="" xmlns:a16="http://schemas.microsoft.com/office/drawing/2014/main" id="{AD8CE5BC-FE71-A641-8A05-1A27AF70E4C4}"/>
              </a:ext>
            </a:extLst>
          </p:cNvPr>
          <p:cNvSpPr txBox="1"/>
          <p:nvPr/>
        </p:nvSpPr>
        <p:spPr>
          <a:xfrm>
            <a:off x="1558275" y="4167924"/>
            <a:ext cx="154835" cy="219291"/>
          </a:xfrm>
          <a:prstGeom prst="rect">
            <a:avLst/>
          </a:prstGeom>
          <a:noFill/>
        </p:spPr>
        <p:txBody>
          <a:bodyPr wrap="none" lIns="34290" tIns="17145" rIns="34290" bIns="17145" rtlCol="0" anchor="ctr">
            <a:spAutoFit/>
          </a:bodyPr>
          <a:lstStyle/>
          <a:p>
            <a:pPr algn="ctr"/>
            <a:r>
              <a:rPr lang="en-US" sz="1200" b="1" dirty="0">
                <a:solidFill>
                  <a:schemeClr val="accent1"/>
                </a:solidFill>
                <a:latin typeface="Poppins SemiBold" pitchFamily="2" charset="77"/>
                <a:cs typeface="Poppins SemiBold" pitchFamily="2" charset="77"/>
              </a:rPr>
              <a:t>1</a:t>
            </a:r>
          </a:p>
        </p:txBody>
      </p:sp>
      <p:sp>
        <p:nvSpPr>
          <p:cNvPr id="37" name="TextBox 36">
            <a:extLst>
              <a:ext uri="{FF2B5EF4-FFF2-40B4-BE49-F238E27FC236}">
                <a16:creationId xmlns="" xmlns:a16="http://schemas.microsoft.com/office/drawing/2014/main" id="{3A79EB0C-571A-BE4A-9888-1579F31757DA}"/>
              </a:ext>
            </a:extLst>
          </p:cNvPr>
          <p:cNvSpPr txBox="1"/>
          <p:nvPr/>
        </p:nvSpPr>
        <p:spPr>
          <a:xfrm>
            <a:off x="4062534" y="4155292"/>
            <a:ext cx="154835" cy="219291"/>
          </a:xfrm>
          <a:prstGeom prst="rect">
            <a:avLst/>
          </a:prstGeom>
          <a:noFill/>
        </p:spPr>
        <p:txBody>
          <a:bodyPr wrap="none" lIns="34290" tIns="17145" rIns="34290" bIns="17145" rtlCol="0" anchor="ctr">
            <a:spAutoFit/>
          </a:bodyPr>
          <a:lstStyle/>
          <a:p>
            <a:pPr algn="ctr"/>
            <a:r>
              <a:rPr lang="en-US" sz="1200" b="1" dirty="0">
                <a:solidFill>
                  <a:schemeClr val="accent3"/>
                </a:solidFill>
                <a:latin typeface="Poppins SemiBold" pitchFamily="2" charset="77"/>
                <a:cs typeface="Poppins SemiBold" pitchFamily="2" charset="77"/>
              </a:rPr>
              <a:t>2</a:t>
            </a:r>
          </a:p>
        </p:txBody>
      </p:sp>
      <p:sp>
        <p:nvSpPr>
          <p:cNvPr id="39" name="TextBox 38">
            <a:extLst>
              <a:ext uri="{FF2B5EF4-FFF2-40B4-BE49-F238E27FC236}">
                <a16:creationId xmlns="" xmlns:a16="http://schemas.microsoft.com/office/drawing/2014/main" id="{AC9974F8-C05B-A544-A6CE-8877EFFEE4A9}"/>
              </a:ext>
            </a:extLst>
          </p:cNvPr>
          <p:cNvSpPr txBox="1"/>
          <p:nvPr/>
        </p:nvSpPr>
        <p:spPr>
          <a:xfrm>
            <a:off x="6638995" y="4155292"/>
            <a:ext cx="154835" cy="219291"/>
          </a:xfrm>
          <a:prstGeom prst="rect">
            <a:avLst/>
          </a:prstGeom>
          <a:noFill/>
        </p:spPr>
        <p:txBody>
          <a:bodyPr wrap="none" lIns="34290" tIns="17145" rIns="34290" bIns="17145" rtlCol="0" anchor="ctr">
            <a:spAutoFit/>
          </a:bodyPr>
          <a:lstStyle/>
          <a:p>
            <a:pPr algn="ctr"/>
            <a:r>
              <a:rPr lang="en-US" sz="1200" b="1" dirty="0">
                <a:solidFill>
                  <a:schemeClr val="accent5"/>
                </a:solidFill>
                <a:latin typeface="Poppins SemiBold" pitchFamily="2" charset="77"/>
                <a:cs typeface="Poppins SemiBold" pitchFamily="2" charset="77"/>
              </a:rPr>
              <a:t>3</a:t>
            </a:r>
          </a:p>
        </p:txBody>
      </p:sp>
      <p:sp>
        <p:nvSpPr>
          <p:cNvPr id="41" name="Rectángulo 40">
            <a:extLst>
              <a:ext uri="{FF2B5EF4-FFF2-40B4-BE49-F238E27FC236}">
                <a16:creationId xmlns="" xmlns:a16="http://schemas.microsoft.com/office/drawing/2014/main" id="{6905CD2A-3A8F-40A2-B0A4-25CFAC9E8741}"/>
              </a:ext>
            </a:extLst>
          </p:cNvPr>
          <p:cNvSpPr/>
          <p:nvPr/>
        </p:nvSpPr>
        <p:spPr>
          <a:xfrm>
            <a:off x="467544" y="195486"/>
            <a:ext cx="6268144" cy="646331"/>
          </a:xfrm>
          <a:prstGeom prst="rect">
            <a:avLst/>
          </a:prstGeom>
        </p:spPr>
        <p:txBody>
          <a:bodyPr wrap="square">
            <a:spAutoFit/>
          </a:bodyPr>
          <a:lstStyle/>
          <a:p>
            <a:r>
              <a:rPr lang="es-ES" b="1" dirty="0" smtClean="0">
                <a:solidFill>
                  <a:srgbClr val="1F497D"/>
                </a:solidFill>
              </a:rPr>
              <a:t>Introducción- Formas de intervención de </a:t>
            </a:r>
            <a:r>
              <a:rPr lang="es-ES" b="1" dirty="0">
                <a:solidFill>
                  <a:srgbClr val="1F497D"/>
                </a:solidFill>
              </a:rPr>
              <a:t>las Contralorías Territoriales</a:t>
            </a:r>
            <a:endParaRPr lang="es-CO" b="1" dirty="0">
              <a:solidFill>
                <a:srgbClr val="1F497D"/>
              </a:solidFill>
            </a:endParaRPr>
          </a:p>
        </p:txBody>
      </p:sp>
      <p:sp>
        <p:nvSpPr>
          <p:cNvPr id="42" name="Subtitle 2">
            <a:extLst>
              <a:ext uri="{FF2B5EF4-FFF2-40B4-BE49-F238E27FC236}">
                <a16:creationId xmlns="" xmlns:a16="http://schemas.microsoft.com/office/drawing/2014/main" id="{86D4332E-E5FA-B244-A03D-962CFC686074}"/>
              </a:ext>
            </a:extLst>
          </p:cNvPr>
          <p:cNvSpPr txBox="1">
            <a:spLocks/>
          </p:cNvSpPr>
          <p:nvPr/>
        </p:nvSpPr>
        <p:spPr>
          <a:xfrm>
            <a:off x="5868144" y="2067694"/>
            <a:ext cx="1800200" cy="763029"/>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s-ES" sz="2000" b="1" dirty="0">
                <a:latin typeface="+mn-lt"/>
              </a:rPr>
              <a:t>Intervención </a:t>
            </a:r>
            <a:r>
              <a:rPr lang="es-ES" sz="2000" b="1" dirty="0" smtClean="0">
                <a:latin typeface="+mn-lt"/>
              </a:rPr>
              <a:t>administrativa</a:t>
            </a:r>
            <a:endParaRPr lang="es-ES" sz="2000" b="1" dirty="0"/>
          </a:p>
        </p:txBody>
      </p:sp>
      <p:sp>
        <p:nvSpPr>
          <p:cNvPr id="43" name="Subtitle 2">
            <a:extLst>
              <a:ext uri="{FF2B5EF4-FFF2-40B4-BE49-F238E27FC236}">
                <a16:creationId xmlns="" xmlns:a16="http://schemas.microsoft.com/office/drawing/2014/main" id="{86D4332E-E5FA-B244-A03D-962CFC686074}"/>
              </a:ext>
            </a:extLst>
          </p:cNvPr>
          <p:cNvSpPr txBox="1">
            <a:spLocks/>
          </p:cNvSpPr>
          <p:nvPr/>
        </p:nvSpPr>
        <p:spPr>
          <a:xfrm>
            <a:off x="3419872" y="1767030"/>
            <a:ext cx="1440160" cy="1132361"/>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s-ES" sz="2000" b="1" dirty="0">
                <a:latin typeface="+mn-lt"/>
              </a:rPr>
              <a:t>Intervención funcional </a:t>
            </a:r>
            <a:r>
              <a:rPr lang="es-ES" sz="2000" b="1" dirty="0" smtClean="0">
                <a:latin typeface="+mn-lt"/>
              </a:rPr>
              <a:t>excepcional</a:t>
            </a:r>
            <a:endParaRPr lang="es-ES" sz="2000" b="1" dirty="0"/>
          </a:p>
        </p:txBody>
      </p:sp>
      <p:sp>
        <p:nvSpPr>
          <p:cNvPr id="4" name="Freeform 1">
            <a:extLst>
              <a:ext uri="{FF2B5EF4-FFF2-40B4-BE49-F238E27FC236}">
                <a16:creationId xmlns="" xmlns:a16="http://schemas.microsoft.com/office/drawing/2014/main" id="{7FE1713E-1F74-4E49-82AE-559255F2716B}"/>
              </a:ext>
            </a:extLst>
          </p:cNvPr>
          <p:cNvSpPr>
            <a:spLocks noChangeArrowheads="1"/>
          </p:cNvSpPr>
          <p:nvPr/>
        </p:nvSpPr>
        <p:spPr bwMode="auto">
          <a:xfrm>
            <a:off x="611560" y="3003798"/>
            <a:ext cx="2016224" cy="886525"/>
          </a:xfrm>
          <a:custGeom>
            <a:avLst/>
            <a:gdLst>
              <a:gd name="T0" fmla="*/ 0 w 4479"/>
              <a:gd name="T1" fmla="*/ 0 h 3094"/>
              <a:gd name="T2" fmla="*/ 0 w 4479"/>
              <a:gd name="T3" fmla="*/ 2448 h 3094"/>
              <a:gd name="T4" fmla="*/ 1960 w 4479"/>
              <a:gd name="T5" fmla="*/ 2448 h 3094"/>
              <a:gd name="T6" fmla="*/ 2239 w 4479"/>
              <a:gd name="T7" fmla="*/ 3093 h 3094"/>
              <a:gd name="T8" fmla="*/ 2519 w 4479"/>
              <a:gd name="T9" fmla="*/ 2448 h 3094"/>
              <a:gd name="T10" fmla="*/ 4478 w 4479"/>
              <a:gd name="T11" fmla="*/ 2448 h 3094"/>
              <a:gd name="T12" fmla="*/ 4478 w 4479"/>
              <a:gd name="T13" fmla="*/ 0 h 3094"/>
              <a:gd name="T14" fmla="*/ 0 w 4479"/>
              <a:gd name="T15" fmla="*/ 0 h 30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9" h="3094">
                <a:moveTo>
                  <a:pt x="0" y="0"/>
                </a:moveTo>
                <a:lnTo>
                  <a:pt x="0" y="2448"/>
                </a:lnTo>
                <a:lnTo>
                  <a:pt x="1960" y="2448"/>
                </a:lnTo>
                <a:lnTo>
                  <a:pt x="2239" y="3093"/>
                </a:lnTo>
                <a:lnTo>
                  <a:pt x="2519" y="2448"/>
                </a:lnTo>
                <a:lnTo>
                  <a:pt x="4478" y="2448"/>
                </a:lnTo>
                <a:lnTo>
                  <a:pt x="4478" y="0"/>
                </a:lnTo>
                <a:lnTo>
                  <a:pt x="0" y="0"/>
                </a:lnTo>
              </a:path>
            </a:pathLst>
          </a:custGeom>
          <a:solidFill>
            <a:schemeClr val="accent1"/>
          </a:solidFill>
          <a:ln>
            <a:noFill/>
          </a:ln>
          <a:effectLst/>
        </p:spPr>
        <p:txBody>
          <a:bodyPr wrap="none" lIns="34290" tIns="17145" rIns="34290" bIns="17145" anchor="ctr"/>
          <a:lstStyle/>
          <a:p>
            <a:endParaRPr lang="en-US" sz="2400" dirty="0">
              <a:latin typeface="Open Sans Light" panose="020B0306030504020204" pitchFamily="34" charset="0"/>
            </a:endParaRPr>
          </a:p>
        </p:txBody>
      </p:sp>
    </p:spTree>
    <p:extLst>
      <p:ext uri="{BB962C8B-B14F-4D97-AF65-F5344CB8AC3E}">
        <p14:creationId xmlns:p14="http://schemas.microsoft.com/office/powerpoint/2010/main" val="1265966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04D0391-C4FE-6F49-8ED0-62536CB290A1}"/>
              </a:ext>
            </a:extLst>
          </p:cNvPr>
          <p:cNvGrpSpPr/>
          <p:nvPr/>
        </p:nvGrpSpPr>
        <p:grpSpPr>
          <a:xfrm>
            <a:off x="3275856" y="1631531"/>
            <a:ext cx="4935409" cy="3489179"/>
            <a:chOff x="6586638" y="2321525"/>
            <a:chExt cx="11555774" cy="8594823"/>
          </a:xfrm>
        </p:grpSpPr>
        <p:sp>
          <p:nvSpPr>
            <p:cNvPr id="3" name="Freeform 1">
              <a:extLst>
                <a:ext uri="{FF2B5EF4-FFF2-40B4-BE49-F238E27FC236}">
                  <a16:creationId xmlns="" xmlns:a16="http://schemas.microsoft.com/office/drawing/2014/main" id="{8CD0DE33-FA5C-3142-8C51-8AC778F03CAD}"/>
                </a:ext>
              </a:extLst>
            </p:cNvPr>
            <p:cNvSpPr>
              <a:spLocks noChangeArrowheads="1"/>
            </p:cNvSpPr>
            <p:nvPr/>
          </p:nvSpPr>
          <p:spPr bwMode="auto">
            <a:xfrm>
              <a:off x="13392794" y="2321525"/>
              <a:ext cx="4749618" cy="4625766"/>
            </a:xfrm>
            <a:custGeom>
              <a:avLst/>
              <a:gdLst>
                <a:gd name="T0" fmla="*/ 4137 w 7271"/>
                <a:gd name="T1" fmla="*/ 7083 h 7084"/>
                <a:gd name="T2" fmla="*/ 3816 w 7271"/>
                <a:gd name="T3" fmla="*/ 7039 h 7084"/>
                <a:gd name="T4" fmla="*/ 2384 w 7271"/>
                <a:gd name="T5" fmla="*/ 6841 h 7084"/>
                <a:gd name="T6" fmla="*/ 764 w 7271"/>
                <a:gd name="T7" fmla="*/ 6618 h 7084"/>
                <a:gd name="T8" fmla="*/ 0 w 7271"/>
                <a:gd name="T9" fmla="*/ 6512 h 7084"/>
                <a:gd name="T10" fmla="*/ 240 w 7271"/>
                <a:gd name="T11" fmla="*/ 6454 h 7084"/>
                <a:gd name="T12" fmla="*/ 700 w 7271"/>
                <a:gd name="T13" fmla="*/ 5985 h 7084"/>
                <a:gd name="T14" fmla="*/ 1090 w 7271"/>
                <a:gd name="T15" fmla="*/ 5335 h 7084"/>
                <a:gd name="T16" fmla="*/ 1711 w 7271"/>
                <a:gd name="T17" fmla="*/ 3915 h 7084"/>
                <a:gd name="T18" fmla="*/ 1943 w 7271"/>
                <a:gd name="T19" fmla="*/ 3263 h 7084"/>
                <a:gd name="T20" fmla="*/ 1979 w 7271"/>
                <a:gd name="T21" fmla="*/ 3174 h 7084"/>
                <a:gd name="T22" fmla="*/ 1985 w 7271"/>
                <a:gd name="T23" fmla="*/ 3173 h 7084"/>
                <a:gd name="T24" fmla="*/ 1052 w 7271"/>
                <a:gd name="T25" fmla="*/ 3065 h 7084"/>
                <a:gd name="T26" fmla="*/ 5237 w 7271"/>
                <a:gd name="T27" fmla="*/ 0 h 7084"/>
                <a:gd name="T28" fmla="*/ 7270 w 7271"/>
                <a:gd name="T29" fmla="*/ 3684 h 7084"/>
                <a:gd name="T30" fmla="*/ 6245 w 7271"/>
                <a:gd name="T31" fmla="*/ 3505 h 7084"/>
                <a:gd name="T32" fmla="*/ 6164 w 7271"/>
                <a:gd name="T33" fmla="*/ 3749 h 7084"/>
                <a:gd name="T34" fmla="*/ 6056 w 7271"/>
                <a:gd name="T35" fmla="*/ 4060 h 7084"/>
                <a:gd name="T36" fmla="*/ 5509 w 7271"/>
                <a:gd name="T37" fmla="*/ 5414 h 7084"/>
                <a:gd name="T38" fmla="*/ 4764 w 7271"/>
                <a:gd name="T39" fmla="*/ 6698 h 7084"/>
                <a:gd name="T40" fmla="*/ 4245 w 7271"/>
                <a:gd name="T41" fmla="*/ 7083 h 7084"/>
                <a:gd name="T42" fmla="*/ 4137 w 7271"/>
                <a:gd name="T43" fmla="*/ 7083 h 7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71" h="7084">
                  <a:moveTo>
                    <a:pt x="4137" y="7083"/>
                  </a:moveTo>
                  <a:cubicBezTo>
                    <a:pt x="4030" y="7069"/>
                    <a:pt x="3923" y="7053"/>
                    <a:pt x="3816" y="7039"/>
                  </a:cubicBezTo>
                  <a:cubicBezTo>
                    <a:pt x="3338" y="6973"/>
                    <a:pt x="2862" y="6907"/>
                    <a:pt x="2384" y="6841"/>
                  </a:cubicBezTo>
                  <a:cubicBezTo>
                    <a:pt x="1844" y="6767"/>
                    <a:pt x="1305" y="6692"/>
                    <a:pt x="764" y="6618"/>
                  </a:cubicBezTo>
                  <a:cubicBezTo>
                    <a:pt x="509" y="6583"/>
                    <a:pt x="255" y="6548"/>
                    <a:pt x="0" y="6512"/>
                  </a:cubicBezTo>
                  <a:cubicBezTo>
                    <a:pt x="85" y="6523"/>
                    <a:pt x="166" y="6497"/>
                    <a:pt x="240" y="6454"/>
                  </a:cubicBezTo>
                  <a:cubicBezTo>
                    <a:pt x="430" y="6346"/>
                    <a:pt x="576" y="6159"/>
                    <a:pt x="700" y="5985"/>
                  </a:cubicBezTo>
                  <a:cubicBezTo>
                    <a:pt x="847" y="5779"/>
                    <a:pt x="973" y="5559"/>
                    <a:pt x="1090" y="5335"/>
                  </a:cubicBezTo>
                  <a:cubicBezTo>
                    <a:pt x="1330" y="4877"/>
                    <a:pt x="1530" y="4399"/>
                    <a:pt x="1711" y="3915"/>
                  </a:cubicBezTo>
                  <a:cubicBezTo>
                    <a:pt x="1793" y="3699"/>
                    <a:pt x="1870" y="3482"/>
                    <a:pt x="1943" y="3263"/>
                  </a:cubicBezTo>
                  <a:cubicBezTo>
                    <a:pt x="1951" y="3240"/>
                    <a:pt x="1958" y="3180"/>
                    <a:pt x="1979" y="3174"/>
                  </a:cubicBezTo>
                  <a:cubicBezTo>
                    <a:pt x="1981" y="3173"/>
                    <a:pt x="1983" y="3173"/>
                    <a:pt x="1985" y="3173"/>
                  </a:cubicBezTo>
                  <a:lnTo>
                    <a:pt x="1052" y="3065"/>
                  </a:lnTo>
                  <a:lnTo>
                    <a:pt x="5237" y="0"/>
                  </a:lnTo>
                  <a:lnTo>
                    <a:pt x="7270" y="3684"/>
                  </a:lnTo>
                  <a:lnTo>
                    <a:pt x="6245" y="3505"/>
                  </a:lnTo>
                  <a:cubicBezTo>
                    <a:pt x="6219" y="3586"/>
                    <a:pt x="6192" y="3668"/>
                    <a:pt x="6164" y="3749"/>
                  </a:cubicBezTo>
                  <a:cubicBezTo>
                    <a:pt x="6129" y="3853"/>
                    <a:pt x="6093" y="3957"/>
                    <a:pt x="6056" y="4060"/>
                  </a:cubicBezTo>
                  <a:cubicBezTo>
                    <a:pt x="5892" y="4519"/>
                    <a:pt x="5712" y="4971"/>
                    <a:pt x="5509" y="5414"/>
                  </a:cubicBezTo>
                  <a:cubicBezTo>
                    <a:pt x="5305" y="5862"/>
                    <a:pt x="5075" y="6314"/>
                    <a:pt x="4764" y="6698"/>
                  </a:cubicBezTo>
                  <a:cubicBezTo>
                    <a:pt x="4636" y="6858"/>
                    <a:pt x="4459" y="7054"/>
                    <a:pt x="4245" y="7083"/>
                  </a:cubicBezTo>
                  <a:lnTo>
                    <a:pt x="4137" y="7083"/>
                  </a:lnTo>
                </a:path>
              </a:pathLst>
            </a:custGeom>
            <a:solidFill>
              <a:schemeClr val="accent3"/>
            </a:solidFill>
            <a:ln>
              <a:noFill/>
            </a:ln>
            <a:effectLst/>
          </p:spPr>
          <p:txBody>
            <a:bodyPr wrap="none" anchor="ctr"/>
            <a:lstStyle/>
            <a:p>
              <a:endParaRPr lang="en-US" sz="2400" dirty="0">
                <a:latin typeface="Open Sans Light" panose="020B0306030504020204" pitchFamily="34" charset="0"/>
              </a:endParaRPr>
            </a:p>
          </p:txBody>
        </p:sp>
        <p:sp>
          <p:nvSpPr>
            <p:cNvPr id="4" name="Freeform 2">
              <a:extLst>
                <a:ext uri="{FF2B5EF4-FFF2-40B4-BE49-F238E27FC236}">
                  <a16:creationId xmlns="" xmlns:a16="http://schemas.microsoft.com/office/drawing/2014/main" id="{8FA53122-8FE6-5D4C-9297-E699C52785BB}"/>
                </a:ext>
              </a:extLst>
            </p:cNvPr>
            <p:cNvSpPr>
              <a:spLocks noChangeArrowheads="1"/>
            </p:cNvSpPr>
            <p:nvPr/>
          </p:nvSpPr>
          <p:spPr bwMode="auto">
            <a:xfrm>
              <a:off x="12655437" y="5259434"/>
              <a:ext cx="3416039" cy="1944205"/>
            </a:xfrm>
            <a:custGeom>
              <a:avLst/>
              <a:gdLst>
                <a:gd name="T0" fmla="*/ 238 w 5231"/>
                <a:gd name="T1" fmla="*/ 100 h 2977"/>
                <a:gd name="T2" fmla="*/ 0 w 5231"/>
                <a:gd name="T3" fmla="*/ 0 h 2977"/>
                <a:gd name="T4" fmla="*/ 0 w 5231"/>
                <a:gd name="T5" fmla="*/ 0 h 2977"/>
                <a:gd name="T6" fmla="*/ 4109 w 5231"/>
                <a:gd name="T7" fmla="*/ 431 h 2977"/>
                <a:gd name="T8" fmla="*/ 4109 w 5231"/>
                <a:gd name="T9" fmla="*/ 431 h 2977"/>
                <a:gd name="T10" fmla="*/ 4359 w 5231"/>
                <a:gd name="T11" fmla="*/ 539 h 2977"/>
                <a:gd name="T12" fmla="*/ 4359 w 5231"/>
                <a:gd name="T13" fmla="*/ 539 h 2977"/>
                <a:gd name="T14" fmla="*/ 4359 w 5231"/>
                <a:gd name="T15" fmla="*/ 539 h 2977"/>
                <a:gd name="T16" fmla="*/ 4510 w 5231"/>
                <a:gd name="T17" fmla="*/ 790 h 2977"/>
                <a:gd name="T18" fmla="*/ 4510 w 5231"/>
                <a:gd name="T19" fmla="*/ 790 h 2977"/>
                <a:gd name="T20" fmla="*/ 4510 w 5231"/>
                <a:gd name="T21" fmla="*/ 790 h 2977"/>
                <a:gd name="T22" fmla="*/ 4594 w 5231"/>
                <a:gd name="T23" fmla="*/ 1171 h 2977"/>
                <a:gd name="T24" fmla="*/ 4594 w 5231"/>
                <a:gd name="T25" fmla="*/ 1171 h 2977"/>
                <a:gd name="T26" fmla="*/ 4594 w 5231"/>
                <a:gd name="T27" fmla="*/ 1171 h 2977"/>
                <a:gd name="T28" fmla="*/ 4643 w 5231"/>
                <a:gd name="T29" fmla="*/ 1671 h 2977"/>
                <a:gd name="T30" fmla="*/ 4643 w 5231"/>
                <a:gd name="T31" fmla="*/ 1671 h 2977"/>
                <a:gd name="T32" fmla="*/ 4643 w 5231"/>
                <a:gd name="T33" fmla="*/ 1671 h 2977"/>
                <a:gd name="T34" fmla="*/ 4684 w 5231"/>
                <a:gd name="T35" fmla="*/ 2110 h 2977"/>
                <a:gd name="T36" fmla="*/ 4684 w 5231"/>
                <a:gd name="T37" fmla="*/ 2110 h 2977"/>
                <a:gd name="T38" fmla="*/ 4684 w 5231"/>
                <a:gd name="T39" fmla="*/ 2110 h 2977"/>
                <a:gd name="T40" fmla="*/ 4769 w 5231"/>
                <a:gd name="T41" fmla="*/ 2514 h 2977"/>
                <a:gd name="T42" fmla="*/ 4769 w 5231"/>
                <a:gd name="T43" fmla="*/ 2514 h 2977"/>
                <a:gd name="T44" fmla="*/ 4769 w 5231"/>
                <a:gd name="T45" fmla="*/ 2514 h 2977"/>
                <a:gd name="T46" fmla="*/ 4937 w 5231"/>
                <a:gd name="T47" fmla="*/ 2824 h 2977"/>
                <a:gd name="T48" fmla="*/ 4937 w 5231"/>
                <a:gd name="T49" fmla="*/ 2824 h 2977"/>
                <a:gd name="T50" fmla="*/ 4937 w 5231"/>
                <a:gd name="T51" fmla="*/ 2824 h 2977"/>
                <a:gd name="T52" fmla="*/ 5230 w 5231"/>
                <a:gd name="T53" fmla="*/ 2976 h 2977"/>
                <a:gd name="T54" fmla="*/ 5230 w 5231"/>
                <a:gd name="T55" fmla="*/ 2976 h 2977"/>
                <a:gd name="T56" fmla="*/ 1073 w 5231"/>
                <a:gd name="T57" fmla="*/ 2376 h 2977"/>
                <a:gd name="T58" fmla="*/ 1073 w 5231"/>
                <a:gd name="T59" fmla="*/ 2376 h 2977"/>
                <a:gd name="T60" fmla="*/ 794 w 5231"/>
                <a:gd name="T61" fmla="*/ 2233 h 2977"/>
                <a:gd name="T62" fmla="*/ 794 w 5231"/>
                <a:gd name="T63" fmla="*/ 2233 h 2977"/>
                <a:gd name="T64" fmla="*/ 794 w 5231"/>
                <a:gd name="T65" fmla="*/ 2233 h 2977"/>
                <a:gd name="T66" fmla="*/ 633 w 5231"/>
                <a:gd name="T67" fmla="*/ 1944 h 2977"/>
                <a:gd name="T68" fmla="*/ 633 w 5231"/>
                <a:gd name="T69" fmla="*/ 1944 h 2977"/>
                <a:gd name="T70" fmla="*/ 633 w 5231"/>
                <a:gd name="T71" fmla="*/ 1944 h 2977"/>
                <a:gd name="T72" fmla="*/ 551 w 5231"/>
                <a:gd name="T73" fmla="*/ 1567 h 2977"/>
                <a:gd name="T74" fmla="*/ 551 w 5231"/>
                <a:gd name="T75" fmla="*/ 1567 h 2977"/>
                <a:gd name="T76" fmla="*/ 551 w 5231"/>
                <a:gd name="T77" fmla="*/ 1567 h 2977"/>
                <a:gd name="T78" fmla="*/ 511 w 5231"/>
                <a:gd name="T79" fmla="*/ 1157 h 2977"/>
                <a:gd name="T80" fmla="*/ 511 w 5231"/>
                <a:gd name="T81" fmla="*/ 1157 h 2977"/>
                <a:gd name="T82" fmla="*/ 511 w 5231"/>
                <a:gd name="T83" fmla="*/ 1157 h 2977"/>
                <a:gd name="T84" fmla="*/ 463 w 5231"/>
                <a:gd name="T85" fmla="*/ 691 h 2977"/>
                <a:gd name="T86" fmla="*/ 463 w 5231"/>
                <a:gd name="T87" fmla="*/ 691 h 2977"/>
                <a:gd name="T88" fmla="*/ 463 w 5231"/>
                <a:gd name="T89" fmla="*/ 691 h 2977"/>
                <a:gd name="T90" fmla="*/ 382 w 5231"/>
                <a:gd name="T91" fmla="*/ 334 h 2977"/>
                <a:gd name="T92" fmla="*/ 382 w 5231"/>
                <a:gd name="T93" fmla="*/ 334 h 2977"/>
                <a:gd name="T94" fmla="*/ 382 w 5231"/>
                <a:gd name="T95" fmla="*/ 334 h 2977"/>
                <a:gd name="T96" fmla="*/ 238 w 5231"/>
                <a:gd name="T97" fmla="*/ 100 h 2977"/>
                <a:gd name="T98" fmla="*/ 238 w 5231"/>
                <a:gd name="T99" fmla="*/ 100 h 2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31" h="2977">
                  <a:moveTo>
                    <a:pt x="238" y="100"/>
                  </a:moveTo>
                  <a:cubicBezTo>
                    <a:pt x="176" y="44"/>
                    <a:pt x="98" y="10"/>
                    <a:pt x="0" y="0"/>
                  </a:cubicBezTo>
                  <a:lnTo>
                    <a:pt x="0" y="0"/>
                  </a:lnTo>
                  <a:lnTo>
                    <a:pt x="4109" y="431"/>
                  </a:lnTo>
                  <a:lnTo>
                    <a:pt x="4109" y="431"/>
                  </a:lnTo>
                  <a:cubicBezTo>
                    <a:pt x="4212" y="442"/>
                    <a:pt x="4294" y="478"/>
                    <a:pt x="4359" y="539"/>
                  </a:cubicBezTo>
                  <a:lnTo>
                    <a:pt x="4359" y="539"/>
                  </a:lnTo>
                  <a:lnTo>
                    <a:pt x="4359" y="539"/>
                  </a:lnTo>
                  <a:cubicBezTo>
                    <a:pt x="4424" y="599"/>
                    <a:pt x="4473" y="684"/>
                    <a:pt x="4510" y="790"/>
                  </a:cubicBezTo>
                  <a:lnTo>
                    <a:pt x="4510" y="790"/>
                  </a:lnTo>
                  <a:lnTo>
                    <a:pt x="4510" y="790"/>
                  </a:lnTo>
                  <a:cubicBezTo>
                    <a:pt x="4548" y="896"/>
                    <a:pt x="4574" y="1024"/>
                    <a:pt x="4594" y="1171"/>
                  </a:cubicBezTo>
                  <a:lnTo>
                    <a:pt x="4594" y="1171"/>
                  </a:lnTo>
                  <a:lnTo>
                    <a:pt x="4594" y="1171"/>
                  </a:lnTo>
                  <a:cubicBezTo>
                    <a:pt x="4615" y="1319"/>
                    <a:pt x="4629" y="1486"/>
                    <a:pt x="4643" y="1671"/>
                  </a:cubicBezTo>
                  <a:lnTo>
                    <a:pt x="4643" y="1671"/>
                  </a:lnTo>
                  <a:lnTo>
                    <a:pt x="4643" y="1671"/>
                  </a:lnTo>
                  <a:cubicBezTo>
                    <a:pt x="4655" y="1816"/>
                    <a:pt x="4666" y="1966"/>
                    <a:pt x="4684" y="2110"/>
                  </a:cubicBezTo>
                  <a:lnTo>
                    <a:pt x="4684" y="2110"/>
                  </a:lnTo>
                  <a:lnTo>
                    <a:pt x="4684" y="2110"/>
                  </a:lnTo>
                  <a:cubicBezTo>
                    <a:pt x="4703" y="2254"/>
                    <a:pt x="4729" y="2392"/>
                    <a:pt x="4769" y="2514"/>
                  </a:cubicBezTo>
                  <a:lnTo>
                    <a:pt x="4769" y="2514"/>
                  </a:lnTo>
                  <a:lnTo>
                    <a:pt x="4769" y="2514"/>
                  </a:lnTo>
                  <a:cubicBezTo>
                    <a:pt x="4808" y="2637"/>
                    <a:pt x="4862" y="2744"/>
                    <a:pt x="4937" y="2824"/>
                  </a:cubicBezTo>
                  <a:lnTo>
                    <a:pt x="4937" y="2824"/>
                  </a:lnTo>
                  <a:lnTo>
                    <a:pt x="4937" y="2824"/>
                  </a:lnTo>
                  <a:cubicBezTo>
                    <a:pt x="5012" y="2904"/>
                    <a:pt x="5107" y="2958"/>
                    <a:pt x="5230" y="2976"/>
                  </a:cubicBezTo>
                  <a:lnTo>
                    <a:pt x="5230" y="2976"/>
                  </a:lnTo>
                  <a:lnTo>
                    <a:pt x="1073" y="2376"/>
                  </a:lnTo>
                  <a:lnTo>
                    <a:pt x="1073" y="2376"/>
                  </a:lnTo>
                  <a:cubicBezTo>
                    <a:pt x="956" y="2359"/>
                    <a:pt x="865" y="2308"/>
                    <a:pt x="794" y="2233"/>
                  </a:cubicBezTo>
                  <a:lnTo>
                    <a:pt x="794" y="2233"/>
                  </a:lnTo>
                  <a:lnTo>
                    <a:pt x="794" y="2233"/>
                  </a:lnTo>
                  <a:cubicBezTo>
                    <a:pt x="722" y="2158"/>
                    <a:pt x="671" y="2059"/>
                    <a:pt x="633" y="1944"/>
                  </a:cubicBezTo>
                  <a:lnTo>
                    <a:pt x="633" y="1944"/>
                  </a:lnTo>
                  <a:lnTo>
                    <a:pt x="633" y="1944"/>
                  </a:lnTo>
                  <a:cubicBezTo>
                    <a:pt x="594" y="1830"/>
                    <a:pt x="570" y="1701"/>
                    <a:pt x="551" y="1567"/>
                  </a:cubicBezTo>
                  <a:lnTo>
                    <a:pt x="551" y="1567"/>
                  </a:lnTo>
                  <a:lnTo>
                    <a:pt x="551" y="1567"/>
                  </a:lnTo>
                  <a:cubicBezTo>
                    <a:pt x="533" y="1432"/>
                    <a:pt x="522" y="1292"/>
                    <a:pt x="511" y="1157"/>
                  </a:cubicBezTo>
                  <a:lnTo>
                    <a:pt x="511" y="1157"/>
                  </a:lnTo>
                  <a:lnTo>
                    <a:pt x="511" y="1157"/>
                  </a:lnTo>
                  <a:cubicBezTo>
                    <a:pt x="498" y="984"/>
                    <a:pt x="483" y="828"/>
                    <a:pt x="463" y="691"/>
                  </a:cubicBezTo>
                  <a:lnTo>
                    <a:pt x="463" y="691"/>
                  </a:lnTo>
                  <a:lnTo>
                    <a:pt x="463" y="691"/>
                  </a:lnTo>
                  <a:cubicBezTo>
                    <a:pt x="443" y="553"/>
                    <a:pt x="418" y="434"/>
                    <a:pt x="382" y="334"/>
                  </a:cubicBezTo>
                  <a:lnTo>
                    <a:pt x="382" y="334"/>
                  </a:lnTo>
                  <a:lnTo>
                    <a:pt x="382" y="334"/>
                  </a:lnTo>
                  <a:cubicBezTo>
                    <a:pt x="347" y="235"/>
                    <a:pt x="300" y="157"/>
                    <a:pt x="238" y="100"/>
                  </a:cubicBezTo>
                  <a:lnTo>
                    <a:pt x="238" y="100"/>
                  </a:lnTo>
                </a:path>
              </a:pathLst>
            </a:custGeom>
            <a:solidFill>
              <a:schemeClr val="accent2">
                <a:lumMod val="75000"/>
              </a:schemeClr>
            </a:solidFill>
            <a:ln>
              <a:noFill/>
            </a:ln>
            <a:effectLst/>
          </p:spPr>
          <p:txBody>
            <a:bodyPr wrap="none" anchor="ctr"/>
            <a:lstStyle/>
            <a:p>
              <a:endParaRPr lang="en-US" sz="2400" dirty="0">
                <a:latin typeface="Open Sans Light" panose="020B0306030504020204" pitchFamily="34" charset="0"/>
              </a:endParaRPr>
            </a:p>
          </p:txBody>
        </p:sp>
        <p:sp>
          <p:nvSpPr>
            <p:cNvPr id="5" name="Freeform 3">
              <a:extLst>
                <a:ext uri="{FF2B5EF4-FFF2-40B4-BE49-F238E27FC236}">
                  <a16:creationId xmlns="" xmlns:a16="http://schemas.microsoft.com/office/drawing/2014/main" id="{D99DF20E-0AEF-DE48-87BB-CE9497A07CF7}"/>
                </a:ext>
              </a:extLst>
            </p:cNvPr>
            <p:cNvSpPr>
              <a:spLocks noChangeArrowheads="1"/>
            </p:cNvSpPr>
            <p:nvPr/>
          </p:nvSpPr>
          <p:spPr bwMode="auto">
            <a:xfrm>
              <a:off x="10189897" y="5020370"/>
              <a:ext cx="5161502" cy="3738633"/>
            </a:xfrm>
            <a:custGeom>
              <a:avLst/>
              <a:gdLst>
                <a:gd name="T0" fmla="*/ 3989 w 7903"/>
                <a:gd name="T1" fmla="*/ 5725 h 5726"/>
                <a:gd name="T2" fmla="*/ 3761 w 7903"/>
                <a:gd name="T3" fmla="*/ 5687 h 5726"/>
                <a:gd name="T4" fmla="*/ 3337 w 7903"/>
                <a:gd name="T5" fmla="*/ 5603 h 5726"/>
                <a:gd name="T6" fmla="*/ 1998 w 7903"/>
                <a:gd name="T7" fmla="*/ 5337 h 5726"/>
                <a:gd name="T8" fmla="*/ 631 w 7903"/>
                <a:gd name="T9" fmla="*/ 5065 h 5726"/>
                <a:gd name="T10" fmla="*/ 0 w 7903"/>
                <a:gd name="T11" fmla="*/ 4939 h 5726"/>
                <a:gd name="T12" fmla="*/ 322 w 7903"/>
                <a:gd name="T13" fmla="*/ 4875 h 5726"/>
                <a:gd name="T14" fmla="*/ 855 w 7903"/>
                <a:gd name="T15" fmla="*/ 4239 h 5726"/>
                <a:gd name="T16" fmla="*/ 1270 w 7903"/>
                <a:gd name="T17" fmla="*/ 3488 h 5726"/>
                <a:gd name="T18" fmla="*/ 2077 w 7903"/>
                <a:gd name="T19" fmla="*/ 1838 h 5726"/>
                <a:gd name="T20" fmla="*/ 2976 w 7903"/>
                <a:gd name="T21" fmla="*/ 420 h 5726"/>
                <a:gd name="T22" fmla="*/ 3749 w 7903"/>
                <a:gd name="T23" fmla="*/ 0 h 5726"/>
                <a:gd name="T24" fmla="*/ 3821 w 7903"/>
                <a:gd name="T25" fmla="*/ 4 h 5726"/>
                <a:gd name="T26" fmla="*/ 4252 w 7903"/>
                <a:gd name="T27" fmla="*/ 47 h 5726"/>
                <a:gd name="T28" fmla="*/ 5043 w 7903"/>
                <a:gd name="T29" fmla="*/ 125 h 5726"/>
                <a:gd name="T30" fmla="*/ 6000 w 7903"/>
                <a:gd name="T31" fmla="*/ 219 h 5726"/>
                <a:gd name="T32" fmla="*/ 6926 w 7903"/>
                <a:gd name="T33" fmla="*/ 310 h 5726"/>
                <a:gd name="T34" fmla="*/ 7625 w 7903"/>
                <a:gd name="T35" fmla="*/ 379 h 5726"/>
                <a:gd name="T36" fmla="*/ 7902 w 7903"/>
                <a:gd name="T37" fmla="*/ 407 h 5726"/>
                <a:gd name="T38" fmla="*/ 7179 w 7903"/>
                <a:gd name="T39" fmla="*/ 718 h 5726"/>
                <a:gd name="T40" fmla="*/ 6683 w 7903"/>
                <a:gd name="T41" fmla="*/ 1328 h 5726"/>
                <a:gd name="T42" fmla="*/ 6284 w 7903"/>
                <a:gd name="T43" fmla="*/ 2006 h 5726"/>
                <a:gd name="T44" fmla="*/ 5547 w 7903"/>
                <a:gd name="T45" fmla="*/ 3509 h 5726"/>
                <a:gd name="T46" fmla="*/ 5544 w 7903"/>
                <a:gd name="T47" fmla="*/ 3516 h 5726"/>
                <a:gd name="T48" fmla="*/ 5541 w 7903"/>
                <a:gd name="T49" fmla="*/ 3521 h 5726"/>
                <a:gd name="T50" fmla="*/ 5539 w 7903"/>
                <a:gd name="T51" fmla="*/ 3527 h 5726"/>
                <a:gd name="T52" fmla="*/ 5532 w 7903"/>
                <a:gd name="T53" fmla="*/ 3541 h 5726"/>
                <a:gd name="T54" fmla="*/ 5531 w 7903"/>
                <a:gd name="T55" fmla="*/ 3542 h 5726"/>
                <a:gd name="T56" fmla="*/ 5379 w 7903"/>
                <a:gd name="T57" fmla="*/ 3858 h 5726"/>
                <a:gd name="T58" fmla="*/ 4745 w 7903"/>
                <a:gd name="T59" fmla="*/ 5039 h 5726"/>
                <a:gd name="T60" fmla="*/ 4376 w 7903"/>
                <a:gd name="T61" fmla="*/ 5522 h 5726"/>
                <a:gd name="T62" fmla="*/ 4013 w 7903"/>
                <a:gd name="T63" fmla="*/ 5725 h 5726"/>
                <a:gd name="T64" fmla="*/ 3989 w 7903"/>
                <a:gd name="T65" fmla="*/ 5725 h 5726"/>
                <a:gd name="T66" fmla="*/ 5532 w 7903"/>
                <a:gd name="T67" fmla="*/ 3540 h 5726"/>
                <a:gd name="T68" fmla="*/ 5541 w 7903"/>
                <a:gd name="T69" fmla="*/ 3521 h 5726"/>
                <a:gd name="T70" fmla="*/ 5543 w 7903"/>
                <a:gd name="T71" fmla="*/ 3516 h 5726"/>
                <a:gd name="T72" fmla="*/ 5532 w 7903"/>
                <a:gd name="T73" fmla="*/ 3540 h 5726"/>
                <a:gd name="T74" fmla="*/ 5531 w 7903"/>
                <a:gd name="T75" fmla="*/ 3542 h 5726"/>
                <a:gd name="T76" fmla="*/ 5532 w 7903"/>
                <a:gd name="T77" fmla="*/ 3541 h 5726"/>
                <a:gd name="T78" fmla="*/ 5532 w 7903"/>
                <a:gd name="T79" fmla="*/ 3540 h 5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03" h="5726">
                  <a:moveTo>
                    <a:pt x="3989" y="5725"/>
                  </a:moveTo>
                  <a:cubicBezTo>
                    <a:pt x="3912" y="5722"/>
                    <a:pt x="3835" y="5702"/>
                    <a:pt x="3761" y="5687"/>
                  </a:cubicBezTo>
                  <a:cubicBezTo>
                    <a:pt x="3620" y="5659"/>
                    <a:pt x="3479" y="5631"/>
                    <a:pt x="3337" y="5603"/>
                  </a:cubicBezTo>
                  <a:cubicBezTo>
                    <a:pt x="2892" y="5514"/>
                    <a:pt x="2445" y="5425"/>
                    <a:pt x="1998" y="5337"/>
                  </a:cubicBezTo>
                  <a:cubicBezTo>
                    <a:pt x="1542" y="5245"/>
                    <a:pt x="1087" y="5155"/>
                    <a:pt x="631" y="5065"/>
                  </a:cubicBezTo>
                  <a:cubicBezTo>
                    <a:pt x="421" y="5022"/>
                    <a:pt x="210" y="4981"/>
                    <a:pt x="0" y="4939"/>
                  </a:cubicBezTo>
                  <a:cubicBezTo>
                    <a:pt x="117" y="4962"/>
                    <a:pt x="222" y="4942"/>
                    <a:pt x="322" y="4875"/>
                  </a:cubicBezTo>
                  <a:cubicBezTo>
                    <a:pt x="550" y="4722"/>
                    <a:pt x="712" y="4468"/>
                    <a:pt x="855" y="4239"/>
                  </a:cubicBezTo>
                  <a:cubicBezTo>
                    <a:pt x="1005" y="3996"/>
                    <a:pt x="1140" y="3743"/>
                    <a:pt x="1270" y="3488"/>
                  </a:cubicBezTo>
                  <a:cubicBezTo>
                    <a:pt x="1547" y="2942"/>
                    <a:pt x="1800" y="2384"/>
                    <a:pt x="2077" y="1838"/>
                  </a:cubicBezTo>
                  <a:cubicBezTo>
                    <a:pt x="2329" y="1343"/>
                    <a:pt x="2597" y="830"/>
                    <a:pt x="2976" y="420"/>
                  </a:cubicBezTo>
                  <a:cubicBezTo>
                    <a:pt x="3179" y="198"/>
                    <a:pt x="3440" y="0"/>
                    <a:pt x="3749" y="0"/>
                  </a:cubicBezTo>
                  <a:cubicBezTo>
                    <a:pt x="3772" y="0"/>
                    <a:pt x="3797" y="2"/>
                    <a:pt x="3821" y="4"/>
                  </a:cubicBezTo>
                  <a:cubicBezTo>
                    <a:pt x="3964" y="18"/>
                    <a:pt x="4108" y="32"/>
                    <a:pt x="4252" y="47"/>
                  </a:cubicBezTo>
                  <a:cubicBezTo>
                    <a:pt x="4516" y="73"/>
                    <a:pt x="4779" y="98"/>
                    <a:pt x="5043" y="125"/>
                  </a:cubicBezTo>
                  <a:cubicBezTo>
                    <a:pt x="5362" y="156"/>
                    <a:pt x="5681" y="188"/>
                    <a:pt x="6000" y="219"/>
                  </a:cubicBezTo>
                  <a:cubicBezTo>
                    <a:pt x="6309" y="249"/>
                    <a:pt x="6617" y="280"/>
                    <a:pt x="6926" y="310"/>
                  </a:cubicBezTo>
                  <a:lnTo>
                    <a:pt x="7625" y="379"/>
                  </a:lnTo>
                  <a:cubicBezTo>
                    <a:pt x="7717" y="389"/>
                    <a:pt x="7810" y="397"/>
                    <a:pt x="7902" y="407"/>
                  </a:cubicBezTo>
                  <a:cubicBezTo>
                    <a:pt x="7625" y="385"/>
                    <a:pt x="7375" y="536"/>
                    <a:pt x="7179" y="718"/>
                  </a:cubicBezTo>
                  <a:cubicBezTo>
                    <a:pt x="6986" y="896"/>
                    <a:pt x="6827" y="1109"/>
                    <a:pt x="6683" y="1328"/>
                  </a:cubicBezTo>
                  <a:cubicBezTo>
                    <a:pt x="6538" y="1546"/>
                    <a:pt x="6408" y="1775"/>
                    <a:pt x="6284" y="2006"/>
                  </a:cubicBezTo>
                  <a:cubicBezTo>
                    <a:pt x="6023" y="2498"/>
                    <a:pt x="5787" y="3005"/>
                    <a:pt x="5547" y="3509"/>
                  </a:cubicBezTo>
                  <a:cubicBezTo>
                    <a:pt x="5546" y="3512"/>
                    <a:pt x="5545" y="3514"/>
                    <a:pt x="5544" y="3516"/>
                  </a:cubicBezTo>
                  <a:cubicBezTo>
                    <a:pt x="5543" y="3518"/>
                    <a:pt x="5542" y="3520"/>
                    <a:pt x="5541" y="3521"/>
                  </a:cubicBezTo>
                  <a:cubicBezTo>
                    <a:pt x="5541" y="3523"/>
                    <a:pt x="5540" y="3525"/>
                    <a:pt x="5539" y="3527"/>
                  </a:cubicBezTo>
                  <a:cubicBezTo>
                    <a:pt x="5537" y="3533"/>
                    <a:pt x="5534" y="3538"/>
                    <a:pt x="5532" y="3541"/>
                  </a:cubicBezTo>
                  <a:cubicBezTo>
                    <a:pt x="5530" y="3546"/>
                    <a:pt x="5530" y="3546"/>
                    <a:pt x="5531" y="3542"/>
                  </a:cubicBezTo>
                  <a:cubicBezTo>
                    <a:pt x="5481" y="3648"/>
                    <a:pt x="5430" y="3753"/>
                    <a:pt x="5379" y="3858"/>
                  </a:cubicBezTo>
                  <a:cubicBezTo>
                    <a:pt x="5185" y="4260"/>
                    <a:pt x="4984" y="4662"/>
                    <a:pt x="4745" y="5039"/>
                  </a:cubicBezTo>
                  <a:cubicBezTo>
                    <a:pt x="4637" y="5210"/>
                    <a:pt x="4519" y="5379"/>
                    <a:pt x="4376" y="5522"/>
                  </a:cubicBezTo>
                  <a:cubicBezTo>
                    <a:pt x="4281" y="5619"/>
                    <a:pt x="4155" y="5720"/>
                    <a:pt x="4013" y="5725"/>
                  </a:cubicBezTo>
                  <a:lnTo>
                    <a:pt x="3989" y="5725"/>
                  </a:lnTo>
                  <a:close/>
                  <a:moveTo>
                    <a:pt x="5532" y="3540"/>
                  </a:moveTo>
                  <a:cubicBezTo>
                    <a:pt x="5535" y="3534"/>
                    <a:pt x="5538" y="3528"/>
                    <a:pt x="5541" y="3521"/>
                  </a:cubicBezTo>
                  <a:cubicBezTo>
                    <a:pt x="5542" y="3520"/>
                    <a:pt x="5543" y="3518"/>
                    <a:pt x="5543" y="3516"/>
                  </a:cubicBezTo>
                  <a:cubicBezTo>
                    <a:pt x="5541" y="3521"/>
                    <a:pt x="5537" y="3529"/>
                    <a:pt x="5532" y="3540"/>
                  </a:cubicBezTo>
                  <a:cubicBezTo>
                    <a:pt x="5531" y="3541"/>
                    <a:pt x="5531" y="3541"/>
                    <a:pt x="5531" y="3542"/>
                  </a:cubicBezTo>
                  <a:cubicBezTo>
                    <a:pt x="5532" y="3542"/>
                    <a:pt x="5532" y="3542"/>
                    <a:pt x="5532" y="3541"/>
                  </a:cubicBezTo>
                  <a:cubicBezTo>
                    <a:pt x="5532" y="3541"/>
                    <a:pt x="5532" y="3541"/>
                    <a:pt x="5532" y="3540"/>
                  </a:cubicBezTo>
                  <a:close/>
                </a:path>
              </a:pathLst>
            </a:custGeom>
            <a:solidFill>
              <a:schemeClr val="accent2"/>
            </a:solidFill>
            <a:ln>
              <a:noFill/>
            </a:ln>
            <a:effectLst/>
          </p:spPr>
          <p:txBody>
            <a:bodyPr wrap="none" anchor="ctr"/>
            <a:lstStyle/>
            <a:p>
              <a:endParaRPr lang="en-US" sz="2400" dirty="0">
                <a:latin typeface="Open Sans Light" panose="020B0306030504020204" pitchFamily="34" charset="0"/>
              </a:endParaRPr>
            </a:p>
          </p:txBody>
        </p:sp>
        <p:sp>
          <p:nvSpPr>
            <p:cNvPr id="6" name="Freeform 4">
              <a:extLst>
                <a:ext uri="{FF2B5EF4-FFF2-40B4-BE49-F238E27FC236}">
                  <a16:creationId xmlns="" xmlns:a16="http://schemas.microsoft.com/office/drawing/2014/main" id="{DCAF4344-D81E-7844-BD01-071270013FC2}"/>
                </a:ext>
              </a:extLst>
            </p:cNvPr>
            <p:cNvSpPr>
              <a:spLocks noChangeArrowheads="1"/>
            </p:cNvSpPr>
            <p:nvPr/>
          </p:nvSpPr>
          <p:spPr bwMode="auto">
            <a:xfrm>
              <a:off x="9167389" y="6474921"/>
              <a:ext cx="3505329" cy="2528906"/>
            </a:xfrm>
            <a:custGeom>
              <a:avLst/>
              <a:gdLst>
                <a:gd name="T0" fmla="*/ 302 w 5366"/>
                <a:gd name="T1" fmla="*/ 137 h 3872"/>
                <a:gd name="T2" fmla="*/ 0 w 5366"/>
                <a:gd name="T3" fmla="*/ 0 h 3872"/>
                <a:gd name="T4" fmla="*/ 0 w 5366"/>
                <a:gd name="T5" fmla="*/ 0 h 3872"/>
                <a:gd name="T6" fmla="*/ 3814 w 5366"/>
                <a:gd name="T7" fmla="*/ 581 h 3872"/>
                <a:gd name="T8" fmla="*/ 3814 w 5366"/>
                <a:gd name="T9" fmla="*/ 581 h 3872"/>
                <a:gd name="T10" fmla="*/ 4132 w 5366"/>
                <a:gd name="T11" fmla="*/ 728 h 3872"/>
                <a:gd name="T12" fmla="*/ 4132 w 5366"/>
                <a:gd name="T13" fmla="*/ 728 h 3872"/>
                <a:gd name="T14" fmla="*/ 4132 w 5366"/>
                <a:gd name="T15" fmla="*/ 728 h 3872"/>
                <a:gd name="T16" fmla="*/ 4328 w 5366"/>
                <a:gd name="T17" fmla="*/ 1040 h 3872"/>
                <a:gd name="T18" fmla="*/ 4328 w 5366"/>
                <a:gd name="T19" fmla="*/ 1040 h 3872"/>
                <a:gd name="T20" fmla="*/ 4328 w 5366"/>
                <a:gd name="T21" fmla="*/ 1040 h 3872"/>
                <a:gd name="T22" fmla="*/ 4440 w 5366"/>
                <a:gd name="T23" fmla="*/ 1503 h 3872"/>
                <a:gd name="T24" fmla="*/ 4440 w 5366"/>
                <a:gd name="T25" fmla="*/ 1503 h 3872"/>
                <a:gd name="T26" fmla="*/ 4440 w 5366"/>
                <a:gd name="T27" fmla="*/ 1503 h 3872"/>
                <a:gd name="T28" fmla="*/ 4509 w 5366"/>
                <a:gd name="T29" fmla="*/ 2103 h 3872"/>
                <a:gd name="T30" fmla="*/ 4509 w 5366"/>
                <a:gd name="T31" fmla="*/ 2103 h 3872"/>
                <a:gd name="T32" fmla="*/ 4509 w 5366"/>
                <a:gd name="T33" fmla="*/ 2103 h 3872"/>
                <a:gd name="T34" fmla="*/ 4573 w 5366"/>
                <a:gd name="T35" fmla="*/ 2682 h 3872"/>
                <a:gd name="T36" fmla="*/ 4573 w 5366"/>
                <a:gd name="T37" fmla="*/ 2682 h 3872"/>
                <a:gd name="T38" fmla="*/ 4573 w 5366"/>
                <a:gd name="T39" fmla="*/ 2682 h 3872"/>
                <a:gd name="T40" fmla="*/ 4698 w 5366"/>
                <a:gd name="T41" fmla="*/ 3219 h 3872"/>
                <a:gd name="T42" fmla="*/ 4698 w 5366"/>
                <a:gd name="T43" fmla="*/ 3219 h 3872"/>
                <a:gd name="T44" fmla="*/ 4698 w 5366"/>
                <a:gd name="T45" fmla="*/ 3219 h 3872"/>
                <a:gd name="T46" fmla="*/ 4943 w 5366"/>
                <a:gd name="T47" fmla="*/ 3641 h 3872"/>
                <a:gd name="T48" fmla="*/ 4943 w 5366"/>
                <a:gd name="T49" fmla="*/ 3641 h 3872"/>
                <a:gd name="T50" fmla="*/ 4943 w 5366"/>
                <a:gd name="T51" fmla="*/ 3641 h 3872"/>
                <a:gd name="T52" fmla="*/ 5365 w 5366"/>
                <a:gd name="T53" fmla="*/ 3871 h 3872"/>
                <a:gd name="T54" fmla="*/ 5365 w 5366"/>
                <a:gd name="T55" fmla="*/ 3871 h 3872"/>
                <a:gd name="T56" fmla="*/ 1479 w 5366"/>
                <a:gd name="T57" fmla="*/ 3070 h 3872"/>
                <a:gd name="T58" fmla="*/ 1479 w 5366"/>
                <a:gd name="T59" fmla="*/ 3070 h 3872"/>
                <a:gd name="T60" fmla="*/ 1079 w 5366"/>
                <a:gd name="T61" fmla="*/ 2854 h 3872"/>
                <a:gd name="T62" fmla="*/ 1079 w 5366"/>
                <a:gd name="T63" fmla="*/ 2854 h 3872"/>
                <a:gd name="T64" fmla="*/ 1079 w 5366"/>
                <a:gd name="T65" fmla="*/ 2854 h 3872"/>
                <a:gd name="T66" fmla="*/ 845 w 5366"/>
                <a:gd name="T67" fmla="*/ 2461 h 3872"/>
                <a:gd name="T68" fmla="*/ 845 w 5366"/>
                <a:gd name="T69" fmla="*/ 2461 h 3872"/>
                <a:gd name="T70" fmla="*/ 845 w 5366"/>
                <a:gd name="T71" fmla="*/ 2461 h 3872"/>
                <a:gd name="T72" fmla="*/ 725 w 5366"/>
                <a:gd name="T73" fmla="*/ 1959 h 3872"/>
                <a:gd name="T74" fmla="*/ 725 w 5366"/>
                <a:gd name="T75" fmla="*/ 1959 h 3872"/>
                <a:gd name="T76" fmla="*/ 725 w 5366"/>
                <a:gd name="T77" fmla="*/ 1959 h 3872"/>
                <a:gd name="T78" fmla="*/ 663 w 5366"/>
                <a:gd name="T79" fmla="*/ 1420 h 3872"/>
                <a:gd name="T80" fmla="*/ 663 w 5366"/>
                <a:gd name="T81" fmla="*/ 1420 h 3872"/>
                <a:gd name="T82" fmla="*/ 663 w 5366"/>
                <a:gd name="T83" fmla="*/ 1420 h 3872"/>
                <a:gd name="T84" fmla="*/ 595 w 5366"/>
                <a:gd name="T85" fmla="*/ 861 h 3872"/>
                <a:gd name="T86" fmla="*/ 595 w 5366"/>
                <a:gd name="T87" fmla="*/ 861 h 3872"/>
                <a:gd name="T88" fmla="*/ 595 w 5366"/>
                <a:gd name="T89" fmla="*/ 861 h 3872"/>
                <a:gd name="T90" fmla="*/ 488 w 5366"/>
                <a:gd name="T91" fmla="*/ 429 h 3872"/>
                <a:gd name="T92" fmla="*/ 488 w 5366"/>
                <a:gd name="T93" fmla="*/ 429 h 3872"/>
                <a:gd name="T94" fmla="*/ 488 w 5366"/>
                <a:gd name="T95" fmla="*/ 429 h 3872"/>
                <a:gd name="T96" fmla="*/ 302 w 5366"/>
                <a:gd name="T97" fmla="*/ 137 h 3872"/>
                <a:gd name="T98" fmla="*/ 302 w 5366"/>
                <a:gd name="T99" fmla="*/ 137 h 3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66" h="3872">
                  <a:moveTo>
                    <a:pt x="302" y="137"/>
                  </a:moveTo>
                  <a:cubicBezTo>
                    <a:pt x="223" y="65"/>
                    <a:pt x="124" y="19"/>
                    <a:pt x="0" y="0"/>
                  </a:cubicBezTo>
                  <a:lnTo>
                    <a:pt x="0" y="0"/>
                  </a:lnTo>
                  <a:lnTo>
                    <a:pt x="3814" y="581"/>
                  </a:lnTo>
                  <a:lnTo>
                    <a:pt x="3814" y="581"/>
                  </a:lnTo>
                  <a:cubicBezTo>
                    <a:pt x="3945" y="601"/>
                    <a:pt x="4049" y="650"/>
                    <a:pt x="4132" y="728"/>
                  </a:cubicBezTo>
                  <a:lnTo>
                    <a:pt x="4132" y="728"/>
                  </a:lnTo>
                  <a:lnTo>
                    <a:pt x="4132" y="728"/>
                  </a:lnTo>
                  <a:cubicBezTo>
                    <a:pt x="4216" y="805"/>
                    <a:pt x="4278" y="910"/>
                    <a:pt x="4328" y="1040"/>
                  </a:cubicBezTo>
                  <a:lnTo>
                    <a:pt x="4328" y="1040"/>
                  </a:lnTo>
                  <a:lnTo>
                    <a:pt x="4328" y="1040"/>
                  </a:lnTo>
                  <a:cubicBezTo>
                    <a:pt x="4376" y="1170"/>
                    <a:pt x="4412" y="1325"/>
                    <a:pt x="4440" y="1503"/>
                  </a:cubicBezTo>
                  <a:lnTo>
                    <a:pt x="4440" y="1503"/>
                  </a:lnTo>
                  <a:lnTo>
                    <a:pt x="4440" y="1503"/>
                  </a:lnTo>
                  <a:cubicBezTo>
                    <a:pt x="4468" y="1681"/>
                    <a:pt x="4489" y="1882"/>
                    <a:pt x="4509" y="2103"/>
                  </a:cubicBezTo>
                  <a:lnTo>
                    <a:pt x="4509" y="2103"/>
                  </a:lnTo>
                  <a:lnTo>
                    <a:pt x="4509" y="2103"/>
                  </a:lnTo>
                  <a:cubicBezTo>
                    <a:pt x="4527" y="2295"/>
                    <a:pt x="4545" y="2492"/>
                    <a:pt x="4573" y="2682"/>
                  </a:cubicBezTo>
                  <a:lnTo>
                    <a:pt x="4573" y="2682"/>
                  </a:lnTo>
                  <a:lnTo>
                    <a:pt x="4573" y="2682"/>
                  </a:lnTo>
                  <a:cubicBezTo>
                    <a:pt x="4601" y="2872"/>
                    <a:pt x="4640" y="3055"/>
                    <a:pt x="4698" y="3219"/>
                  </a:cubicBezTo>
                  <a:lnTo>
                    <a:pt x="4698" y="3219"/>
                  </a:lnTo>
                  <a:lnTo>
                    <a:pt x="4698" y="3219"/>
                  </a:lnTo>
                  <a:cubicBezTo>
                    <a:pt x="4757" y="3384"/>
                    <a:pt x="4835" y="3528"/>
                    <a:pt x="4943" y="3641"/>
                  </a:cubicBezTo>
                  <a:lnTo>
                    <a:pt x="4943" y="3641"/>
                  </a:lnTo>
                  <a:lnTo>
                    <a:pt x="4943" y="3641"/>
                  </a:lnTo>
                  <a:cubicBezTo>
                    <a:pt x="5051" y="3753"/>
                    <a:pt x="5188" y="3834"/>
                    <a:pt x="5365" y="3871"/>
                  </a:cubicBezTo>
                  <a:lnTo>
                    <a:pt x="5365" y="3871"/>
                  </a:lnTo>
                  <a:lnTo>
                    <a:pt x="1479" y="3070"/>
                  </a:lnTo>
                  <a:lnTo>
                    <a:pt x="1479" y="3070"/>
                  </a:lnTo>
                  <a:cubicBezTo>
                    <a:pt x="1312" y="3035"/>
                    <a:pt x="1182" y="2959"/>
                    <a:pt x="1079" y="2854"/>
                  </a:cubicBezTo>
                  <a:lnTo>
                    <a:pt x="1079" y="2854"/>
                  </a:lnTo>
                  <a:lnTo>
                    <a:pt x="1079" y="2854"/>
                  </a:lnTo>
                  <a:cubicBezTo>
                    <a:pt x="976" y="2748"/>
                    <a:pt x="901" y="2614"/>
                    <a:pt x="845" y="2461"/>
                  </a:cubicBezTo>
                  <a:lnTo>
                    <a:pt x="845" y="2461"/>
                  </a:lnTo>
                  <a:lnTo>
                    <a:pt x="845" y="2461"/>
                  </a:lnTo>
                  <a:cubicBezTo>
                    <a:pt x="790" y="2307"/>
                    <a:pt x="752" y="2136"/>
                    <a:pt x="725" y="1959"/>
                  </a:cubicBezTo>
                  <a:lnTo>
                    <a:pt x="725" y="1959"/>
                  </a:lnTo>
                  <a:lnTo>
                    <a:pt x="725" y="1959"/>
                  </a:lnTo>
                  <a:cubicBezTo>
                    <a:pt x="698" y="1782"/>
                    <a:pt x="680" y="1598"/>
                    <a:pt x="663" y="1420"/>
                  </a:cubicBezTo>
                  <a:lnTo>
                    <a:pt x="663" y="1420"/>
                  </a:lnTo>
                  <a:lnTo>
                    <a:pt x="663" y="1420"/>
                  </a:lnTo>
                  <a:cubicBezTo>
                    <a:pt x="643" y="1214"/>
                    <a:pt x="622" y="1027"/>
                    <a:pt x="595" y="861"/>
                  </a:cubicBezTo>
                  <a:lnTo>
                    <a:pt x="595" y="861"/>
                  </a:lnTo>
                  <a:lnTo>
                    <a:pt x="595" y="861"/>
                  </a:lnTo>
                  <a:cubicBezTo>
                    <a:pt x="568" y="695"/>
                    <a:pt x="535" y="550"/>
                    <a:pt x="488" y="429"/>
                  </a:cubicBezTo>
                  <a:lnTo>
                    <a:pt x="488" y="429"/>
                  </a:lnTo>
                  <a:lnTo>
                    <a:pt x="488" y="429"/>
                  </a:lnTo>
                  <a:cubicBezTo>
                    <a:pt x="441" y="308"/>
                    <a:pt x="381" y="210"/>
                    <a:pt x="302" y="137"/>
                  </a:cubicBezTo>
                  <a:lnTo>
                    <a:pt x="302" y="137"/>
                  </a:lnTo>
                </a:path>
              </a:pathLst>
            </a:custGeom>
            <a:solidFill>
              <a:schemeClr val="accent1">
                <a:lumMod val="75000"/>
              </a:schemeClr>
            </a:solidFill>
            <a:ln>
              <a:noFill/>
            </a:ln>
            <a:effectLst/>
          </p:spPr>
          <p:txBody>
            <a:bodyPr wrap="none" anchor="ctr"/>
            <a:lstStyle/>
            <a:p>
              <a:endParaRPr lang="en-US" sz="2400" dirty="0">
                <a:latin typeface="Open Sans Light" panose="020B0306030504020204" pitchFamily="34" charset="0"/>
              </a:endParaRPr>
            </a:p>
          </p:txBody>
        </p:sp>
        <p:sp>
          <p:nvSpPr>
            <p:cNvPr id="7" name="Freeform 5">
              <a:extLst>
                <a:ext uri="{FF2B5EF4-FFF2-40B4-BE49-F238E27FC236}">
                  <a16:creationId xmlns="" xmlns:a16="http://schemas.microsoft.com/office/drawing/2014/main" id="{82D97299-C5A3-9242-A0A9-3E2DCFB9CA31}"/>
                </a:ext>
              </a:extLst>
            </p:cNvPr>
            <p:cNvSpPr>
              <a:spLocks noChangeArrowheads="1"/>
            </p:cNvSpPr>
            <p:nvPr/>
          </p:nvSpPr>
          <p:spPr bwMode="auto">
            <a:xfrm>
              <a:off x="8916803" y="4611367"/>
              <a:ext cx="8756119" cy="6304981"/>
            </a:xfrm>
            <a:custGeom>
              <a:avLst/>
              <a:gdLst>
                <a:gd name="T0" fmla="*/ 13406 w 13407"/>
                <a:gd name="T1" fmla="*/ 139 h 9655"/>
                <a:gd name="T2" fmla="*/ 13380 w 13407"/>
                <a:gd name="T3" fmla="*/ 214 h 9655"/>
                <a:gd name="T4" fmla="*/ 13297 w 13407"/>
                <a:gd name="T5" fmla="*/ 464 h 9655"/>
                <a:gd name="T6" fmla="*/ 12801 w 13407"/>
                <a:gd name="T7" fmla="*/ 1761 h 9655"/>
                <a:gd name="T8" fmla="*/ 12145 w 13407"/>
                <a:gd name="T9" fmla="*/ 3044 h 9655"/>
                <a:gd name="T10" fmla="*/ 11768 w 13407"/>
                <a:gd name="T11" fmla="*/ 3552 h 9655"/>
                <a:gd name="T12" fmla="*/ 11254 w 13407"/>
                <a:gd name="T13" fmla="*/ 3933 h 9655"/>
                <a:gd name="T14" fmla="*/ 10732 w 13407"/>
                <a:gd name="T15" fmla="*/ 3876 h 9655"/>
                <a:gd name="T16" fmla="*/ 10450 w 13407"/>
                <a:gd name="T17" fmla="*/ 3337 h 9655"/>
                <a:gd name="T18" fmla="*/ 10281 w 13407"/>
                <a:gd name="T19" fmla="*/ 1940 h 9655"/>
                <a:gd name="T20" fmla="*/ 9981 w 13407"/>
                <a:gd name="T21" fmla="*/ 1459 h 9655"/>
                <a:gd name="T22" fmla="*/ 9431 w 13407"/>
                <a:gd name="T23" fmla="*/ 1561 h 9655"/>
                <a:gd name="T24" fmla="*/ 8996 w 13407"/>
                <a:gd name="T25" fmla="*/ 2045 h 9655"/>
                <a:gd name="T26" fmla="*/ 8632 w 13407"/>
                <a:gd name="T27" fmla="*/ 2636 h 9655"/>
                <a:gd name="T28" fmla="*/ 7322 w 13407"/>
                <a:gd name="T29" fmla="*/ 5282 h 9655"/>
                <a:gd name="T30" fmla="*/ 6566 w 13407"/>
                <a:gd name="T31" fmla="*/ 6422 h 9655"/>
                <a:gd name="T32" fmla="*/ 6043 w 13407"/>
                <a:gd name="T33" fmla="*/ 6735 h 9655"/>
                <a:gd name="T34" fmla="*/ 5467 w 13407"/>
                <a:gd name="T35" fmla="*/ 6611 h 9655"/>
                <a:gd name="T36" fmla="*/ 4947 w 13407"/>
                <a:gd name="T37" fmla="*/ 5476 h 9655"/>
                <a:gd name="T38" fmla="*/ 4768 w 13407"/>
                <a:gd name="T39" fmla="*/ 4083 h 9655"/>
                <a:gd name="T40" fmla="*/ 4495 w 13407"/>
                <a:gd name="T41" fmla="*/ 3564 h 9655"/>
                <a:gd name="T42" fmla="*/ 3970 w 13407"/>
                <a:gd name="T43" fmla="*/ 3433 h 9655"/>
                <a:gd name="T44" fmla="*/ 2993 w 13407"/>
                <a:gd name="T45" fmla="*/ 4125 h 9655"/>
                <a:gd name="T46" fmla="*/ 2252 w 13407"/>
                <a:gd name="T47" fmla="*/ 5206 h 9655"/>
                <a:gd name="T48" fmla="*/ 1577 w 13407"/>
                <a:gd name="T49" fmla="*/ 6514 h 9655"/>
                <a:gd name="T50" fmla="*/ 517 w 13407"/>
                <a:gd name="T51" fmla="*/ 9149 h 9655"/>
                <a:gd name="T52" fmla="*/ 348 w 13407"/>
                <a:gd name="T53" fmla="*/ 9654 h 9655"/>
                <a:gd name="T54" fmla="*/ 75 w 13407"/>
                <a:gd name="T55" fmla="*/ 9566 h 9655"/>
                <a:gd name="T56" fmla="*/ 0 w 13407"/>
                <a:gd name="T57" fmla="*/ 9538 h 9655"/>
                <a:gd name="T58" fmla="*/ 0 w 13407"/>
                <a:gd name="T59" fmla="*/ 9531 h 9655"/>
                <a:gd name="T60" fmla="*/ 15 w 13407"/>
                <a:gd name="T61" fmla="*/ 9490 h 9655"/>
                <a:gd name="T62" fmla="*/ 55 w 13407"/>
                <a:gd name="T63" fmla="*/ 9368 h 9655"/>
                <a:gd name="T64" fmla="*/ 481 w 13407"/>
                <a:gd name="T65" fmla="*/ 8182 h 9655"/>
                <a:gd name="T66" fmla="*/ 1675 w 13407"/>
                <a:gd name="T67" fmla="*/ 5488 h 9655"/>
                <a:gd name="T68" fmla="*/ 2372 w 13407"/>
                <a:gd name="T69" fmla="*/ 4327 h 9655"/>
                <a:gd name="T70" fmla="*/ 3247 w 13407"/>
                <a:gd name="T71" fmla="*/ 3358 h 9655"/>
                <a:gd name="T72" fmla="*/ 4448 w 13407"/>
                <a:gd name="T73" fmla="*/ 3083 h 9655"/>
                <a:gd name="T74" fmla="*/ 5132 w 13407"/>
                <a:gd name="T75" fmla="*/ 4047 h 9655"/>
                <a:gd name="T76" fmla="*/ 5309 w 13407"/>
                <a:gd name="T77" fmla="*/ 5467 h 9655"/>
                <a:gd name="T78" fmla="*/ 5967 w 13407"/>
                <a:gd name="T79" fmla="*/ 6348 h 9655"/>
                <a:gd name="T80" fmla="*/ 6445 w 13407"/>
                <a:gd name="T81" fmla="*/ 6014 h 9655"/>
                <a:gd name="T82" fmla="*/ 6830 w 13407"/>
                <a:gd name="T83" fmla="*/ 5440 h 9655"/>
                <a:gd name="T84" fmla="*/ 7502 w 13407"/>
                <a:gd name="T85" fmla="*/ 4121 h 9655"/>
                <a:gd name="T86" fmla="*/ 8155 w 13407"/>
                <a:gd name="T87" fmla="*/ 2780 h 9655"/>
                <a:gd name="T88" fmla="*/ 8909 w 13407"/>
                <a:gd name="T89" fmla="*/ 1575 h 9655"/>
                <a:gd name="T90" fmla="*/ 9983 w 13407"/>
                <a:gd name="T91" fmla="*/ 1050 h 9655"/>
                <a:gd name="T92" fmla="*/ 10647 w 13407"/>
                <a:gd name="T93" fmla="*/ 2023 h 9655"/>
                <a:gd name="T94" fmla="*/ 10720 w 13407"/>
                <a:gd name="T95" fmla="*/ 2763 h 9655"/>
                <a:gd name="T96" fmla="*/ 10810 w 13407"/>
                <a:gd name="T97" fmla="*/ 3349 h 9655"/>
                <a:gd name="T98" fmla="*/ 10933 w 13407"/>
                <a:gd name="T99" fmla="*/ 3556 h 9655"/>
                <a:gd name="T100" fmla="*/ 11219 w 13407"/>
                <a:gd name="T101" fmla="*/ 3544 h 9655"/>
                <a:gd name="T102" fmla="*/ 11680 w 13407"/>
                <a:gd name="T103" fmla="*/ 3115 h 9655"/>
                <a:gd name="T104" fmla="*/ 12373 w 13407"/>
                <a:gd name="T105" fmla="*/ 1885 h 9655"/>
                <a:gd name="T106" fmla="*/ 12919 w 13407"/>
                <a:gd name="T107" fmla="*/ 526 h 9655"/>
                <a:gd name="T108" fmla="*/ 13098 w 13407"/>
                <a:gd name="T109" fmla="*/ 0 h 9655"/>
                <a:gd name="T110" fmla="*/ 13367 w 13407"/>
                <a:gd name="T111" fmla="*/ 109 h 9655"/>
                <a:gd name="T112" fmla="*/ 13406 w 13407"/>
                <a:gd name="T113" fmla="*/ 125 h 9655"/>
                <a:gd name="T114" fmla="*/ 13406 w 13407"/>
                <a:gd name="T115" fmla="*/ 139 h 9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07" h="9655">
                  <a:moveTo>
                    <a:pt x="13406" y="139"/>
                  </a:moveTo>
                  <a:cubicBezTo>
                    <a:pt x="13401" y="162"/>
                    <a:pt x="13383" y="201"/>
                    <a:pt x="13380" y="214"/>
                  </a:cubicBezTo>
                  <a:cubicBezTo>
                    <a:pt x="13352" y="297"/>
                    <a:pt x="13325" y="381"/>
                    <a:pt x="13297" y="464"/>
                  </a:cubicBezTo>
                  <a:cubicBezTo>
                    <a:pt x="13147" y="903"/>
                    <a:pt x="12984" y="1335"/>
                    <a:pt x="12801" y="1761"/>
                  </a:cubicBezTo>
                  <a:cubicBezTo>
                    <a:pt x="12612" y="2202"/>
                    <a:pt x="12403" y="2638"/>
                    <a:pt x="12145" y="3044"/>
                  </a:cubicBezTo>
                  <a:cubicBezTo>
                    <a:pt x="12033" y="3222"/>
                    <a:pt x="11910" y="3396"/>
                    <a:pt x="11768" y="3552"/>
                  </a:cubicBezTo>
                  <a:cubicBezTo>
                    <a:pt x="11626" y="3709"/>
                    <a:pt x="11457" y="3860"/>
                    <a:pt x="11254" y="3933"/>
                  </a:cubicBezTo>
                  <a:cubicBezTo>
                    <a:pt x="11083" y="3994"/>
                    <a:pt x="10881" y="3987"/>
                    <a:pt x="10732" y="3876"/>
                  </a:cubicBezTo>
                  <a:cubicBezTo>
                    <a:pt x="10564" y="3750"/>
                    <a:pt x="10492" y="3533"/>
                    <a:pt x="10450" y="3337"/>
                  </a:cubicBezTo>
                  <a:cubicBezTo>
                    <a:pt x="10351" y="2877"/>
                    <a:pt x="10385" y="2400"/>
                    <a:pt x="10281" y="1940"/>
                  </a:cubicBezTo>
                  <a:cubicBezTo>
                    <a:pt x="10240" y="1755"/>
                    <a:pt x="10167" y="1545"/>
                    <a:pt x="9981" y="1459"/>
                  </a:cubicBezTo>
                  <a:cubicBezTo>
                    <a:pt x="9788" y="1371"/>
                    <a:pt x="9590" y="1440"/>
                    <a:pt x="9431" y="1561"/>
                  </a:cubicBezTo>
                  <a:cubicBezTo>
                    <a:pt x="9258" y="1692"/>
                    <a:pt x="9120" y="1869"/>
                    <a:pt x="8996" y="2045"/>
                  </a:cubicBezTo>
                  <a:cubicBezTo>
                    <a:pt x="8862" y="2235"/>
                    <a:pt x="8744" y="2434"/>
                    <a:pt x="8632" y="2636"/>
                  </a:cubicBezTo>
                  <a:cubicBezTo>
                    <a:pt x="8152" y="3496"/>
                    <a:pt x="7780" y="4410"/>
                    <a:pt x="7322" y="5282"/>
                  </a:cubicBezTo>
                  <a:cubicBezTo>
                    <a:pt x="7113" y="5682"/>
                    <a:pt x="6886" y="6098"/>
                    <a:pt x="6566" y="6422"/>
                  </a:cubicBezTo>
                  <a:cubicBezTo>
                    <a:pt x="6423" y="6567"/>
                    <a:pt x="6249" y="6700"/>
                    <a:pt x="6043" y="6735"/>
                  </a:cubicBezTo>
                  <a:cubicBezTo>
                    <a:pt x="5850" y="6768"/>
                    <a:pt x="5631" y="6717"/>
                    <a:pt x="5467" y="6611"/>
                  </a:cubicBezTo>
                  <a:cubicBezTo>
                    <a:pt x="5098" y="6374"/>
                    <a:pt x="5002" y="5879"/>
                    <a:pt x="4947" y="5476"/>
                  </a:cubicBezTo>
                  <a:cubicBezTo>
                    <a:pt x="4883" y="5013"/>
                    <a:pt x="4881" y="4538"/>
                    <a:pt x="4768" y="4083"/>
                  </a:cubicBezTo>
                  <a:cubicBezTo>
                    <a:pt x="4721" y="3895"/>
                    <a:pt x="4649" y="3694"/>
                    <a:pt x="4495" y="3564"/>
                  </a:cubicBezTo>
                  <a:cubicBezTo>
                    <a:pt x="4353" y="3443"/>
                    <a:pt x="4152" y="3405"/>
                    <a:pt x="3970" y="3433"/>
                  </a:cubicBezTo>
                  <a:cubicBezTo>
                    <a:pt x="3569" y="3494"/>
                    <a:pt x="3242" y="3831"/>
                    <a:pt x="2993" y="4125"/>
                  </a:cubicBezTo>
                  <a:cubicBezTo>
                    <a:pt x="2710" y="4459"/>
                    <a:pt x="2471" y="4829"/>
                    <a:pt x="2252" y="5206"/>
                  </a:cubicBezTo>
                  <a:cubicBezTo>
                    <a:pt x="2006" y="5631"/>
                    <a:pt x="1784" y="6070"/>
                    <a:pt x="1577" y="6514"/>
                  </a:cubicBezTo>
                  <a:cubicBezTo>
                    <a:pt x="1177" y="7372"/>
                    <a:pt x="826" y="8254"/>
                    <a:pt x="517" y="9149"/>
                  </a:cubicBezTo>
                  <a:cubicBezTo>
                    <a:pt x="459" y="9317"/>
                    <a:pt x="403" y="9485"/>
                    <a:pt x="348" y="9654"/>
                  </a:cubicBezTo>
                  <a:cubicBezTo>
                    <a:pt x="257" y="9625"/>
                    <a:pt x="166" y="9596"/>
                    <a:pt x="75" y="9566"/>
                  </a:cubicBezTo>
                  <a:cubicBezTo>
                    <a:pt x="59" y="9561"/>
                    <a:pt x="4" y="9552"/>
                    <a:pt x="0" y="9538"/>
                  </a:cubicBezTo>
                  <a:lnTo>
                    <a:pt x="0" y="9531"/>
                  </a:lnTo>
                  <a:cubicBezTo>
                    <a:pt x="2" y="9519"/>
                    <a:pt x="12" y="9498"/>
                    <a:pt x="15" y="9490"/>
                  </a:cubicBezTo>
                  <a:cubicBezTo>
                    <a:pt x="28" y="9449"/>
                    <a:pt x="42" y="9409"/>
                    <a:pt x="55" y="9368"/>
                  </a:cubicBezTo>
                  <a:cubicBezTo>
                    <a:pt x="189" y="8970"/>
                    <a:pt x="331" y="8574"/>
                    <a:pt x="481" y="8182"/>
                  </a:cubicBezTo>
                  <a:cubicBezTo>
                    <a:pt x="830" y="7264"/>
                    <a:pt x="1215" y="6357"/>
                    <a:pt x="1675" y="5488"/>
                  </a:cubicBezTo>
                  <a:cubicBezTo>
                    <a:pt x="1885" y="5089"/>
                    <a:pt x="2113" y="4697"/>
                    <a:pt x="2372" y="4327"/>
                  </a:cubicBezTo>
                  <a:cubicBezTo>
                    <a:pt x="2621" y="3971"/>
                    <a:pt x="2902" y="3624"/>
                    <a:pt x="3247" y="3358"/>
                  </a:cubicBezTo>
                  <a:cubicBezTo>
                    <a:pt x="3591" y="3095"/>
                    <a:pt x="4020" y="2934"/>
                    <a:pt x="4448" y="3083"/>
                  </a:cubicBezTo>
                  <a:cubicBezTo>
                    <a:pt x="4863" y="3229"/>
                    <a:pt x="5045" y="3646"/>
                    <a:pt x="5132" y="4047"/>
                  </a:cubicBezTo>
                  <a:cubicBezTo>
                    <a:pt x="5234" y="4514"/>
                    <a:pt x="5237" y="4996"/>
                    <a:pt x="5309" y="5467"/>
                  </a:cubicBezTo>
                  <a:cubicBezTo>
                    <a:pt x="5365" y="5835"/>
                    <a:pt x="5491" y="6370"/>
                    <a:pt x="5967" y="6348"/>
                  </a:cubicBezTo>
                  <a:cubicBezTo>
                    <a:pt x="6165" y="6339"/>
                    <a:pt x="6327" y="6156"/>
                    <a:pt x="6445" y="6014"/>
                  </a:cubicBezTo>
                  <a:cubicBezTo>
                    <a:pt x="6591" y="5836"/>
                    <a:pt x="6714" y="5639"/>
                    <a:pt x="6830" y="5440"/>
                  </a:cubicBezTo>
                  <a:cubicBezTo>
                    <a:pt x="7077" y="5013"/>
                    <a:pt x="7291" y="4566"/>
                    <a:pt x="7502" y="4121"/>
                  </a:cubicBezTo>
                  <a:cubicBezTo>
                    <a:pt x="7716" y="3673"/>
                    <a:pt x="7925" y="3221"/>
                    <a:pt x="8155" y="2780"/>
                  </a:cubicBezTo>
                  <a:cubicBezTo>
                    <a:pt x="8372" y="2361"/>
                    <a:pt x="8605" y="1939"/>
                    <a:pt x="8909" y="1575"/>
                  </a:cubicBezTo>
                  <a:cubicBezTo>
                    <a:pt x="9174" y="1256"/>
                    <a:pt x="9540" y="946"/>
                    <a:pt x="9983" y="1050"/>
                  </a:cubicBezTo>
                  <a:cubicBezTo>
                    <a:pt x="10430" y="1153"/>
                    <a:pt x="10583" y="1619"/>
                    <a:pt x="10647" y="2023"/>
                  </a:cubicBezTo>
                  <a:cubicBezTo>
                    <a:pt x="10685" y="2268"/>
                    <a:pt x="10698" y="2516"/>
                    <a:pt x="10720" y="2763"/>
                  </a:cubicBezTo>
                  <a:cubicBezTo>
                    <a:pt x="10738" y="2959"/>
                    <a:pt x="10755" y="3161"/>
                    <a:pt x="10810" y="3349"/>
                  </a:cubicBezTo>
                  <a:cubicBezTo>
                    <a:pt x="10832" y="3424"/>
                    <a:pt x="10863" y="3514"/>
                    <a:pt x="10933" y="3556"/>
                  </a:cubicBezTo>
                  <a:cubicBezTo>
                    <a:pt x="11019" y="3607"/>
                    <a:pt x="11135" y="3583"/>
                    <a:pt x="11219" y="3544"/>
                  </a:cubicBezTo>
                  <a:cubicBezTo>
                    <a:pt x="11409" y="3455"/>
                    <a:pt x="11556" y="3278"/>
                    <a:pt x="11680" y="3115"/>
                  </a:cubicBezTo>
                  <a:cubicBezTo>
                    <a:pt x="11963" y="2739"/>
                    <a:pt x="12178" y="2311"/>
                    <a:pt x="12373" y="1885"/>
                  </a:cubicBezTo>
                  <a:cubicBezTo>
                    <a:pt x="12577" y="1441"/>
                    <a:pt x="12755" y="987"/>
                    <a:pt x="12919" y="526"/>
                  </a:cubicBezTo>
                  <a:cubicBezTo>
                    <a:pt x="12982" y="352"/>
                    <a:pt x="13042" y="176"/>
                    <a:pt x="13098" y="0"/>
                  </a:cubicBezTo>
                  <a:cubicBezTo>
                    <a:pt x="13188" y="37"/>
                    <a:pt x="13277" y="72"/>
                    <a:pt x="13367" y="109"/>
                  </a:cubicBezTo>
                  <a:cubicBezTo>
                    <a:pt x="13374" y="112"/>
                    <a:pt x="13402" y="118"/>
                    <a:pt x="13406" y="125"/>
                  </a:cubicBezTo>
                  <a:lnTo>
                    <a:pt x="13406" y="139"/>
                  </a:lnTo>
                </a:path>
              </a:pathLst>
            </a:custGeom>
            <a:solidFill>
              <a:schemeClr val="accent6">
                <a:lumMod val="50000"/>
              </a:schemeClr>
            </a:solidFill>
            <a:ln>
              <a:noFill/>
            </a:ln>
            <a:effectLst/>
          </p:spPr>
          <p:txBody>
            <a:bodyPr wrap="none" anchor="ctr"/>
            <a:lstStyle/>
            <a:p>
              <a:endParaRPr lang="en-US" sz="2400" dirty="0">
                <a:latin typeface="Open Sans Light" panose="020B0306030504020204" pitchFamily="34" charset="0"/>
              </a:endParaRPr>
            </a:p>
          </p:txBody>
        </p:sp>
        <p:sp>
          <p:nvSpPr>
            <p:cNvPr id="8" name="Freeform 7">
              <a:extLst>
                <a:ext uri="{FF2B5EF4-FFF2-40B4-BE49-F238E27FC236}">
                  <a16:creationId xmlns="" xmlns:a16="http://schemas.microsoft.com/office/drawing/2014/main" id="{C68DF5FF-2237-2246-BA0B-9CB896A844C0}"/>
                </a:ext>
              </a:extLst>
            </p:cNvPr>
            <p:cNvSpPr>
              <a:spLocks noChangeArrowheads="1"/>
            </p:cNvSpPr>
            <p:nvPr/>
          </p:nvSpPr>
          <p:spPr bwMode="auto">
            <a:xfrm>
              <a:off x="6586638" y="6227215"/>
              <a:ext cx="5106777" cy="4620005"/>
            </a:xfrm>
            <a:custGeom>
              <a:avLst/>
              <a:gdLst>
                <a:gd name="T0" fmla="*/ 3558 w 7820"/>
                <a:gd name="T1" fmla="*/ 7070 h 7071"/>
                <a:gd name="T2" fmla="*/ 3523 w 7820"/>
                <a:gd name="T3" fmla="*/ 7057 h 7071"/>
                <a:gd name="T4" fmla="*/ 3400 w 7820"/>
                <a:gd name="T5" fmla="*/ 7023 h 7071"/>
                <a:gd name="T6" fmla="*/ 2967 w 7820"/>
                <a:gd name="T7" fmla="*/ 6899 h 7071"/>
                <a:gd name="T8" fmla="*/ 1674 w 7820"/>
                <a:gd name="T9" fmla="*/ 6531 h 7071"/>
                <a:gd name="T10" fmla="*/ 438 w 7820"/>
                <a:gd name="T11" fmla="*/ 6179 h 7071"/>
                <a:gd name="T12" fmla="*/ 76 w 7820"/>
                <a:gd name="T13" fmla="*/ 6076 h 7071"/>
                <a:gd name="T14" fmla="*/ 0 w 7820"/>
                <a:gd name="T15" fmla="*/ 6055 h 7071"/>
                <a:gd name="T16" fmla="*/ 0 w 7820"/>
                <a:gd name="T17" fmla="*/ 6035 h 7071"/>
                <a:gd name="T18" fmla="*/ 2 w 7820"/>
                <a:gd name="T19" fmla="*/ 6029 h 7071"/>
                <a:gd name="T20" fmla="*/ 81 w 7820"/>
                <a:gd name="T21" fmla="*/ 5794 h 7071"/>
                <a:gd name="T22" fmla="*/ 994 w 7820"/>
                <a:gd name="T23" fmla="*/ 3466 h 7071"/>
                <a:gd name="T24" fmla="*/ 2219 w 7820"/>
                <a:gd name="T25" fmla="*/ 1217 h 7071"/>
                <a:gd name="T26" fmla="*/ 3037 w 7820"/>
                <a:gd name="T27" fmla="*/ 318 h 7071"/>
                <a:gd name="T28" fmla="*/ 3859 w 7820"/>
                <a:gd name="T29" fmla="*/ 0 h 7071"/>
                <a:gd name="T30" fmla="*/ 4001 w 7820"/>
                <a:gd name="T31" fmla="*/ 10 h 7071"/>
                <a:gd name="T32" fmla="*/ 4008 w 7820"/>
                <a:gd name="T33" fmla="*/ 12 h 7071"/>
                <a:gd name="T34" fmla="*/ 4470 w 7820"/>
                <a:gd name="T35" fmla="*/ 79 h 7071"/>
                <a:gd name="T36" fmla="*/ 5425 w 7820"/>
                <a:gd name="T37" fmla="*/ 217 h 7071"/>
                <a:gd name="T38" fmla="*/ 6525 w 7820"/>
                <a:gd name="T39" fmla="*/ 376 h 7071"/>
                <a:gd name="T40" fmla="*/ 7439 w 7820"/>
                <a:gd name="T41" fmla="*/ 509 h 7071"/>
                <a:gd name="T42" fmla="*/ 7819 w 7820"/>
                <a:gd name="T43" fmla="*/ 564 h 7071"/>
                <a:gd name="T44" fmla="*/ 7244 w 7820"/>
                <a:gd name="T45" fmla="*/ 635 h 7071"/>
                <a:gd name="T46" fmla="*/ 6316 w 7820"/>
                <a:gd name="T47" fmla="*/ 1368 h 7071"/>
                <a:gd name="T48" fmla="*/ 5574 w 7820"/>
                <a:gd name="T49" fmla="*/ 2423 h 7071"/>
                <a:gd name="T50" fmla="*/ 4402 w 7820"/>
                <a:gd name="T51" fmla="*/ 4819 h 7071"/>
                <a:gd name="T52" fmla="*/ 3935 w 7820"/>
                <a:gd name="T53" fmla="*/ 6010 h 7071"/>
                <a:gd name="T54" fmla="*/ 3735 w 7820"/>
                <a:gd name="T55" fmla="*/ 6569 h 7071"/>
                <a:gd name="T56" fmla="*/ 3640 w 7820"/>
                <a:gd name="T57" fmla="*/ 6843 h 7071"/>
                <a:gd name="T58" fmla="*/ 3598 w 7820"/>
                <a:gd name="T59" fmla="*/ 6968 h 7071"/>
                <a:gd name="T60" fmla="*/ 3565 w 7820"/>
                <a:gd name="T61" fmla="*/ 7070 h 7071"/>
                <a:gd name="T62" fmla="*/ 3558 w 7820"/>
                <a:gd name="T63" fmla="*/ 7070 h 7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20" h="7071">
                  <a:moveTo>
                    <a:pt x="3558" y="7070"/>
                  </a:moveTo>
                  <a:cubicBezTo>
                    <a:pt x="3547" y="7068"/>
                    <a:pt x="3528" y="7059"/>
                    <a:pt x="3523" y="7057"/>
                  </a:cubicBezTo>
                  <a:cubicBezTo>
                    <a:pt x="3481" y="7046"/>
                    <a:pt x="3441" y="7034"/>
                    <a:pt x="3400" y="7023"/>
                  </a:cubicBezTo>
                  <a:cubicBezTo>
                    <a:pt x="3256" y="6982"/>
                    <a:pt x="3111" y="6940"/>
                    <a:pt x="2967" y="6899"/>
                  </a:cubicBezTo>
                  <a:cubicBezTo>
                    <a:pt x="2536" y="6776"/>
                    <a:pt x="2105" y="6654"/>
                    <a:pt x="1674" y="6531"/>
                  </a:cubicBezTo>
                  <a:lnTo>
                    <a:pt x="438" y="6179"/>
                  </a:lnTo>
                  <a:cubicBezTo>
                    <a:pt x="318" y="6145"/>
                    <a:pt x="197" y="6111"/>
                    <a:pt x="76" y="6076"/>
                  </a:cubicBezTo>
                  <a:cubicBezTo>
                    <a:pt x="59" y="6072"/>
                    <a:pt x="14" y="6068"/>
                    <a:pt x="0" y="6055"/>
                  </a:cubicBezTo>
                  <a:lnTo>
                    <a:pt x="0" y="6035"/>
                  </a:lnTo>
                  <a:cubicBezTo>
                    <a:pt x="1" y="6033"/>
                    <a:pt x="1" y="6031"/>
                    <a:pt x="2" y="6029"/>
                  </a:cubicBezTo>
                  <a:cubicBezTo>
                    <a:pt x="27" y="5951"/>
                    <a:pt x="54" y="5872"/>
                    <a:pt x="81" y="5794"/>
                  </a:cubicBezTo>
                  <a:cubicBezTo>
                    <a:pt x="351" y="5005"/>
                    <a:pt x="656" y="4228"/>
                    <a:pt x="994" y="3466"/>
                  </a:cubicBezTo>
                  <a:cubicBezTo>
                    <a:pt x="1340" y="2688"/>
                    <a:pt x="1726" y="1913"/>
                    <a:pt x="2219" y="1217"/>
                  </a:cubicBezTo>
                  <a:cubicBezTo>
                    <a:pt x="2452" y="887"/>
                    <a:pt x="2714" y="564"/>
                    <a:pt x="3037" y="318"/>
                  </a:cubicBezTo>
                  <a:cubicBezTo>
                    <a:pt x="3276" y="135"/>
                    <a:pt x="3557" y="0"/>
                    <a:pt x="3859" y="0"/>
                  </a:cubicBezTo>
                  <a:cubicBezTo>
                    <a:pt x="3905" y="0"/>
                    <a:pt x="3953" y="3"/>
                    <a:pt x="4001" y="10"/>
                  </a:cubicBezTo>
                  <a:cubicBezTo>
                    <a:pt x="4003" y="11"/>
                    <a:pt x="4006" y="11"/>
                    <a:pt x="4008" y="12"/>
                  </a:cubicBezTo>
                  <a:cubicBezTo>
                    <a:pt x="4162" y="34"/>
                    <a:pt x="4316" y="56"/>
                    <a:pt x="4470" y="79"/>
                  </a:cubicBezTo>
                  <a:cubicBezTo>
                    <a:pt x="4789" y="124"/>
                    <a:pt x="5107" y="171"/>
                    <a:pt x="5425" y="217"/>
                  </a:cubicBezTo>
                  <a:cubicBezTo>
                    <a:pt x="5792" y="270"/>
                    <a:pt x="6158" y="323"/>
                    <a:pt x="6525" y="376"/>
                  </a:cubicBezTo>
                  <a:cubicBezTo>
                    <a:pt x="6830" y="421"/>
                    <a:pt x="7134" y="464"/>
                    <a:pt x="7439" y="509"/>
                  </a:cubicBezTo>
                  <a:cubicBezTo>
                    <a:pt x="7566" y="527"/>
                    <a:pt x="7692" y="545"/>
                    <a:pt x="7819" y="564"/>
                  </a:cubicBezTo>
                  <a:cubicBezTo>
                    <a:pt x="7623" y="535"/>
                    <a:pt x="7427" y="563"/>
                    <a:pt x="7244" y="635"/>
                  </a:cubicBezTo>
                  <a:cubicBezTo>
                    <a:pt x="6874" y="782"/>
                    <a:pt x="6572" y="1072"/>
                    <a:pt x="6316" y="1368"/>
                  </a:cubicBezTo>
                  <a:cubicBezTo>
                    <a:pt x="6035" y="1694"/>
                    <a:pt x="5794" y="2054"/>
                    <a:pt x="5574" y="2423"/>
                  </a:cubicBezTo>
                  <a:cubicBezTo>
                    <a:pt x="5119" y="3187"/>
                    <a:pt x="4743" y="3998"/>
                    <a:pt x="4402" y="4819"/>
                  </a:cubicBezTo>
                  <a:cubicBezTo>
                    <a:pt x="4238" y="5213"/>
                    <a:pt x="4083" y="5609"/>
                    <a:pt x="3935" y="6010"/>
                  </a:cubicBezTo>
                  <a:cubicBezTo>
                    <a:pt x="3867" y="6195"/>
                    <a:pt x="3800" y="6382"/>
                    <a:pt x="3735" y="6569"/>
                  </a:cubicBezTo>
                  <a:cubicBezTo>
                    <a:pt x="3703" y="6660"/>
                    <a:pt x="3671" y="6751"/>
                    <a:pt x="3640" y="6843"/>
                  </a:cubicBezTo>
                  <a:cubicBezTo>
                    <a:pt x="3626" y="6885"/>
                    <a:pt x="3612" y="6926"/>
                    <a:pt x="3598" y="6968"/>
                  </a:cubicBezTo>
                  <a:cubicBezTo>
                    <a:pt x="3594" y="6982"/>
                    <a:pt x="3577" y="7066"/>
                    <a:pt x="3565" y="7070"/>
                  </a:cubicBezTo>
                  <a:lnTo>
                    <a:pt x="3558" y="7070"/>
                  </a:lnTo>
                </a:path>
              </a:pathLst>
            </a:custGeom>
            <a:solidFill>
              <a:schemeClr val="accent1"/>
            </a:solidFill>
            <a:ln>
              <a:noFill/>
            </a:ln>
            <a:effectLst/>
          </p:spPr>
          <p:txBody>
            <a:bodyPr wrap="none" anchor="ctr"/>
            <a:lstStyle/>
            <a:p>
              <a:endParaRPr lang="en-US" sz="2400" dirty="0">
                <a:latin typeface="Open Sans Light" panose="020B0306030504020204" pitchFamily="34" charset="0"/>
              </a:endParaRPr>
            </a:p>
          </p:txBody>
        </p:sp>
      </p:grpSp>
      <p:sp>
        <p:nvSpPr>
          <p:cNvPr id="12" name="Shape 2591">
            <a:extLst>
              <a:ext uri="{FF2B5EF4-FFF2-40B4-BE49-F238E27FC236}">
                <a16:creationId xmlns="" xmlns:a16="http://schemas.microsoft.com/office/drawing/2014/main" id="{25E49CC5-5D33-F14A-BAB8-60CD3C4EE060}"/>
              </a:ext>
            </a:extLst>
          </p:cNvPr>
          <p:cNvSpPr>
            <a:spLocks noChangeAspect="1"/>
          </p:cNvSpPr>
          <p:nvPr/>
        </p:nvSpPr>
        <p:spPr>
          <a:xfrm>
            <a:off x="5821804" y="2910370"/>
            <a:ext cx="455287" cy="45516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b="1" dirty="0">
              <a:latin typeface="Open Sans Semibold" charset="0"/>
              <a:ea typeface="Open Sans Semibold" charset="0"/>
              <a:cs typeface="Open Sans Semibold" charset="0"/>
            </a:endParaRPr>
          </a:p>
        </p:txBody>
      </p:sp>
      <p:sp>
        <p:nvSpPr>
          <p:cNvPr id="22" name="Subtitle 2">
            <a:extLst>
              <a:ext uri="{FF2B5EF4-FFF2-40B4-BE49-F238E27FC236}">
                <a16:creationId xmlns="" xmlns:a16="http://schemas.microsoft.com/office/drawing/2014/main" id="{2EDF360E-A335-8A4D-AD67-0DCAF99A6232}"/>
              </a:ext>
            </a:extLst>
          </p:cNvPr>
          <p:cNvSpPr txBox="1">
            <a:spLocks/>
          </p:cNvSpPr>
          <p:nvPr/>
        </p:nvSpPr>
        <p:spPr>
          <a:xfrm>
            <a:off x="2843808" y="2067694"/>
            <a:ext cx="1440160" cy="1607833"/>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s-CO" sz="1100" b="1" dirty="0" smtClean="0">
                <a:solidFill>
                  <a:srgbClr val="000000"/>
                </a:solidFill>
                <a:latin typeface="+mn-lt"/>
              </a:rPr>
              <a:t>Las </a:t>
            </a:r>
            <a:r>
              <a:rPr lang="es-CO" sz="1200" b="1" i="1" dirty="0" smtClean="0">
                <a:solidFill>
                  <a:srgbClr val="000000"/>
                </a:solidFill>
                <a:latin typeface="+mn-lt"/>
              </a:rPr>
              <a:t>evaluaciones parciales trimestrales </a:t>
            </a:r>
            <a:r>
              <a:rPr lang="es-CO" sz="1100" b="1" dirty="0" smtClean="0">
                <a:solidFill>
                  <a:srgbClr val="000000"/>
                </a:solidFill>
                <a:latin typeface="+mn-lt"/>
              </a:rPr>
              <a:t>son insumo para que las contralorías territoriales adopten medidas tendientes a superar falencias evidenciadas.</a:t>
            </a:r>
            <a:endParaRPr lang="en-US" sz="9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CuadroTexto 15"/>
          <p:cNvSpPr txBox="1"/>
          <p:nvPr/>
        </p:nvSpPr>
        <p:spPr>
          <a:xfrm>
            <a:off x="0" y="1779662"/>
            <a:ext cx="2483768" cy="2462213"/>
          </a:xfrm>
          <a:prstGeom prst="rect">
            <a:avLst/>
          </a:prstGeom>
          <a:noFill/>
        </p:spPr>
        <p:txBody>
          <a:bodyPr wrap="square" rtlCol="0">
            <a:spAutoFit/>
          </a:bodyPr>
          <a:lstStyle/>
          <a:p>
            <a:r>
              <a:rPr lang="es-CO" sz="1400" dirty="0"/>
              <a:t>Proceso a través del cual la Auditoría General de la República, de acuerdo con la Constitución Política de 1991, Artículo 272 y Decreto 403 de 2020, Artículo 30, mide y califica periódicamente las capacidades de las contralorías territoriales, para el cumplimiento objetivo y eficiente de sus funciones</a:t>
            </a:r>
            <a:r>
              <a:rPr lang="es-CO" sz="1400" dirty="0" smtClean="0"/>
              <a:t>.</a:t>
            </a:r>
            <a:endParaRPr lang="es-CO" sz="1400" dirty="0"/>
          </a:p>
        </p:txBody>
      </p:sp>
      <p:sp>
        <p:nvSpPr>
          <p:cNvPr id="26" name="1 Título"/>
          <p:cNvSpPr txBox="1">
            <a:spLocks/>
          </p:cNvSpPr>
          <p:nvPr/>
        </p:nvSpPr>
        <p:spPr>
          <a:xfrm>
            <a:off x="395536" y="123478"/>
            <a:ext cx="6552728" cy="5655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smtClean="0">
                <a:solidFill>
                  <a:srgbClr val="1F497D"/>
                </a:solidFill>
                <a:latin typeface="+mn-lt"/>
                <a:ea typeface="+mn-ea"/>
                <a:cs typeface="+mn-cs"/>
              </a:rPr>
              <a:t>Método </a:t>
            </a:r>
            <a:r>
              <a:rPr lang="es-CO" sz="2000" b="1" dirty="0" smtClean="0">
                <a:solidFill>
                  <a:srgbClr val="1F497D"/>
                </a:solidFill>
                <a:latin typeface="+mn-lt"/>
                <a:ea typeface="+mn-ea"/>
                <a:cs typeface="+mn-cs"/>
              </a:rPr>
              <a:t>para evaluar y certificar las contralorías territoriales</a:t>
            </a:r>
            <a:endParaRPr lang="es-CO" sz="2000" b="1" dirty="0">
              <a:solidFill>
                <a:srgbClr val="1F497D"/>
              </a:solidFill>
              <a:latin typeface="+mn-lt"/>
              <a:ea typeface="+mn-ea"/>
              <a:cs typeface="+mn-cs"/>
            </a:endParaRPr>
          </a:p>
        </p:txBody>
      </p:sp>
      <p:sp>
        <p:nvSpPr>
          <p:cNvPr id="27" name="Freeform 77"/>
          <p:cNvSpPr>
            <a:spLocks noEditPoints="1"/>
          </p:cNvSpPr>
          <p:nvPr/>
        </p:nvSpPr>
        <p:spPr bwMode="auto">
          <a:xfrm>
            <a:off x="7164288" y="2211710"/>
            <a:ext cx="432048" cy="432048"/>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8" name="Subtitle 2">
            <a:extLst>
              <a:ext uri="{FF2B5EF4-FFF2-40B4-BE49-F238E27FC236}">
                <a16:creationId xmlns="" xmlns:a16="http://schemas.microsoft.com/office/drawing/2014/main" id="{2EDF360E-A335-8A4D-AD67-0DCAF99A6232}"/>
              </a:ext>
            </a:extLst>
          </p:cNvPr>
          <p:cNvSpPr txBox="1">
            <a:spLocks/>
          </p:cNvSpPr>
          <p:nvPr/>
        </p:nvSpPr>
        <p:spPr>
          <a:xfrm>
            <a:off x="5004048" y="915566"/>
            <a:ext cx="1583112" cy="1805067"/>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s-CO" sz="1100" b="1" dirty="0">
                <a:solidFill>
                  <a:srgbClr val="000000"/>
                </a:solidFill>
                <a:latin typeface="+mn-lt"/>
              </a:rPr>
              <a:t>La </a:t>
            </a:r>
            <a:r>
              <a:rPr lang="es-CO" sz="1200" b="1" i="1" dirty="0">
                <a:solidFill>
                  <a:srgbClr val="000000"/>
                </a:solidFill>
                <a:latin typeface="+mn-lt"/>
              </a:rPr>
              <a:t>certificación anual </a:t>
            </a:r>
            <a:r>
              <a:rPr lang="es-CO" sz="1100" b="1" dirty="0">
                <a:solidFill>
                  <a:srgbClr val="000000"/>
                </a:solidFill>
                <a:latin typeface="+mn-lt"/>
              </a:rPr>
              <a:t>se realiza a partir de indicadores de gestión y resultados, estableciendo criterios diferenciados que permitan tener en cuenta particularidades y ámbito de actuación de cada contraloría.</a:t>
            </a:r>
            <a:endParaRPr lang="en-US" sz="9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Freeform 150"/>
          <p:cNvSpPr>
            <a:spLocks noEditPoints="1"/>
          </p:cNvSpPr>
          <p:nvPr/>
        </p:nvSpPr>
        <p:spPr bwMode="auto">
          <a:xfrm>
            <a:off x="4067944" y="3651870"/>
            <a:ext cx="360040" cy="360040"/>
          </a:xfrm>
          <a:custGeom>
            <a:avLst/>
            <a:gdLst>
              <a:gd name="T0" fmla="*/ 138 w 176"/>
              <a:gd name="T1" fmla="*/ 133 h 176"/>
              <a:gd name="T2" fmla="*/ 152 w 176"/>
              <a:gd name="T3" fmla="*/ 96 h 176"/>
              <a:gd name="T4" fmla="*/ 96 w 176"/>
              <a:gd name="T5" fmla="*/ 40 h 176"/>
              <a:gd name="T6" fmla="*/ 40 w 176"/>
              <a:gd name="T7" fmla="*/ 96 h 176"/>
              <a:gd name="T8" fmla="*/ 96 w 176"/>
              <a:gd name="T9" fmla="*/ 152 h 176"/>
              <a:gd name="T10" fmla="*/ 133 w 176"/>
              <a:gd name="T11" fmla="*/ 138 h 176"/>
              <a:gd name="T12" fmla="*/ 138 w 176"/>
              <a:gd name="T13" fmla="*/ 144 h 176"/>
              <a:gd name="T14" fmla="*/ 138 w 176"/>
              <a:gd name="T15" fmla="*/ 144 h 176"/>
              <a:gd name="T16" fmla="*/ 138 w 176"/>
              <a:gd name="T17" fmla="*/ 144 h 176"/>
              <a:gd name="T18" fmla="*/ 169 w 176"/>
              <a:gd name="T19" fmla="*/ 175 h 176"/>
              <a:gd name="T20" fmla="*/ 172 w 176"/>
              <a:gd name="T21" fmla="*/ 176 h 176"/>
              <a:gd name="T22" fmla="*/ 176 w 176"/>
              <a:gd name="T23" fmla="*/ 172 h 176"/>
              <a:gd name="T24" fmla="*/ 175 w 176"/>
              <a:gd name="T25" fmla="*/ 169 h 176"/>
              <a:gd name="T26" fmla="*/ 138 w 176"/>
              <a:gd name="T27" fmla="*/ 133 h 176"/>
              <a:gd name="T28" fmla="*/ 96 w 176"/>
              <a:gd name="T29" fmla="*/ 144 h 176"/>
              <a:gd name="T30" fmla="*/ 48 w 176"/>
              <a:gd name="T31" fmla="*/ 96 h 176"/>
              <a:gd name="T32" fmla="*/ 96 w 176"/>
              <a:gd name="T33" fmla="*/ 48 h 176"/>
              <a:gd name="T34" fmla="*/ 144 w 176"/>
              <a:gd name="T35" fmla="*/ 96 h 176"/>
              <a:gd name="T36" fmla="*/ 96 w 176"/>
              <a:gd name="T37" fmla="*/ 144 h 176"/>
              <a:gd name="T38" fmla="*/ 160 w 176"/>
              <a:gd name="T39" fmla="*/ 16 h 176"/>
              <a:gd name="T40" fmla="*/ 88 w 176"/>
              <a:gd name="T41" fmla="*/ 16 h 176"/>
              <a:gd name="T42" fmla="*/ 56 w 176"/>
              <a:gd name="T43" fmla="*/ 0 h 176"/>
              <a:gd name="T44" fmla="*/ 16 w 176"/>
              <a:gd name="T45" fmla="*/ 0 h 176"/>
              <a:gd name="T46" fmla="*/ 0 w 176"/>
              <a:gd name="T47" fmla="*/ 16 h 176"/>
              <a:gd name="T48" fmla="*/ 0 w 176"/>
              <a:gd name="T49" fmla="*/ 128 h 176"/>
              <a:gd name="T50" fmla="*/ 16 w 176"/>
              <a:gd name="T51" fmla="*/ 144 h 176"/>
              <a:gd name="T52" fmla="*/ 54 w 176"/>
              <a:gd name="T53" fmla="*/ 144 h 176"/>
              <a:gd name="T54" fmla="*/ 46 w 176"/>
              <a:gd name="T55" fmla="*/ 136 h 176"/>
              <a:gd name="T56" fmla="*/ 16 w 176"/>
              <a:gd name="T57" fmla="*/ 136 h 176"/>
              <a:gd name="T58" fmla="*/ 8 w 176"/>
              <a:gd name="T59" fmla="*/ 128 h 176"/>
              <a:gd name="T60" fmla="*/ 8 w 176"/>
              <a:gd name="T61" fmla="*/ 48 h 176"/>
              <a:gd name="T62" fmla="*/ 54 w 176"/>
              <a:gd name="T63" fmla="*/ 48 h 176"/>
              <a:gd name="T64" fmla="*/ 65 w 176"/>
              <a:gd name="T65" fmla="*/ 40 h 176"/>
              <a:gd name="T66" fmla="*/ 8 w 176"/>
              <a:gd name="T67" fmla="*/ 40 h 176"/>
              <a:gd name="T68" fmla="*/ 8 w 176"/>
              <a:gd name="T69" fmla="*/ 16 h 176"/>
              <a:gd name="T70" fmla="*/ 16 w 176"/>
              <a:gd name="T71" fmla="*/ 8 h 176"/>
              <a:gd name="T72" fmla="*/ 56 w 176"/>
              <a:gd name="T73" fmla="*/ 8 h 176"/>
              <a:gd name="T74" fmla="*/ 88 w 176"/>
              <a:gd name="T75" fmla="*/ 24 h 176"/>
              <a:gd name="T76" fmla="*/ 160 w 176"/>
              <a:gd name="T77" fmla="*/ 24 h 176"/>
              <a:gd name="T78" fmla="*/ 168 w 176"/>
              <a:gd name="T79" fmla="*/ 32 h 176"/>
              <a:gd name="T80" fmla="*/ 168 w 176"/>
              <a:gd name="T81" fmla="*/ 40 h 176"/>
              <a:gd name="T82" fmla="*/ 127 w 176"/>
              <a:gd name="T83" fmla="*/ 40 h 176"/>
              <a:gd name="T84" fmla="*/ 138 w 176"/>
              <a:gd name="T85" fmla="*/ 48 h 176"/>
              <a:gd name="T86" fmla="*/ 168 w 176"/>
              <a:gd name="T87" fmla="*/ 48 h 176"/>
              <a:gd name="T88" fmla="*/ 168 w 176"/>
              <a:gd name="T89" fmla="*/ 128 h 176"/>
              <a:gd name="T90" fmla="*/ 160 w 176"/>
              <a:gd name="T91" fmla="*/ 136 h 176"/>
              <a:gd name="T92" fmla="*/ 153 w 176"/>
              <a:gd name="T93" fmla="*/ 136 h 176"/>
              <a:gd name="T94" fmla="*/ 161 w 176"/>
              <a:gd name="T95" fmla="*/ 144 h 176"/>
              <a:gd name="T96" fmla="*/ 176 w 176"/>
              <a:gd name="T97" fmla="*/ 128 h 176"/>
              <a:gd name="T98" fmla="*/ 176 w 176"/>
              <a:gd name="T99" fmla="*/ 32 h 176"/>
              <a:gd name="T100" fmla="*/ 160 w 176"/>
              <a:gd name="T10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 h="176">
                <a:moveTo>
                  <a:pt x="138" y="133"/>
                </a:moveTo>
                <a:cubicBezTo>
                  <a:pt x="147" y="123"/>
                  <a:pt x="152" y="110"/>
                  <a:pt x="152" y="96"/>
                </a:cubicBezTo>
                <a:cubicBezTo>
                  <a:pt x="152" y="65"/>
                  <a:pt x="127" y="40"/>
                  <a:pt x="96" y="40"/>
                </a:cubicBezTo>
                <a:cubicBezTo>
                  <a:pt x="65" y="40"/>
                  <a:pt x="40" y="65"/>
                  <a:pt x="40" y="96"/>
                </a:cubicBezTo>
                <a:cubicBezTo>
                  <a:pt x="40" y="127"/>
                  <a:pt x="65" y="152"/>
                  <a:pt x="96" y="152"/>
                </a:cubicBezTo>
                <a:cubicBezTo>
                  <a:pt x="110" y="152"/>
                  <a:pt x="123" y="147"/>
                  <a:pt x="133" y="138"/>
                </a:cubicBezTo>
                <a:cubicBezTo>
                  <a:pt x="138" y="144"/>
                  <a:pt x="138" y="144"/>
                  <a:pt x="138" y="144"/>
                </a:cubicBezTo>
                <a:cubicBezTo>
                  <a:pt x="138" y="144"/>
                  <a:pt x="138" y="144"/>
                  <a:pt x="138" y="144"/>
                </a:cubicBezTo>
                <a:cubicBezTo>
                  <a:pt x="138" y="144"/>
                  <a:pt x="138" y="144"/>
                  <a:pt x="138" y="144"/>
                </a:cubicBezTo>
                <a:cubicBezTo>
                  <a:pt x="169" y="175"/>
                  <a:pt x="169" y="175"/>
                  <a:pt x="169" y="175"/>
                </a:cubicBezTo>
                <a:cubicBezTo>
                  <a:pt x="170" y="176"/>
                  <a:pt x="171" y="176"/>
                  <a:pt x="172" y="176"/>
                </a:cubicBezTo>
                <a:cubicBezTo>
                  <a:pt x="174" y="176"/>
                  <a:pt x="176" y="174"/>
                  <a:pt x="176" y="172"/>
                </a:cubicBezTo>
                <a:cubicBezTo>
                  <a:pt x="176" y="171"/>
                  <a:pt x="176" y="170"/>
                  <a:pt x="175" y="169"/>
                </a:cubicBezTo>
                <a:lnTo>
                  <a:pt x="138" y="133"/>
                </a:lnTo>
                <a:close/>
                <a:moveTo>
                  <a:pt x="96" y="144"/>
                </a:moveTo>
                <a:cubicBezTo>
                  <a:pt x="69" y="144"/>
                  <a:pt x="48" y="123"/>
                  <a:pt x="48" y="96"/>
                </a:cubicBezTo>
                <a:cubicBezTo>
                  <a:pt x="48" y="69"/>
                  <a:pt x="69" y="48"/>
                  <a:pt x="96" y="48"/>
                </a:cubicBezTo>
                <a:cubicBezTo>
                  <a:pt x="123" y="48"/>
                  <a:pt x="144" y="69"/>
                  <a:pt x="144" y="96"/>
                </a:cubicBezTo>
                <a:cubicBezTo>
                  <a:pt x="144" y="123"/>
                  <a:pt x="123" y="144"/>
                  <a:pt x="96" y="144"/>
                </a:cubicBezTo>
                <a:moveTo>
                  <a:pt x="160" y="16"/>
                </a:moveTo>
                <a:cubicBezTo>
                  <a:pt x="88" y="16"/>
                  <a:pt x="88" y="16"/>
                  <a:pt x="88" y="16"/>
                </a:cubicBezTo>
                <a:cubicBezTo>
                  <a:pt x="72" y="16"/>
                  <a:pt x="72" y="0"/>
                  <a:pt x="56" y="0"/>
                </a:cubicBezTo>
                <a:cubicBezTo>
                  <a:pt x="16" y="0"/>
                  <a:pt x="16" y="0"/>
                  <a:pt x="16" y="0"/>
                </a:cubicBezTo>
                <a:cubicBezTo>
                  <a:pt x="7" y="0"/>
                  <a:pt x="0" y="7"/>
                  <a:pt x="0" y="16"/>
                </a:cubicBezTo>
                <a:cubicBezTo>
                  <a:pt x="0" y="128"/>
                  <a:pt x="0" y="128"/>
                  <a:pt x="0" y="128"/>
                </a:cubicBezTo>
                <a:cubicBezTo>
                  <a:pt x="0" y="137"/>
                  <a:pt x="7" y="144"/>
                  <a:pt x="16" y="144"/>
                </a:cubicBezTo>
                <a:cubicBezTo>
                  <a:pt x="54" y="144"/>
                  <a:pt x="54" y="144"/>
                  <a:pt x="54" y="144"/>
                </a:cubicBezTo>
                <a:cubicBezTo>
                  <a:pt x="51" y="142"/>
                  <a:pt x="48" y="139"/>
                  <a:pt x="46" y="136"/>
                </a:cubicBezTo>
                <a:cubicBezTo>
                  <a:pt x="16" y="136"/>
                  <a:pt x="16" y="136"/>
                  <a:pt x="16" y="136"/>
                </a:cubicBezTo>
                <a:cubicBezTo>
                  <a:pt x="12" y="136"/>
                  <a:pt x="8" y="132"/>
                  <a:pt x="8" y="128"/>
                </a:cubicBezTo>
                <a:cubicBezTo>
                  <a:pt x="8" y="48"/>
                  <a:pt x="8" y="48"/>
                  <a:pt x="8" y="48"/>
                </a:cubicBezTo>
                <a:cubicBezTo>
                  <a:pt x="54" y="48"/>
                  <a:pt x="54" y="48"/>
                  <a:pt x="54" y="48"/>
                </a:cubicBezTo>
                <a:cubicBezTo>
                  <a:pt x="57" y="45"/>
                  <a:pt x="61" y="42"/>
                  <a:pt x="65" y="40"/>
                </a:cubicBez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4" y="24"/>
                  <a:pt x="168" y="28"/>
                  <a:pt x="168" y="32"/>
                </a:cubicBezTo>
                <a:cubicBezTo>
                  <a:pt x="168" y="40"/>
                  <a:pt x="168" y="40"/>
                  <a:pt x="168" y="40"/>
                </a:cubicBezTo>
                <a:cubicBezTo>
                  <a:pt x="127" y="40"/>
                  <a:pt x="127" y="40"/>
                  <a:pt x="127" y="40"/>
                </a:cubicBezTo>
                <a:cubicBezTo>
                  <a:pt x="131" y="42"/>
                  <a:pt x="135" y="45"/>
                  <a:pt x="138" y="48"/>
                </a:cubicBezTo>
                <a:cubicBezTo>
                  <a:pt x="168" y="48"/>
                  <a:pt x="168" y="48"/>
                  <a:pt x="168" y="48"/>
                </a:cubicBezTo>
                <a:cubicBezTo>
                  <a:pt x="168" y="128"/>
                  <a:pt x="168" y="128"/>
                  <a:pt x="168" y="128"/>
                </a:cubicBezTo>
                <a:cubicBezTo>
                  <a:pt x="168" y="132"/>
                  <a:pt x="164" y="136"/>
                  <a:pt x="160" y="136"/>
                </a:cubicBezTo>
                <a:cubicBezTo>
                  <a:pt x="153" y="136"/>
                  <a:pt x="153" y="136"/>
                  <a:pt x="153" y="136"/>
                </a:cubicBezTo>
                <a:cubicBezTo>
                  <a:pt x="161" y="144"/>
                  <a:pt x="161" y="144"/>
                  <a:pt x="161" y="144"/>
                </a:cubicBezTo>
                <a:cubicBezTo>
                  <a:pt x="169" y="143"/>
                  <a:pt x="176" y="137"/>
                  <a:pt x="176" y="128"/>
                </a:cubicBezTo>
                <a:cubicBezTo>
                  <a:pt x="176" y="32"/>
                  <a:pt x="176" y="32"/>
                  <a:pt x="176" y="32"/>
                </a:cubicBezTo>
                <a:cubicBezTo>
                  <a:pt x="176" y="23"/>
                  <a:pt x="169" y="16"/>
                  <a:pt x="160" y="16"/>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238848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14910</TotalTime>
  <Pages>51</Pages>
  <Words>3966</Words>
  <Characters>0</Characters>
  <Application>Microsoft Macintosh PowerPoint</Application>
  <DocSecurity>0</DocSecurity>
  <PresentationFormat>Presentación en pantalla (16:9)</PresentationFormat>
  <Lines>0</Lines>
  <Paragraphs>626</Paragraphs>
  <Slides>61</Slides>
  <Notes>5</Notes>
  <HiddenSlides>3</HiddenSlides>
  <MMClips>0</MMClips>
  <ScaleCrop>false</ScaleCrop>
  <HeadingPairs>
    <vt:vector size="4" baseType="variant">
      <vt:variant>
        <vt:lpstr>Tema</vt:lpstr>
      </vt:variant>
      <vt:variant>
        <vt:i4>3</vt:i4>
      </vt:variant>
      <vt:variant>
        <vt:lpstr>Títulos de diapositiva</vt:lpstr>
      </vt:variant>
      <vt:variant>
        <vt:i4>61</vt:i4>
      </vt:variant>
    </vt:vector>
  </HeadingPairs>
  <TitlesOfParts>
    <vt:vector size="64" baseType="lpstr">
      <vt:lpstr>Tema de Office</vt:lpstr>
      <vt:lpstr>1_Tema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Indicador por proceso</vt:lpstr>
      <vt:lpstr>Transformación de un indicador cuyo valor máximo  no es 100</vt:lpstr>
      <vt:lpstr>Transformación de un indicador que no tiene escala 0-100 y “menos es mejor”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Clasificación de las contralorías territoriales según criterios diferenciadores – Definición y objetivo</vt:lpstr>
      <vt:lpstr>Presentación de PowerPoint</vt:lpstr>
      <vt:lpstr>Clasificación de las contralorías territoriales- Variables exógenas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Prueba con datos 2019</vt:lpstr>
      <vt:lpstr>Presentación de PowerPoint</vt:lpstr>
      <vt:lpstr>Presentación de PowerPoint</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RADIOGRAFÍA</dc:title>
  <dc:creator>prensa</dc:creator>
  <cp:lastModifiedBy>Alvaro Gallardo</cp:lastModifiedBy>
  <cp:revision>309</cp:revision>
  <dcterms:modified xsi:type="dcterms:W3CDTF">2020-07-09T14:37:24Z</dcterms:modified>
</cp:coreProperties>
</file>